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81" r:id="rId3"/>
    <p:sldId id="260" r:id="rId4"/>
    <p:sldId id="261" r:id="rId5"/>
    <p:sldId id="274" r:id="rId6"/>
    <p:sldId id="275" r:id="rId7"/>
    <p:sldId id="276" r:id="rId8"/>
    <p:sldId id="270" r:id="rId9"/>
    <p:sldId id="277" r:id="rId10"/>
    <p:sldId id="278" r:id="rId11"/>
    <p:sldId id="299" r:id="rId12"/>
    <p:sldId id="256" r:id="rId13"/>
    <p:sldId id="298" r:id="rId14"/>
    <p:sldId id="273" r:id="rId15"/>
    <p:sldId id="301" r:id="rId16"/>
    <p:sldId id="262" r:id="rId17"/>
    <p:sldId id="297" r:id="rId18"/>
    <p:sldId id="272" r:id="rId19"/>
    <p:sldId id="263" r:id="rId20"/>
    <p:sldId id="296" r:id="rId21"/>
    <p:sldId id="264" r:id="rId22"/>
    <p:sldId id="289" r:id="rId23"/>
    <p:sldId id="282" r:id="rId24"/>
    <p:sldId id="288" r:id="rId25"/>
    <p:sldId id="310" r:id="rId26"/>
    <p:sldId id="295" r:id="rId27"/>
    <p:sldId id="291" r:id="rId28"/>
    <p:sldId id="292" r:id="rId29"/>
    <p:sldId id="293" r:id="rId30"/>
    <p:sldId id="283" r:id="rId31"/>
    <p:sldId id="287" r:id="rId32"/>
    <p:sldId id="286" r:id="rId33"/>
    <p:sldId id="284" r:id="rId34"/>
    <p:sldId id="285" r:id="rId35"/>
    <p:sldId id="309" r:id="rId36"/>
    <p:sldId id="308" r:id="rId37"/>
    <p:sldId id="306" r:id="rId38"/>
    <p:sldId id="307" r:id="rId39"/>
    <p:sldId id="266" r:id="rId40"/>
    <p:sldId id="300" r:id="rId41"/>
    <p:sldId id="268" r:id="rId42"/>
    <p:sldId id="280" r:id="rId43"/>
    <p:sldId id="304" r:id="rId44"/>
    <p:sldId id="279" r:id="rId45"/>
    <p:sldId id="302" r:id="rId46"/>
    <p:sldId id="305" r:id="rId47"/>
    <p:sldId id="26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4" autoAdjust="0"/>
    <p:restoredTop sz="94650" autoAdjust="0"/>
  </p:normalViewPr>
  <p:slideViewPr>
    <p:cSldViewPr>
      <p:cViewPr varScale="1">
        <p:scale>
          <a:sx n="81" d="100"/>
          <a:sy n="81" d="100"/>
        </p:scale>
        <p:origin x="-402" y="-90"/>
      </p:cViewPr>
      <p:guideLst>
        <p:guide orient="horz" pos="2160"/>
        <p:guide pos="2880"/>
      </p:guideLst>
    </p:cSldViewPr>
  </p:slideViewPr>
  <p:outlineViewPr>
    <p:cViewPr>
      <p:scale>
        <a:sx n="33" d="100"/>
        <a:sy n="33" d="100"/>
      </p:scale>
      <p:origin x="0" y="2202"/>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65891-F715-4511-A903-77ADAD641F1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BF656F4-FF78-4360-94B7-50E052FC95DF}">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1800" b="1" baseline="0" dirty="0" smtClean="0"/>
            <a:t>Scott </a:t>
          </a:r>
          <a:r>
            <a:rPr lang="en-US" sz="1800" b="1" baseline="0" dirty="0" err="1" smtClean="0"/>
            <a:t>Degenhardt’s</a:t>
          </a:r>
          <a:r>
            <a:rPr lang="en-US" sz="1800" b="1" baseline="0" dirty="0" smtClean="0"/>
            <a:t/>
          </a:r>
          <a:br>
            <a:rPr lang="en-US" sz="1800" b="1" baseline="0" dirty="0" smtClean="0"/>
          </a:br>
          <a:r>
            <a:rPr lang="en-US" sz="1800" b="1" baseline="0" dirty="0" smtClean="0"/>
            <a:t>Unattended </a:t>
          </a:r>
          <a:r>
            <a:rPr lang="en-US" sz="1800" b="1" baseline="0" dirty="0" err="1" smtClean="0"/>
            <a:t>Prepointed</a:t>
          </a:r>
          <a:r>
            <a:rPr lang="en-US" sz="1800" b="1" baseline="0" dirty="0" smtClean="0"/>
            <a:t> </a:t>
          </a:r>
          <a:r>
            <a:rPr lang="en-US" sz="1800" b="1" baseline="0" dirty="0" err="1" smtClean="0"/>
            <a:t>Multistation</a:t>
          </a:r>
          <a:r>
            <a:rPr lang="en-US" sz="1800" b="1" baseline="0" dirty="0" smtClean="0"/>
            <a:t> </a:t>
          </a:r>
          <a:r>
            <a:rPr lang="en-US" sz="1800" b="1" baseline="0" dirty="0" smtClean="0"/>
            <a:t>Deployment Technique</a:t>
          </a:r>
          <a:r>
            <a:rPr lang="en-US" sz="1800" b="1" baseline="0" dirty="0" smtClean="0"/>
            <a:t/>
          </a:r>
          <a:br>
            <a:rPr lang="en-US" sz="1800" b="1" baseline="0" dirty="0" smtClean="0"/>
          </a:br>
          <a:r>
            <a:rPr lang="en-US" sz="1800" b="1" baseline="0" dirty="0" smtClean="0"/>
            <a:t/>
          </a:r>
          <a:br>
            <a:rPr lang="en-US" sz="1800" b="1" baseline="0" dirty="0" smtClean="0"/>
          </a:br>
          <a:r>
            <a:rPr lang="en-US" sz="1800" b="1" baseline="0" dirty="0" smtClean="0"/>
            <a:t>IOTA Annual Meeting 2008</a:t>
          </a:r>
          <a:br>
            <a:rPr lang="en-US" sz="1800" b="1" baseline="0" dirty="0" smtClean="0"/>
          </a:br>
          <a:r>
            <a:rPr lang="en-US" sz="1800" b="1" baseline="0" dirty="0" smtClean="0"/>
            <a:t>Apple Valley, CA</a:t>
          </a:r>
          <a:endParaRPr lang="en-US" sz="1800" b="1" baseline="0" dirty="0"/>
        </a:p>
      </dgm:t>
    </dgm:pt>
    <dgm:pt modelId="{71341408-0F33-47F2-BFC8-646E428A8478}" type="parTrans" cxnId="{15B6344D-710D-4D23-BF22-70092093F034}">
      <dgm:prSet/>
      <dgm:spPr/>
      <dgm:t>
        <a:bodyPr/>
        <a:lstStyle/>
        <a:p>
          <a:endParaRPr lang="en-US"/>
        </a:p>
      </dgm:t>
    </dgm:pt>
    <dgm:pt modelId="{97686848-30AD-41D3-BFD0-45E6082D4641}" type="sibTrans" cxnId="{15B6344D-710D-4D23-BF22-70092093F034}">
      <dgm:prSet/>
      <dgm:spPr/>
      <dgm:t>
        <a:bodyPr/>
        <a:lstStyle/>
        <a:p>
          <a:endParaRPr lang="en-US"/>
        </a:p>
      </dgm:t>
    </dgm:pt>
    <dgm:pt modelId="{5F0D2130-EF29-4713-BD83-AE5F8E59EEF7}" type="pres">
      <dgm:prSet presAssocID="{20965891-F715-4511-A903-77ADAD641F1E}" presName="compositeShape" presStyleCnt="0">
        <dgm:presLayoutVars>
          <dgm:chMax val="7"/>
          <dgm:dir/>
          <dgm:resizeHandles val="exact"/>
        </dgm:presLayoutVars>
      </dgm:prSet>
      <dgm:spPr/>
      <dgm:t>
        <a:bodyPr/>
        <a:lstStyle/>
        <a:p>
          <a:endParaRPr lang="en-US"/>
        </a:p>
      </dgm:t>
    </dgm:pt>
    <dgm:pt modelId="{AB55393F-6CB7-47AE-BC56-BF9DDFF96007}" type="pres">
      <dgm:prSet presAssocID="{9BF656F4-FF78-4360-94B7-50E052FC95DF}" presName="circ1TxSh" presStyleLbl="vennNode1" presStyleIdx="0" presStyleCnt="1" custScaleX="218750" custScaleY="87500" custLinFactNeighborX="12500"/>
      <dgm:spPr/>
      <dgm:t>
        <a:bodyPr/>
        <a:lstStyle/>
        <a:p>
          <a:endParaRPr lang="en-US"/>
        </a:p>
      </dgm:t>
    </dgm:pt>
  </dgm:ptLst>
  <dgm:cxnLst>
    <dgm:cxn modelId="{8CE540F0-3272-4771-BF4C-0726023995CC}" type="presOf" srcId="{20965891-F715-4511-A903-77ADAD641F1E}" destId="{5F0D2130-EF29-4713-BD83-AE5F8E59EEF7}" srcOrd="0" destOrd="0" presId="urn:microsoft.com/office/officeart/2005/8/layout/venn1"/>
    <dgm:cxn modelId="{15B6344D-710D-4D23-BF22-70092093F034}" srcId="{20965891-F715-4511-A903-77ADAD641F1E}" destId="{9BF656F4-FF78-4360-94B7-50E052FC95DF}" srcOrd="0" destOrd="0" parTransId="{71341408-0F33-47F2-BFC8-646E428A8478}" sibTransId="{97686848-30AD-41D3-BFD0-45E6082D4641}"/>
    <dgm:cxn modelId="{681C8DEA-85C1-4E4F-B27B-49D6EFD12536}" type="presOf" srcId="{9BF656F4-FF78-4360-94B7-50E052FC95DF}" destId="{AB55393F-6CB7-47AE-BC56-BF9DDFF96007}" srcOrd="0" destOrd="0" presId="urn:microsoft.com/office/officeart/2005/8/layout/venn1"/>
    <dgm:cxn modelId="{96BA9AAE-01D3-4A4A-9E7D-9C863C4E3466}" type="presParOf" srcId="{5F0D2130-EF29-4713-BD83-AE5F8E59EEF7}" destId="{AB55393F-6CB7-47AE-BC56-BF9DDFF96007}" srcOrd="0"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7C011E2-BEFE-4A56-8276-D38DF55FB2FE}" type="datetimeFigureOut">
              <a:rPr lang="en-US" smtClean="0"/>
              <a:pPr/>
              <a:t>9/10/2008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DB6E56-629C-44AC-ACCD-B0DFAA3DF93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011E2-BEFE-4A56-8276-D38DF55FB2FE}" type="datetimeFigureOut">
              <a:rPr lang="en-US" smtClean="0"/>
              <a:pPr/>
              <a:t>9/10/2008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011E2-BEFE-4A56-8276-D38DF55FB2FE}" type="datetimeFigureOut">
              <a:rPr lang="en-US" smtClean="0"/>
              <a:pPr/>
              <a:t>9/10/2008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011E2-BEFE-4A56-8276-D38DF55FB2FE}" type="datetimeFigureOut">
              <a:rPr lang="en-US" smtClean="0"/>
              <a:pPr/>
              <a:t>9/10/2008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C011E2-BEFE-4A56-8276-D38DF55FB2FE}" type="datetimeFigureOut">
              <a:rPr lang="en-US" smtClean="0"/>
              <a:pPr/>
              <a:t>9/10/2008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DB6E56-629C-44AC-ACCD-B0DFAA3DF9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C011E2-BEFE-4A56-8276-D38DF55FB2FE}" type="datetimeFigureOut">
              <a:rPr lang="en-US" smtClean="0"/>
              <a:pPr/>
              <a:t>9/10/2008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C011E2-BEFE-4A56-8276-D38DF55FB2FE}" type="datetimeFigureOut">
              <a:rPr lang="en-US" smtClean="0"/>
              <a:pPr/>
              <a:t>9/10/2008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C011E2-BEFE-4A56-8276-D38DF55FB2FE}" type="datetimeFigureOut">
              <a:rPr lang="en-US" smtClean="0"/>
              <a:pPr/>
              <a:t>9/10/2008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011E2-BEFE-4A56-8276-D38DF55FB2FE}" type="datetimeFigureOut">
              <a:rPr lang="en-US" smtClean="0"/>
              <a:pPr/>
              <a:t>9/10/2008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C011E2-BEFE-4A56-8276-D38DF55FB2FE}" type="datetimeFigureOut">
              <a:rPr lang="en-US" smtClean="0"/>
              <a:pPr/>
              <a:t>9/10/2008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C011E2-BEFE-4A56-8276-D38DF55FB2FE}" type="datetimeFigureOut">
              <a:rPr lang="en-US" smtClean="0"/>
              <a:pPr/>
              <a:t>9/10/2008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B6E56-629C-44AC-ACCD-B0DFAA3DF9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7C011E2-BEFE-4A56-8276-D38DF55FB2FE}" type="datetimeFigureOut">
              <a:rPr lang="en-US" smtClean="0"/>
              <a:pPr/>
              <a:t>9/10/2008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EDB6E56-629C-44AC-ACCD-B0DFAA3DF9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OTAoccultations@yahoogroups.com" TargetMode="External"/><Relationship Id="rId7" Type="http://schemas.openxmlformats.org/officeDocument/2006/relationships/hyperlink" Target="http://www.asteroidoccultation.com/observations/NA/" TargetMode="External"/><Relationship Id="rId2" Type="http://schemas.openxmlformats.org/officeDocument/2006/relationships/hyperlink" Target="http://www.hristopavlov.net/OccultWatcher/OccultWatcher.html" TargetMode="External"/><Relationship Id="rId1" Type="http://schemas.openxmlformats.org/officeDocument/2006/relationships/slideLayout" Target="../slideLayouts/slideLayout2.xml"/><Relationship Id="rId6" Type="http://schemas.openxmlformats.org/officeDocument/2006/relationships/hyperlink" Target="http://www.asteroidoccultation.com/IndexAll.htm" TargetMode="External"/><Relationship Id="rId5" Type="http://schemas.openxmlformats.org/officeDocument/2006/relationships/hyperlink" Target="http://www.poyntsource.com/New/Global.htm" TargetMode="External"/><Relationship Id="rId4" Type="http://schemas.openxmlformats.org/officeDocument/2006/relationships/hyperlink" Target="http://www.lunar-occultations.com/iota/occult4.ht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2057400" y="0"/>
          <a:ext cx="8229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&amp; Lat. entered in </a:t>
            </a:r>
            <a:r>
              <a:rPr lang="en-US" dirty="0" err="1" smtClean="0"/>
              <a:t>Garmins’s</a:t>
            </a:r>
            <a:r>
              <a:rPr lang="en-US" dirty="0" smtClean="0"/>
              <a:t> </a:t>
            </a:r>
            <a:r>
              <a:rPr lang="en-US" dirty="0" err="1" smtClean="0"/>
              <a:t>MapSource</a:t>
            </a:r>
            <a:r>
              <a:rPr lang="en-US" dirty="0" smtClean="0"/>
              <a:t> and uploaded to GPS</a:t>
            </a:r>
            <a:endParaRPr lang="en-US" dirty="0"/>
          </a:p>
        </p:txBody>
      </p:sp>
      <p:pic>
        <p:nvPicPr>
          <p:cNvPr id="4" name="Content Placeholder 3" descr="20080912 (9) Metis sitesV3 in Mapsource.jpg"/>
          <p:cNvPicPr>
            <a:picLocks noGrp="1" noChangeAspect="1"/>
          </p:cNvPicPr>
          <p:nvPr>
            <p:ph idx="1"/>
          </p:nvPr>
        </p:nvPicPr>
        <p:blipFill>
          <a:blip r:embed="rId2"/>
          <a:stretch>
            <a:fillRect/>
          </a:stretch>
        </p:blipFill>
        <p:spPr>
          <a:xfrm>
            <a:off x="838200" y="1687921"/>
            <a:ext cx="7543800" cy="5170079"/>
          </a:xfrm>
        </p:spPr>
      </p:pic>
      <p:sp>
        <p:nvSpPr>
          <p:cNvPr id="5" name="TextBox 4"/>
          <p:cNvSpPr txBox="1"/>
          <p:nvPr/>
        </p:nvSpPr>
        <p:spPr>
          <a:xfrm>
            <a:off x="609600" y="1371600"/>
            <a:ext cx="8001000" cy="338554"/>
          </a:xfrm>
          <a:prstGeom prst="rect">
            <a:avLst/>
          </a:prstGeom>
          <a:noFill/>
        </p:spPr>
        <p:txBody>
          <a:bodyPr wrap="square" rtlCol="0">
            <a:spAutoFit/>
          </a:bodyPr>
          <a:lstStyle/>
          <a:p>
            <a:pPr algn="ctr"/>
            <a:r>
              <a:rPr lang="en-US" sz="1600" dirty="0" smtClean="0"/>
              <a:t>I enter my location data in </a:t>
            </a:r>
            <a:r>
              <a:rPr lang="en-US" sz="1600" dirty="0" err="1" smtClean="0"/>
              <a:t>MapSource</a:t>
            </a:r>
            <a:r>
              <a:rPr lang="en-US" sz="1600" dirty="0" smtClean="0"/>
              <a:t> to perform deployment statistical calculations.</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tuna GPS track data.jpg"/>
          <p:cNvPicPr>
            <a:picLocks noChangeAspect="1"/>
          </p:cNvPicPr>
          <p:nvPr/>
        </p:nvPicPr>
        <p:blipFill>
          <a:blip r:embed="rId2"/>
          <a:stretch>
            <a:fillRect/>
          </a:stretch>
        </p:blipFill>
        <p:spPr>
          <a:xfrm>
            <a:off x="533400" y="714375"/>
            <a:ext cx="7877175" cy="6143625"/>
          </a:xfrm>
          <a:prstGeom prst="rect">
            <a:avLst/>
          </a:prstGeom>
        </p:spPr>
      </p:pic>
      <p:sp>
        <p:nvSpPr>
          <p:cNvPr id="3" name="TextBox 2"/>
          <p:cNvSpPr txBox="1"/>
          <p:nvPr/>
        </p:nvSpPr>
        <p:spPr>
          <a:xfrm>
            <a:off x="609601" y="0"/>
            <a:ext cx="8382000" cy="646331"/>
          </a:xfrm>
          <a:prstGeom prst="rect">
            <a:avLst/>
          </a:prstGeom>
          <a:noFill/>
        </p:spPr>
        <p:txBody>
          <a:bodyPr wrap="square" rtlCol="0">
            <a:spAutoFit/>
          </a:bodyPr>
          <a:lstStyle/>
          <a:p>
            <a:r>
              <a:rPr lang="en-US" dirty="0" smtClean="0"/>
              <a:t>Using my GPS as a “black box” I am able to do a statistical analysis of past </a:t>
            </a:r>
            <a:r>
              <a:rPr lang="en-US" dirty="0" err="1" smtClean="0"/>
              <a:t>multistation</a:t>
            </a:r>
            <a:r>
              <a:rPr lang="en-US" dirty="0" smtClean="0"/>
              <a:t> deployments to help plan and improve future deployments.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Multistation deployment times.jpg"/>
          <p:cNvPicPr>
            <a:picLocks noChangeAspect="1"/>
          </p:cNvPicPr>
          <p:nvPr/>
        </p:nvPicPr>
        <p:blipFill>
          <a:blip r:embed="rId2"/>
          <a:stretch>
            <a:fillRect/>
          </a:stretch>
        </p:blipFill>
        <p:spPr>
          <a:xfrm>
            <a:off x="219075" y="261937"/>
            <a:ext cx="8705850" cy="6334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A sample planning chart</a:t>
            </a:r>
            <a:endParaRPr lang="en-US" dirty="0"/>
          </a:p>
        </p:txBody>
      </p:sp>
      <p:pic>
        <p:nvPicPr>
          <p:cNvPr id="4" name="Content Placeholder 3" descr="20080926 (216) Kleopatra deployment stats.jpg"/>
          <p:cNvPicPr>
            <a:picLocks noGrp="1" noChangeAspect="1"/>
          </p:cNvPicPr>
          <p:nvPr>
            <p:ph idx="1"/>
          </p:nvPr>
        </p:nvPicPr>
        <p:blipFill>
          <a:blip r:embed="rId2"/>
          <a:stretch>
            <a:fillRect/>
          </a:stretch>
        </p:blipFill>
        <p:spPr>
          <a:xfrm>
            <a:off x="914400" y="837209"/>
            <a:ext cx="6956353" cy="602079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80912 (9) Metis 5h50m to event UT.bmp"/>
          <p:cNvPicPr>
            <a:picLocks noGrp="1" noChangeAspect="1"/>
          </p:cNvPicPr>
          <p:nvPr>
            <p:ph idx="1"/>
          </p:nvPr>
        </p:nvPicPr>
        <p:blipFill>
          <a:blip r:embed="rId2" cstate="print"/>
          <a:stretch>
            <a:fillRect/>
          </a:stretch>
        </p:blipFill>
        <p:spPr>
          <a:xfrm rot="16200000">
            <a:off x="1610591" y="238990"/>
            <a:ext cx="5770419" cy="7467601"/>
          </a:xfrm>
        </p:spPr>
      </p:pic>
      <p:sp>
        <p:nvSpPr>
          <p:cNvPr id="5" name="TextBox 4"/>
          <p:cNvSpPr txBox="1"/>
          <p:nvPr/>
        </p:nvSpPr>
        <p:spPr>
          <a:xfrm>
            <a:off x="304800" y="228600"/>
            <a:ext cx="8458200" cy="923330"/>
          </a:xfrm>
          <a:prstGeom prst="rect">
            <a:avLst/>
          </a:prstGeom>
          <a:noFill/>
        </p:spPr>
        <p:txBody>
          <a:bodyPr wrap="square" rtlCol="0">
            <a:spAutoFit/>
          </a:bodyPr>
          <a:lstStyle/>
          <a:p>
            <a:pPr algn="ctr"/>
            <a:r>
              <a:rPr lang="en-US" b="1" dirty="0" smtClean="0">
                <a:solidFill>
                  <a:schemeClr val="bg1"/>
                </a:solidFill>
              </a:rPr>
              <a:t>Bill Gray has added an automated method to Guide 8 to create </a:t>
            </a:r>
            <a:r>
              <a:rPr lang="en-US" b="1" dirty="0" err="1" smtClean="0">
                <a:solidFill>
                  <a:schemeClr val="bg1"/>
                </a:solidFill>
              </a:rPr>
              <a:t>prepoint</a:t>
            </a:r>
            <a:r>
              <a:rPr lang="en-US" b="1" dirty="0" smtClean="0">
                <a:solidFill>
                  <a:schemeClr val="bg1"/>
                </a:solidFill>
              </a:rPr>
              <a:t> charts. </a:t>
            </a:r>
          </a:p>
          <a:p>
            <a:pPr algn="ctr"/>
            <a:r>
              <a:rPr lang="en-US" b="1" dirty="0" smtClean="0">
                <a:solidFill>
                  <a:schemeClr val="bg1"/>
                </a:solidFill>
              </a:rPr>
              <a:t>This method allows one to create a track of time through the sky representing the altitude and azimuth of the target star at event time.</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Guide 8 charts</a:t>
            </a:r>
            <a:endParaRPr lang="en-US" dirty="0"/>
          </a:p>
        </p:txBody>
      </p:sp>
      <p:sp>
        <p:nvSpPr>
          <p:cNvPr id="3" name="Content Placeholder 2"/>
          <p:cNvSpPr>
            <a:spLocks noGrp="1"/>
          </p:cNvSpPr>
          <p:nvPr>
            <p:ph idx="1"/>
          </p:nvPr>
        </p:nvSpPr>
        <p:spPr>
          <a:xfrm>
            <a:off x="457200" y="1447800"/>
            <a:ext cx="8229600" cy="5105400"/>
          </a:xfrm>
        </p:spPr>
        <p:txBody>
          <a:bodyPr>
            <a:noAutofit/>
          </a:bodyPr>
          <a:lstStyle/>
          <a:p>
            <a:r>
              <a:rPr lang="en-US" sz="2000" dirty="0" smtClean="0"/>
              <a:t>Target field at a Level 7 (2 degree FOV) with UT event center time and date listed on menu, the CCD frame of viewing instrument, and stars to just beyond the magnitude limit of instrument. I also like to make sure to put a note in the Caption as to what asteroid the event is for as well as the longitude the event time is for. (nothing worse than traveling 1000 miles for the </a:t>
            </a:r>
            <a:r>
              <a:rPr lang="en-US" sz="2000" dirty="0" err="1" smtClean="0"/>
              <a:t>Metis</a:t>
            </a:r>
            <a:r>
              <a:rPr lang="en-US" sz="2000" dirty="0" smtClean="0"/>
              <a:t> event and pulling out your </a:t>
            </a:r>
            <a:r>
              <a:rPr lang="en-US" sz="2000" dirty="0" err="1" smtClean="0"/>
              <a:t>Kleopatra</a:t>
            </a:r>
            <a:r>
              <a:rPr lang="en-US" sz="2000" dirty="0" smtClean="0"/>
              <a:t> </a:t>
            </a:r>
            <a:r>
              <a:rPr lang="en-US" sz="2000" dirty="0" err="1" smtClean="0"/>
              <a:t>prepoints</a:t>
            </a:r>
            <a:r>
              <a:rPr lang="en-US" sz="2000" dirty="0" smtClean="0"/>
              <a:t> that you mistakenly packed!)</a:t>
            </a:r>
          </a:p>
          <a:p>
            <a:r>
              <a:rPr lang="en-US" sz="2000" dirty="0" smtClean="0"/>
              <a:t>Several very wide field Level 3 (45 degree FOV) finder charts for identifying major constellations near the </a:t>
            </a:r>
            <a:r>
              <a:rPr lang="en-US" sz="2000" dirty="0" err="1" smtClean="0"/>
              <a:t>prepoint</a:t>
            </a:r>
            <a:r>
              <a:rPr lang="en-US" sz="2000" dirty="0" smtClean="0"/>
              <a:t> track. These are also used to navigate my initial star hop to within the view of my main </a:t>
            </a:r>
            <a:r>
              <a:rPr lang="en-US" sz="2000" dirty="0" err="1" smtClean="0"/>
              <a:t>prepoint</a:t>
            </a:r>
            <a:r>
              <a:rPr lang="en-US" sz="2000" dirty="0" smtClean="0"/>
              <a:t> charts.</a:t>
            </a:r>
          </a:p>
          <a:p>
            <a:r>
              <a:rPr lang="en-US" sz="2000" dirty="0" smtClean="0"/>
              <a:t>My main </a:t>
            </a:r>
            <a:r>
              <a:rPr lang="en-US" sz="2000" dirty="0" err="1" smtClean="0"/>
              <a:t>prepoint</a:t>
            </a:r>
            <a:r>
              <a:rPr lang="en-US" sz="2000" dirty="0" smtClean="0"/>
              <a:t> charts display either a half hour (Level 5: 10 degree FOV) or an hour (Level 4: 20 degree FOV) of the </a:t>
            </a:r>
            <a:r>
              <a:rPr lang="en-US" sz="2000" dirty="0" err="1" smtClean="0"/>
              <a:t>prepoint</a:t>
            </a:r>
            <a:r>
              <a:rPr lang="en-US" sz="2000" dirty="0" smtClean="0"/>
              <a:t> track. These charts go back in time far enough to either twilight or planned deployment time.</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t>
            </a:r>
            <a:r>
              <a:rPr lang="en-US" dirty="0" err="1" smtClean="0"/>
              <a:t>preperation</a:t>
            </a:r>
            <a:endParaRPr lang="en-US" dirty="0"/>
          </a:p>
        </p:txBody>
      </p:sp>
      <p:sp>
        <p:nvSpPr>
          <p:cNvPr id="3" name="Content Placeholder 2"/>
          <p:cNvSpPr>
            <a:spLocks noGrp="1"/>
          </p:cNvSpPr>
          <p:nvPr>
            <p:ph idx="1"/>
          </p:nvPr>
        </p:nvSpPr>
        <p:spPr>
          <a:xfrm>
            <a:off x="457200" y="1295400"/>
            <a:ext cx="8229600" cy="5715000"/>
          </a:xfrm>
        </p:spPr>
        <p:txBody>
          <a:bodyPr>
            <a:normAutofit lnSpcReduction="10000"/>
          </a:bodyPr>
          <a:lstStyle/>
          <a:p>
            <a:r>
              <a:rPr lang="en-US" sz="1800" dirty="0" smtClean="0"/>
              <a:t>What DON’T I need?! (more on this at the end of presentation)</a:t>
            </a:r>
          </a:p>
          <a:p>
            <a:r>
              <a:rPr lang="en-US" sz="1800" dirty="0" smtClean="0"/>
              <a:t>Allow enough time to recharge all battery packs before departure.</a:t>
            </a:r>
          </a:p>
          <a:p>
            <a:r>
              <a:rPr lang="en-US" sz="1800" dirty="0" smtClean="0"/>
              <a:t>Should know your camera’s </a:t>
            </a:r>
            <a:r>
              <a:rPr lang="en-US" sz="1800" dirty="0" err="1" smtClean="0"/>
              <a:t>ppm</a:t>
            </a:r>
            <a:r>
              <a:rPr lang="en-US" sz="1800" dirty="0" smtClean="0"/>
              <a:t> error before the observation (but this can be done post event if needed)</a:t>
            </a:r>
          </a:p>
          <a:p>
            <a:r>
              <a:rPr lang="en-US" sz="1800" dirty="0" smtClean="0"/>
              <a:t>Get an accurate forecast of event temperature. This way you will know whether you will need a hot or cold pack with the recorder and batteries (for temperature extremes).</a:t>
            </a:r>
          </a:p>
          <a:p>
            <a:r>
              <a:rPr lang="en-US" sz="1800" dirty="0" smtClean="0"/>
              <a:t>Lay out all equipment and survey what you have at least a week (preferably 2 weeks) prior to departure to allow time to buy/repair/redo any deficient part.</a:t>
            </a:r>
          </a:p>
          <a:p>
            <a:r>
              <a:rPr lang="en-US" sz="1800" dirty="0" smtClean="0"/>
              <a:t>A dress rehearsal including the </a:t>
            </a:r>
            <a:r>
              <a:rPr lang="en-US" sz="1800" dirty="0" err="1" smtClean="0"/>
              <a:t>prepoint</a:t>
            </a:r>
            <a:r>
              <a:rPr lang="en-US" sz="1800" dirty="0" smtClean="0"/>
              <a:t> constellation identification in twilight/moonlight, and equipment deployment proficiency can REALLY help identify the GOTCHAs before they GET </a:t>
            </a:r>
            <a:r>
              <a:rPr lang="en-US" sz="1800" dirty="0" err="1" smtClean="0"/>
              <a:t>ya</a:t>
            </a:r>
            <a:r>
              <a:rPr lang="en-US" sz="1800" dirty="0" smtClean="0"/>
              <a:t>’! This can help identify things like bad cables, charts, recorders, etc.</a:t>
            </a:r>
          </a:p>
          <a:p>
            <a:r>
              <a:rPr lang="en-US" sz="1800" dirty="0" smtClean="0"/>
              <a:t>Don’t forget to fill up BEFORE you get remote! (I have to admit to making this mistake and nearly running out of gas after being caught up in the deployment moment!)</a:t>
            </a:r>
          </a:p>
          <a:p>
            <a:r>
              <a:rPr lang="en-US" sz="1800" dirty="0" smtClean="0"/>
              <a:t>Good set of maps is a must, not only to know where to go, but how to get back! Don’t forget to pack the </a:t>
            </a:r>
            <a:r>
              <a:rPr lang="en-US" sz="1800" dirty="0" err="1" smtClean="0"/>
              <a:t>prepoint</a:t>
            </a:r>
            <a:r>
              <a:rPr lang="en-US" sz="1800" dirty="0" smtClean="0"/>
              <a:t> charts with a clip board to hold them steady.</a:t>
            </a:r>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is very important to take into account your travel time and method of travel to your deployment location. (I once planned an entire observation and then when I did the math I found out my travel time was so long I would arrive just about past event time!)</a:t>
            </a:r>
          </a:p>
          <a:p>
            <a:r>
              <a:rPr lang="en-US" dirty="0" smtClean="0"/>
              <a:t>PACK SPARE CABLES and BATTERIES when possible!!</a:t>
            </a:r>
          </a:p>
          <a:p>
            <a:r>
              <a:rPr lang="en-US" dirty="0" smtClean="0"/>
              <a:t>Starbucks Dark Chocolate Mocha and chocolate snacks!</a:t>
            </a:r>
          </a:p>
          <a:p>
            <a:r>
              <a:rPr lang="en-US" dirty="0" smtClean="0"/>
              <a:t>Your favorite 70’s, 80’s, and 90’s Rock music or good Jazz  CDs to play while driving.</a:t>
            </a:r>
          </a:p>
          <a:p>
            <a:r>
              <a:rPr lang="en-US" dirty="0" smtClean="0"/>
              <a:t>Spare napkins and/or roll of paper towels (SAVED the Fortuna run, needed it to sop up dew!)</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D_T_connect.gif"/>
          <p:cNvPicPr>
            <a:picLocks noChangeAspect="1"/>
          </p:cNvPicPr>
          <p:nvPr/>
        </p:nvPicPr>
        <p:blipFill>
          <a:blip r:embed="rId2"/>
          <a:stretch>
            <a:fillRect/>
          </a:stretch>
        </p:blipFill>
        <p:spPr>
          <a:xfrm>
            <a:off x="666750" y="571500"/>
            <a:ext cx="7810500" cy="5715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&amp; Run</a:t>
            </a:r>
            <a:endParaRPr lang="en-US" dirty="0"/>
          </a:p>
        </p:txBody>
      </p:sp>
      <p:sp>
        <p:nvSpPr>
          <p:cNvPr id="3" name="Content Placeholder 2"/>
          <p:cNvSpPr>
            <a:spLocks noGrp="1"/>
          </p:cNvSpPr>
          <p:nvPr>
            <p:ph idx="1"/>
          </p:nvPr>
        </p:nvSpPr>
        <p:spPr>
          <a:xfrm>
            <a:off x="457200" y="1524000"/>
            <a:ext cx="8229600" cy="5334000"/>
          </a:xfrm>
        </p:spPr>
        <p:txBody>
          <a:bodyPr>
            <a:normAutofit fontScale="92500" lnSpcReduction="20000"/>
          </a:bodyPr>
          <a:lstStyle/>
          <a:p>
            <a:r>
              <a:rPr lang="en-US" sz="2000" dirty="0" smtClean="0"/>
              <a:t>It helps for sites to be known </a:t>
            </a:r>
            <a:r>
              <a:rPr lang="en-US" sz="2000" dirty="0" smtClean="0"/>
              <a:t>or surveyed ahead of event.</a:t>
            </a:r>
          </a:p>
          <a:p>
            <a:r>
              <a:rPr lang="en-US" sz="2000" dirty="0" smtClean="0"/>
              <a:t>Prior to end of twilight or start of deployment, as much equipment is assembled and laid out in order </a:t>
            </a:r>
            <a:r>
              <a:rPr lang="en-US" sz="2000" dirty="0" smtClean="0"/>
              <a:t>of their </a:t>
            </a:r>
            <a:r>
              <a:rPr lang="en-US" sz="2000" dirty="0" smtClean="0"/>
              <a:t>deployment in vehicle.</a:t>
            </a:r>
          </a:p>
          <a:p>
            <a:r>
              <a:rPr lang="en-US" sz="2000" dirty="0" smtClean="0"/>
              <a:t>Prior to “Event Time – 122 minutes” record window, sites are </a:t>
            </a:r>
            <a:r>
              <a:rPr lang="en-US" sz="2000" dirty="0" err="1" smtClean="0"/>
              <a:t>prepointed</a:t>
            </a:r>
            <a:r>
              <a:rPr lang="en-US" sz="2000" dirty="0" smtClean="0"/>
              <a:t> to correct part of sky (but not recording) so that I finish deployment at Site #1 (closest to centerline, i.e. statistically most important data site).</a:t>
            </a:r>
          </a:p>
          <a:p>
            <a:r>
              <a:rPr lang="en-US" sz="2000" dirty="0" smtClean="0"/>
              <a:t>At the “opening” of the RECORD window (longest record time available for my ZR at the moment is 124 minutes in LP mode):</a:t>
            </a:r>
          </a:p>
          <a:p>
            <a:pPr lvl="1"/>
            <a:r>
              <a:rPr lang="en-US" sz="1600" dirty="0" smtClean="0"/>
              <a:t>Connect one “Y” of video camera to Canon ZR and start RECORD</a:t>
            </a:r>
          </a:p>
          <a:p>
            <a:pPr lvl="1"/>
            <a:r>
              <a:rPr lang="en-US" sz="1600" dirty="0" smtClean="0"/>
              <a:t>Connect the KIWI Video Input to other “Y” of video camera</a:t>
            </a:r>
          </a:p>
          <a:p>
            <a:pPr lvl="1"/>
            <a:r>
              <a:rPr lang="en-US" sz="1600" dirty="0" smtClean="0"/>
              <a:t>Press the yellow KIWI RESET button and record Long., Lat., Alt., UT date</a:t>
            </a:r>
          </a:p>
          <a:p>
            <a:pPr lvl="1"/>
            <a:r>
              <a:rPr lang="en-US" sz="1600" dirty="0" smtClean="0"/>
              <a:t>Record </a:t>
            </a:r>
            <a:r>
              <a:rPr lang="en-US" sz="1600" dirty="0" smtClean="0"/>
              <a:t>about 10 seconds of UT time</a:t>
            </a:r>
          </a:p>
          <a:p>
            <a:pPr lvl="1"/>
            <a:r>
              <a:rPr lang="en-US" sz="1600" dirty="0" smtClean="0"/>
              <a:t>WITHOUT STOPPING THE RECORDING I disconnect the KIWI from camera “Y”</a:t>
            </a:r>
          </a:p>
          <a:p>
            <a:r>
              <a:rPr lang="en-US" sz="2000" dirty="0" smtClean="0"/>
              <a:t>R U N !!!! Make haste to the next site!</a:t>
            </a:r>
          </a:p>
          <a:p>
            <a:r>
              <a:rPr lang="en-US" sz="2000" dirty="0" smtClean="0"/>
              <a:t>Continue Stamp &amp; Run as far as you can go until event time or you have time stamped all your </a:t>
            </a:r>
            <a:r>
              <a:rPr lang="en-US" sz="2000" dirty="0" err="1" smtClean="0"/>
              <a:t>prepointed</a:t>
            </a:r>
            <a:r>
              <a:rPr lang="en-US" sz="2000" dirty="0" smtClean="0"/>
              <a:t> sites.</a:t>
            </a:r>
          </a:p>
          <a:p>
            <a:r>
              <a:rPr lang="en-US" sz="2000" dirty="0" smtClean="0"/>
              <a:t>If event time hasn’t come and you have extra equipment you can drive further away from centerline and Deploy &amp; Run….</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r>
              <a:rPr lang="en-US" dirty="0" smtClean="0">
                <a:solidFill>
                  <a:srgbClr val="00B050"/>
                </a:solidFill>
              </a:rPr>
              <a:t>Asteroid Occultation</a:t>
            </a:r>
            <a:br>
              <a:rPr lang="en-US" dirty="0" smtClean="0">
                <a:solidFill>
                  <a:srgbClr val="00B050"/>
                </a:solidFill>
              </a:rPr>
            </a:br>
            <a:r>
              <a:rPr lang="en-US" dirty="0" smtClean="0">
                <a:solidFill>
                  <a:srgbClr val="00B050"/>
                </a:solidFill>
              </a:rPr>
              <a:t>Start to Finish</a:t>
            </a:r>
            <a:endParaRPr lang="en-US" dirty="0">
              <a:solidFill>
                <a:srgbClr val="00B050"/>
              </a:solidFill>
            </a:endParaRPr>
          </a:p>
        </p:txBody>
      </p:sp>
      <p:pic>
        <p:nvPicPr>
          <p:cNvPr id="4" name="Content Placeholder 3" descr="desktop icons.jpg"/>
          <p:cNvPicPr>
            <a:picLocks noGrp="1" noChangeAspect="1"/>
          </p:cNvPicPr>
          <p:nvPr>
            <p:ph idx="1"/>
          </p:nvPr>
        </p:nvPicPr>
        <p:blipFill>
          <a:blip r:embed="rId2"/>
          <a:stretch>
            <a:fillRect/>
          </a:stretch>
        </p:blipFill>
        <p:spPr>
          <a:xfrm>
            <a:off x="457200" y="2712608"/>
            <a:ext cx="8229600" cy="248370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 &amp; Run	</a:t>
            </a:r>
            <a:endParaRPr lang="en-US" dirty="0"/>
          </a:p>
        </p:txBody>
      </p:sp>
      <p:sp>
        <p:nvSpPr>
          <p:cNvPr id="3" name="Content Placeholder 2"/>
          <p:cNvSpPr>
            <a:spLocks noGrp="1"/>
          </p:cNvSpPr>
          <p:nvPr>
            <p:ph idx="1"/>
          </p:nvPr>
        </p:nvSpPr>
        <p:spPr/>
        <p:txBody>
          <a:bodyPr>
            <a:normAutofit/>
          </a:bodyPr>
          <a:lstStyle/>
          <a:p>
            <a:r>
              <a:rPr lang="en-US" sz="1800" b="1" dirty="0" smtClean="0">
                <a:solidFill>
                  <a:srgbClr val="0070C0"/>
                </a:solidFill>
              </a:rPr>
              <a:t>Deploy &amp; Run </a:t>
            </a:r>
            <a:r>
              <a:rPr lang="en-US" sz="1800" dirty="0" smtClean="0"/>
              <a:t>starts inside the “Event Time – 122 minutes” RECORD window.</a:t>
            </a:r>
          </a:p>
          <a:p>
            <a:r>
              <a:rPr lang="en-US" sz="1800" dirty="0" smtClean="0"/>
              <a:t>In a Deploy &amp; Run your sites may or may not be known</a:t>
            </a:r>
          </a:p>
          <a:p>
            <a:r>
              <a:rPr lang="en-US" sz="1800" dirty="0" smtClean="0"/>
              <a:t>You show up at Site #1 (site closest to centerline, i.e. the statistically most significant data site).</a:t>
            </a:r>
          </a:p>
          <a:p>
            <a:r>
              <a:rPr lang="en-US" sz="1800" dirty="0" err="1" smtClean="0"/>
              <a:t>Prepoint</a:t>
            </a:r>
            <a:r>
              <a:rPr lang="en-US" sz="1800" dirty="0" smtClean="0"/>
              <a:t> the station to the correct part of the sky.</a:t>
            </a:r>
          </a:p>
          <a:p>
            <a:r>
              <a:rPr lang="en-US" sz="1800" dirty="0" smtClean="0"/>
              <a:t>Start RECORD on the Canon ZR camcorder.</a:t>
            </a:r>
          </a:p>
          <a:p>
            <a:r>
              <a:rPr lang="en-US" sz="1800" dirty="0" smtClean="0"/>
              <a:t>Time stamp the recording using the Stamp &amp; Run “Y” method.</a:t>
            </a:r>
          </a:p>
          <a:p>
            <a:r>
              <a:rPr lang="en-US" sz="1800" dirty="0" smtClean="0"/>
              <a:t>RUN! Drive away from centerline to either your next predetermined site or drive for a predetermined amount of time and find the next suitable site area.</a:t>
            </a:r>
          </a:p>
          <a:p>
            <a:r>
              <a:rPr lang="en-US" sz="1800" dirty="0" smtClean="0"/>
              <a:t>Deploy &amp; Run.</a:t>
            </a:r>
          </a:p>
          <a:p>
            <a:r>
              <a:rPr lang="en-US" sz="1800" dirty="0" smtClean="0"/>
              <a:t>Continue deploying sites in this manner until event time has passed or equipment is exhausted (or you are exhausted!!!)</a:t>
            </a:r>
          </a:p>
          <a:p>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Reduction</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pPr>
              <a:buFont typeface="Courier New" pitchFamily="49" charset="0"/>
              <a:buChar char="o"/>
            </a:pPr>
            <a:r>
              <a:rPr lang="en-US" dirty="0" smtClean="0"/>
              <a:t>With Canon ZR I have three choices for digitizing my </a:t>
            </a:r>
            <a:r>
              <a:rPr lang="en-US" dirty="0" smtClean="0"/>
              <a:t>video for computer analysis:</a:t>
            </a:r>
            <a:endParaRPr lang="en-US" dirty="0" smtClean="0"/>
          </a:p>
          <a:p>
            <a:pPr marL="1042416" lvl="1" indent="-457200">
              <a:buFont typeface="+mj-lt"/>
              <a:buAutoNum type="arabicPeriod"/>
            </a:pPr>
            <a:r>
              <a:rPr lang="en-US" dirty="0" smtClean="0"/>
              <a:t>Composite video through USB2 converter through Virtual Dub.</a:t>
            </a:r>
          </a:p>
          <a:p>
            <a:pPr marL="1042416" lvl="1" indent="-457200">
              <a:buFont typeface="+mj-lt"/>
              <a:buAutoNum type="arabicPeriod"/>
            </a:pPr>
            <a:r>
              <a:rPr lang="en-US" dirty="0" smtClean="0"/>
              <a:t>S-Video through USB2 converter through Virtual Dub.</a:t>
            </a:r>
          </a:p>
          <a:p>
            <a:pPr marL="1042416" lvl="1" indent="-457200">
              <a:buFont typeface="+mj-lt"/>
              <a:buAutoNum type="arabicPeriod"/>
            </a:pPr>
            <a:r>
              <a:rPr lang="en-US" dirty="0" smtClean="0"/>
              <a:t>DV, </a:t>
            </a:r>
            <a:r>
              <a:rPr lang="en-US" dirty="0" err="1" smtClean="0"/>
              <a:t>Firewire</a:t>
            </a:r>
            <a:r>
              <a:rPr lang="en-US" dirty="0" smtClean="0"/>
              <a:t> through IEEE-1394 via Windows </a:t>
            </a:r>
            <a:r>
              <a:rPr lang="en-US" dirty="0" smtClean="0"/>
              <a:t>Import Movie (came standard with my Vista system).</a:t>
            </a:r>
            <a:endParaRPr lang="en-US" dirty="0" smtClean="0"/>
          </a:p>
          <a:p>
            <a:pPr marL="722376" indent="-457200">
              <a:buFont typeface="Courier New" pitchFamily="49" charset="0"/>
              <a:buChar char="o"/>
            </a:pPr>
            <a:r>
              <a:rPr lang="en-US" dirty="0" smtClean="0"/>
              <a:t>My method of preference is unfortunately the S-Video, as DV mode does not show the Canon ZR Time Code</a:t>
            </a:r>
            <a:r>
              <a:rPr lang="en-US" dirty="0" smtClean="0"/>
              <a:t>.</a:t>
            </a:r>
          </a:p>
          <a:p>
            <a:pPr marL="722376" indent="-457200">
              <a:buFont typeface="Courier New" pitchFamily="49" charset="0"/>
              <a:buChar char="o"/>
            </a:pPr>
            <a:r>
              <a:rPr lang="en-US" dirty="0" smtClean="0"/>
              <a:t>I need to know the </a:t>
            </a:r>
            <a:r>
              <a:rPr lang="en-US" dirty="0" err="1" smtClean="0"/>
              <a:t>ppm</a:t>
            </a:r>
            <a:r>
              <a:rPr lang="en-US" dirty="0" smtClean="0"/>
              <a:t> drift of the Quartz crystal in each of my cameras to convert the frame rate that my camcorder has counted to UT time.</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PPM error calculator</a:t>
            </a:r>
            <a:endParaRPr lang="en-US" dirty="0"/>
          </a:p>
        </p:txBody>
      </p:sp>
      <p:pic>
        <p:nvPicPr>
          <p:cNvPr id="6" name="Content Placeholder 5" descr="ppm error calc.jpg"/>
          <p:cNvPicPr>
            <a:picLocks noGrp="1" noChangeAspect="1"/>
          </p:cNvPicPr>
          <p:nvPr>
            <p:ph idx="1"/>
          </p:nvPr>
        </p:nvPicPr>
        <p:blipFill>
          <a:blip r:embed="rId2"/>
          <a:stretch>
            <a:fillRect/>
          </a:stretch>
        </p:blipFill>
        <p:spPr>
          <a:xfrm>
            <a:off x="552450" y="1782762"/>
            <a:ext cx="8039100" cy="43434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362200" y="228601"/>
          <a:ext cx="4495800" cy="6476986"/>
        </p:xfrm>
        <a:graphic>
          <a:graphicData uri="http://schemas.openxmlformats.org/drawingml/2006/table">
            <a:tbl>
              <a:tblPr firstRow="1" bandRow="1">
                <a:tableStyleId>{5C22544A-7EE6-4342-B048-85BDC9FD1C3A}</a:tableStyleId>
              </a:tblPr>
              <a:tblGrid>
                <a:gridCol w="643213"/>
                <a:gridCol w="961868"/>
                <a:gridCol w="1013011"/>
                <a:gridCol w="780903"/>
                <a:gridCol w="1096805"/>
              </a:tblGrid>
              <a:tr h="219680">
                <a:tc>
                  <a:txBody>
                    <a:bodyPr/>
                    <a:lstStyle/>
                    <a:p>
                      <a:pPr algn="ctr" fontAlgn="b"/>
                      <a:endParaRPr lang="en-US" sz="1100" b="0" i="0" u="none" strike="noStrike" dirty="0">
                        <a:solidFill>
                          <a:srgbClr val="000000"/>
                        </a:solidFill>
                        <a:latin typeface="Calibri"/>
                      </a:endParaRPr>
                    </a:p>
                  </a:txBody>
                  <a:tcPr marL="0" marR="0" marT="0" marB="0" anchor="b"/>
                </a:tc>
                <a:tc gridSpan="3">
                  <a:txBody>
                    <a:bodyPr/>
                    <a:lstStyle/>
                    <a:p>
                      <a:pPr algn="ctr" fontAlgn="b"/>
                      <a:r>
                        <a:rPr lang="en-US" sz="1100" b="0" i="0" u="none" strike="noStrike" dirty="0">
                          <a:solidFill>
                            <a:srgbClr val="000000"/>
                          </a:solidFill>
                          <a:latin typeface="Calibri"/>
                        </a:rPr>
                        <a:t>CAMERA PPM ERROR CATALOGUE</a:t>
                      </a:r>
                    </a:p>
                  </a:txBody>
                  <a:tcPr marL="0" marR="0" marT="0" marB="0" anchor="b"/>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latin typeface="Calibri"/>
                      </a:endParaRPr>
                    </a:p>
                  </a:txBody>
                  <a:tcPr marL="0" marR="0" marT="0" marB="0" anchor="b"/>
                </a:tc>
              </a:tr>
              <a:tr h="219680">
                <a:tc>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ppm</a:t>
                      </a:r>
                    </a:p>
                  </a:txBody>
                  <a:tcPr marL="0" marR="0" marT="0" marB="0" anchor="b"/>
                </a:tc>
              </a:tr>
              <a:tr h="219680">
                <a:tc>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temp</a:t>
                      </a:r>
                    </a:p>
                  </a:txBody>
                  <a:tcPr marL="0" marR="0" marT="0" marB="0" anchor="b"/>
                </a:tc>
              </a:tr>
              <a:tr h="219680">
                <a:tc>
                  <a:txBody>
                    <a:bodyPr/>
                    <a:lstStyle/>
                    <a:p>
                      <a:pPr algn="ctr" fontAlgn="b"/>
                      <a:r>
                        <a:rPr lang="en-US" sz="1100" b="0" i="0" u="none" strike="noStrike">
                          <a:solidFill>
                            <a:srgbClr val="000000"/>
                          </a:solidFill>
                          <a:latin typeface="Calibri"/>
                        </a:rPr>
                        <a:t>assigned</a:t>
                      </a:r>
                    </a:p>
                  </a:txBody>
                  <a:tcPr marL="0" marR="0" marT="0" marB="0" anchor="b"/>
                </a:tc>
                <a:tc>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ppm @</a:t>
                      </a:r>
                    </a:p>
                  </a:txBody>
                  <a:tcPr marL="0" marR="0" marT="0" marB="0" anchor="b"/>
                </a:tc>
                <a:tc>
                  <a:txBody>
                    <a:bodyPr/>
                    <a:lstStyle/>
                    <a:p>
                      <a:pPr algn="ctr" fontAlgn="b"/>
                      <a:r>
                        <a:rPr lang="en-US" sz="1100" b="0" i="0" u="none" strike="noStrike">
                          <a:solidFill>
                            <a:srgbClr val="000000"/>
                          </a:solidFill>
                          <a:latin typeface="Calibri"/>
                        </a:rPr>
                        <a:t>correction</a:t>
                      </a:r>
                    </a:p>
                  </a:txBody>
                  <a:tcPr marL="0" marR="0" marT="0" marB="0" anchor="b"/>
                </a:tc>
              </a:tr>
              <a:tr h="219680">
                <a:tc>
                  <a:txBody>
                    <a:bodyPr/>
                    <a:lstStyle/>
                    <a:p>
                      <a:pPr algn="ctr" fontAlgn="b"/>
                      <a:r>
                        <a:rPr lang="en-US" sz="1100" b="0" i="0" u="none" strike="noStrike">
                          <a:solidFill>
                            <a:srgbClr val="000000"/>
                          </a:solidFill>
                          <a:latin typeface="Calibri"/>
                        </a:rPr>
                        <a:t>site</a:t>
                      </a:r>
                    </a:p>
                  </a:txBody>
                  <a:tcPr marL="0" marR="0" marT="0" marB="0" anchor="b"/>
                </a:tc>
                <a:tc>
                  <a:txBody>
                    <a:bodyPr/>
                    <a:lstStyle/>
                    <a:p>
                      <a:pPr algn="ctr" fontAlgn="b"/>
                      <a:r>
                        <a:rPr lang="en-US" sz="1100" b="0" i="0" u="none" strike="noStrike" dirty="0">
                          <a:solidFill>
                            <a:srgbClr val="000000"/>
                          </a:solidFill>
                          <a:latin typeface="Calibri"/>
                        </a:rPr>
                        <a:t>Serial #</a:t>
                      </a:r>
                    </a:p>
                  </a:txBody>
                  <a:tcPr marL="0" marR="0" marT="0" marB="0" anchor="b"/>
                </a:tc>
                <a:tc>
                  <a:txBody>
                    <a:bodyPr/>
                    <a:lstStyle/>
                    <a:p>
                      <a:pPr algn="ctr" fontAlgn="b"/>
                      <a:r>
                        <a:rPr lang="en-US" sz="1100" b="0" i="0" u="none" strike="noStrike">
                          <a:solidFill>
                            <a:srgbClr val="000000"/>
                          </a:solidFill>
                          <a:latin typeface="Calibri"/>
                        </a:rPr>
                        <a:t>Model #</a:t>
                      </a:r>
                    </a:p>
                  </a:txBody>
                  <a:tcPr marL="0" marR="0" marT="0" marB="0" anchor="b"/>
                </a:tc>
                <a:tc>
                  <a:txBody>
                    <a:bodyPr/>
                    <a:lstStyle/>
                    <a:p>
                      <a:pPr algn="ctr" fontAlgn="b"/>
                      <a:r>
                        <a:rPr lang="en-US" sz="1100" b="0" i="0" u="none" strike="noStrike">
                          <a:solidFill>
                            <a:srgbClr val="000000"/>
                          </a:solidFill>
                          <a:latin typeface="Calibri"/>
                        </a:rPr>
                        <a:t>77 deg F</a:t>
                      </a:r>
                    </a:p>
                  </a:txBody>
                  <a:tcPr marL="0" marR="0" marT="0" marB="0" anchor="b"/>
                </a:tc>
                <a:tc>
                  <a:txBody>
                    <a:bodyPr/>
                    <a:lstStyle/>
                    <a:p>
                      <a:pPr algn="ctr" fontAlgn="b"/>
                      <a:r>
                        <a:rPr lang="en-US" sz="1100" b="0" i="0" u="none" strike="noStrike">
                          <a:solidFill>
                            <a:srgbClr val="000000"/>
                          </a:solidFill>
                          <a:latin typeface="Calibri"/>
                        </a:rPr>
                        <a:t>1.0255899</a:t>
                      </a:r>
                    </a:p>
                  </a:txBody>
                  <a:tcPr marL="0" marR="0" marT="0" marB="0" anchor="b"/>
                </a:tc>
              </a:tr>
              <a:tr h="219680">
                <a:tc>
                  <a:txBody>
                    <a:bodyPr/>
                    <a:lstStyle/>
                    <a:p>
                      <a:pPr algn="ctr" fontAlgn="b"/>
                      <a:r>
                        <a:rPr lang="en-US" sz="1100" b="0" i="0" u="none" strike="noStrike">
                          <a:solidFill>
                            <a:srgbClr val="000000"/>
                          </a:solidFill>
                          <a:latin typeface="Calibri"/>
                        </a:rPr>
                        <a:t>1</a:t>
                      </a:r>
                    </a:p>
                  </a:txBody>
                  <a:tcPr marL="0" marR="0" marT="0" marB="0" anchor="b"/>
                </a:tc>
                <a:tc>
                  <a:txBody>
                    <a:bodyPr/>
                    <a:lstStyle/>
                    <a:p>
                      <a:pPr algn="ctr" fontAlgn="b"/>
                      <a:r>
                        <a:rPr lang="en-US" sz="1100" b="0" i="0" u="none" strike="noStrike" dirty="0">
                          <a:solidFill>
                            <a:srgbClr val="000000"/>
                          </a:solidFill>
                          <a:latin typeface="Calibri"/>
                        </a:rPr>
                        <a:t>1336318</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0.63</a:t>
                      </a:r>
                    </a:p>
                  </a:txBody>
                  <a:tcPr marL="0" marR="0" marT="0" marB="0" anchor="b"/>
                </a:tc>
                <a:tc>
                  <a:txBody>
                    <a:bodyPr/>
                    <a:lstStyle/>
                    <a:p>
                      <a:pPr algn="ctr" fontAlgn="b"/>
                      <a:r>
                        <a:rPr lang="en-US" sz="1100" b="0" i="0" u="none" strike="noStrike">
                          <a:solidFill>
                            <a:srgbClr val="000000"/>
                          </a:solidFill>
                          <a:latin typeface="Calibri"/>
                        </a:rPr>
                        <a:t>0.6461217</a:t>
                      </a:r>
                    </a:p>
                  </a:txBody>
                  <a:tcPr marL="0" marR="0" marT="0" marB="0" anchor="b"/>
                </a:tc>
              </a:tr>
              <a:tr h="219680">
                <a:tc>
                  <a:txBody>
                    <a:bodyPr/>
                    <a:lstStyle/>
                    <a:p>
                      <a:pPr algn="ctr" fontAlgn="b"/>
                      <a:r>
                        <a:rPr lang="en-US" sz="1100" b="0" i="0" u="none" strike="noStrike">
                          <a:solidFill>
                            <a:srgbClr val="000000"/>
                          </a:solidFill>
                          <a:latin typeface="Calibri"/>
                        </a:rPr>
                        <a:t>2</a:t>
                      </a:r>
                    </a:p>
                  </a:txBody>
                  <a:tcPr marL="0" marR="0" marT="0" marB="0" anchor="b"/>
                </a:tc>
                <a:tc>
                  <a:txBody>
                    <a:bodyPr/>
                    <a:lstStyle/>
                    <a:p>
                      <a:pPr algn="ctr" fontAlgn="b"/>
                      <a:r>
                        <a:rPr lang="en-US" sz="1100" b="0" i="0" u="none" strike="noStrike">
                          <a:solidFill>
                            <a:srgbClr val="000000"/>
                          </a:solidFill>
                          <a:latin typeface="Calibri"/>
                        </a:rPr>
                        <a:t>1347548</a:t>
                      </a:r>
                    </a:p>
                  </a:txBody>
                  <a:tcPr marL="0" marR="0" marT="0" marB="0" anchor="b"/>
                </a:tc>
                <a:tc>
                  <a:txBody>
                    <a:bodyPr/>
                    <a:lstStyle/>
                    <a:p>
                      <a:pPr algn="ctr" fontAlgn="b"/>
                      <a:r>
                        <a:rPr lang="en-US" sz="1100" b="0" i="0" u="none" strike="noStrike" dirty="0">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-0.05</a:t>
                      </a:r>
                    </a:p>
                  </a:txBody>
                  <a:tcPr marL="0" marR="0" marT="0" marB="0" anchor="b"/>
                </a:tc>
                <a:tc>
                  <a:txBody>
                    <a:bodyPr/>
                    <a:lstStyle/>
                    <a:p>
                      <a:pPr algn="ctr" fontAlgn="b"/>
                      <a:r>
                        <a:rPr lang="en-US" sz="1100" b="0" i="0" u="none" strike="noStrike">
                          <a:solidFill>
                            <a:srgbClr val="000000"/>
                          </a:solidFill>
                          <a:latin typeface="Calibri"/>
                        </a:rPr>
                        <a:t>-0.051279</a:t>
                      </a:r>
                    </a:p>
                  </a:txBody>
                  <a:tcPr marL="0" marR="0" marT="0" marB="0" anchor="b"/>
                </a:tc>
              </a:tr>
              <a:tr h="219680">
                <a:tc>
                  <a:txBody>
                    <a:bodyPr/>
                    <a:lstStyle/>
                    <a:p>
                      <a:pPr algn="ctr" fontAlgn="b"/>
                      <a:r>
                        <a:rPr lang="en-US" sz="1100" b="0" i="0" u="none" strike="noStrike">
                          <a:solidFill>
                            <a:srgbClr val="000000"/>
                          </a:solidFill>
                          <a:latin typeface="Calibri"/>
                        </a:rPr>
                        <a:t>3</a:t>
                      </a:r>
                    </a:p>
                  </a:txBody>
                  <a:tcPr marL="0" marR="0" marT="0" marB="0" anchor="b"/>
                </a:tc>
                <a:tc>
                  <a:txBody>
                    <a:bodyPr/>
                    <a:lstStyle/>
                    <a:p>
                      <a:pPr algn="ctr" fontAlgn="b"/>
                      <a:r>
                        <a:rPr lang="en-US" sz="1100" b="0" i="0" u="none" strike="noStrike">
                          <a:solidFill>
                            <a:srgbClr val="000000"/>
                          </a:solidFill>
                          <a:latin typeface="Calibri"/>
                        </a:rPr>
                        <a:t>15200147</a:t>
                      </a:r>
                    </a:p>
                  </a:txBody>
                  <a:tcPr marL="0" marR="0" marT="0" marB="0" anchor="b"/>
                </a:tc>
                <a:tc>
                  <a:txBody>
                    <a:bodyPr/>
                    <a:lstStyle/>
                    <a:p>
                      <a:pPr algn="ctr" fontAlgn="b"/>
                      <a:r>
                        <a:rPr lang="en-US" sz="1100" b="0" i="0" u="none" strike="noStrike" dirty="0">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-2.29</a:t>
                      </a:r>
                    </a:p>
                  </a:txBody>
                  <a:tcPr marL="0" marR="0" marT="0" marB="0" anchor="b"/>
                </a:tc>
                <a:tc>
                  <a:txBody>
                    <a:bodyPr/>
                    <a:lstStyle/>
                    <a:p>
                      <a:pPr algn="ctr" fontAlgn="b"/>
                      <a:r>
                        <a:rPr lang="en-US" sz="1100" b="0" i="0" u="none" strike="noStrike">
                          <a:solidFill>
                            <a:srgbClr val="000000"/>
                          </a:solidFill>
                          <a:latin typeface="Calibri"/>
                        </a:rPr>
                        <a:t>-2.348601</a:t>
                      </a:r>
                    </a:p>
                  </a:txBody>
                  <a:tcPr marL="0" marR="0" marT="0" marB="0" anchor="b"/>
                </a:tc>
              </a:tr>
              <a:tr h="219680">
                <a:tc>
                  <a:txBody>
                    <a:bodyPr/>
                    <a:lstStyle/>
                    <a:p>
                      <a:pPr algn="ctr" fontAlgn="b"/>
                      <a:r>
                        <a:rPr lang="en-US" sz="1100" b="0" i="0" u="none" strike="noStrike">
                          <a:solidFill>
                            <a:srgbClr val="000000"/>
                          </a:solidFill>
                          <a:latin typeface="Calibri"/>
                        </a:rPr>
                        <a:t>4</a:t>
                      </a:r>
                    </a:p>
                  </a:txBody>
                  <a:tcPr marL="0" marR="0" marT="0" marB="0" anchor="b"/>
                </a:tc>
                <a:tc>
                  <a:txBody>
                    <a:bodyPr/>
                    <a:lstStyle/>
                    <a:p>
                      <a:pPr algn="ctr" fontAlgn="b"/>
                      <a:r>
                        <a:rPr lang="en-US" sz="1100" b="0" i="0" u="none" strike="noStrike">
                          <a:solidFill>
                            <a:srgbClr val="000000"/>
                          </a:solidFill>
                          <a:latin typeface="Calibri"/>
                        </a:rPr>
                        <a:t>15200039</a:t>
                      </a:r>
                    </a:p>
                  </a:txBody>
                  <a:tcPr marL="0" marR="0" marT="0" marB="0" anchor="b"/>
                </a:tc>
                <a:tc>
                  <a:txBody>
                    <a:bodyPr/>
                    <a:lstStyle/>
                    <a:p>
                      <a:pPr algn="ctr" fontAlgn="b"/>
                      <a:r>
                        <a:rPr lang="en-US" sz="1100" b="0" i="0" u="none" strike="noStrike" dirty="0">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8.24</a:t>
                      </a:r>
                    </a:p>
                  </a:txBody>
                  <a:tcPr marL="0" marR="0" marT="0" marB="0" anchor="b"/>
                </a:tc>
                <a:tc>
                  <a:txBody>
                    <a:bodyPr/>
                    <a:lstStyle/>
                    <a:p>
                      <a:pPr algn="ctr" fontAlgn="b"/>
                      <a:r>
                        <a:rPr lang="en-US" sz="1100" b="0" i="0" u="none" strike="noStrike">
                          <a:solidFill>
                            <a:srgbClr val="000000"/>
                          </a:solidFill>
                          <a:latin typeface="Calibri"/>
                        </a:rPr>
                        <a:t>8.4508611</a:t>
                      </a:r>
                    </a:p>
                  </a:txBody>
                  <a:tcPr marL="0" marR="0" marT="0" marB="0" anchor="b"/>
                </a:tc>
              </a:tr>
              <a:tr h="219680">
                <a:tc>
                  <a:txBody>
                    <a:bodyPr/>
                    <a:lstStyle/>
                    <a:p>
                      <a:pPr algn="ctr" fontAlgn="b"/>
                      <a:r>
                        <a:rPr lang="en-US" sz="1100" b="0" i="0" u="none" strike="noStrike">
                          <a:solidFill>
                            <a:srgbClr val="000000"/>
                          </a:solidFill>
                          <a:latin typeface="Calibri"/>
                        </a:rPr>
                        <a:t>5</a:t>
                      </a:r>
                    </a:p>
                  </a:txBody>
                  <a:tcPr marL="0" marR="0" marT="0" marB="0" anchor="b"/>
                </a:tc>
                <a:tc>
                  <a:txBody>
                    <a:bodyPr/>
                    <a:lstStyle/>
                    <a:p>
                      <a:pPr algn="ctr" fontAlgn="b"/>
                      <a:r>
                        <a:rPr lang="en-US" sz="1100" b="0" i="0" u="none" strike="noStrike">
                          <a:solidFill>
                            <a:srgbClr val="000000"/>
                          </a:solidFill>
                          <a:latin typeface="Calibri"/>
                        </a:rPr>
                        <a:t>15200070</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-3.72</a:t>
                      </a:r>
                    </a:p>
                  </a:txBody>
                  <a:tcPr marL="0" marR="0" marT="0" marB="0" anchor="b"/>
                </a:tc>
                <a:tc>
                  <a:txBody>
                    <a:bodyPr/>
                    <a:lstStyle/>
                    <a:p>
                      <a:pPr algn="ctr" fontAlgn="b"/>
                      <a:r>
                        <a:rPr lang="en-US" sz="1100" b="0" i="0" u="none" strike="noStrike">
                          <a:solidFill>
                            <a:srgbClr val="000000"/>
                          </a:solidFill>
                          <a:latin typeface="Calibri"/>
                        </a:rPr>
                        <a:t>-3.815195</a:t>
                      </a:r>
                    </a:p>
                  </a:txBody>
                  <a:tcPr marL="0" marR="0" marT="0" marB="0" anchor="b"/>
                </a:tc>
              </a:tr>
              <a:tr h="219680">
                <a:tc>
                  <a:txBody>
                    <a:bodyPr/>
                    <a:lstStyle/>
                    <a:p>
                      <a:pPr algn="ctr" fontAlgn="b"/>
                      <a:r>
                        <a:rPr lang="en-US" sz="1100" b="0" i="0" u="none" strike="noStrike">
                          <a:solidFill>
                            <a:srgbClr val="000000"/>
                          </a:solidFill>
                          <a:latin typeface="Calibri"/>
                        </a:rPr>
                        <a:t>6</a:t>
                      </a:r>
                    </a:p>
                  </a:txBody>
                  <a:tcPr marL="0" marR="0" marT="0" marB="0" anchor="b"/>
                </a:tc>
                <a:tc>
                  <a:txBody>
                    <a:bodyPr/>
                    <a:lstStyle/>
                    <a:p>
                      <a:pPr algn="ctr" fontAlgn="b"/>
                      <a:r>
                        <a:rPr lang="en-US" sz="1100" b="0" i="0" u="none" strike="noStrike">
                          <a:solidFill>
                            <a:srgbClr val="000000"/>
                          </a:solidFill>
                          <a:latin typeface="Calibri"/>
                        </a:rPr>
                        <a:t>15200148</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4.72</a:t>
                      </a:r>
                    </a:p>
                  </a:txBody>
                  <a:tcPr marL="0" marR="0" marT="0" marB="0" anchor="b"/>
                </a:tc>
                <a:tc>
                  <a:txBody>
                    <a:bodyPr/>
                    <a:lstStyle/>
                    <a:p>
                      <a:pPr algn="ctr" fontAlgn="b"/>
                      <a:r>
                        <a:rPr lang="en-US" sz="1100" b="0" i="0" u="none" strike="noStrike">
                          <a:solidFill>
                            <a:srgbClr val="000000"/>
                          </a:solidFill>
                          <a:latin typeface="Calibri"/>
                        </a:rPr>
                        <a:t>4.8407845</a:t>
                      </a:r>
                    </a:p>
                  </a:txBody>
                  <a:tcPr marL="0" marR="0" marT="0" marB="0" anchor="b"/>
                </a:tc>
              </a:tr>
              <a:tr h="219680">
                <a:tc>
                  <a:txBody>
                    <a:bodyPr/>
                    <a:lstStyle/>
                    <a:p>
                      <a:pPr algn="ctr" fontAlgn="b"/>
                      <a:r>
                        <a:rPr lang="en-US" sz="1100" b="0" i="0" u="none" strike="noStrike">
                          <a:solidFill>
                            <a:srgbClr val="000000"/>
                          </a:solidFill>
                          <a:latin typeface="Calibri"/>
                        </a:rPr>
                        <a:t>7</a:t>
                      </a:r>
                    </a:p>
                  </a:txBody>
                  <a:tcPr marL="0" marR="0" marT="0" marB="0" anchor="b"/>
                </a:tc>
                <a:tc>
                  <a:txBody>
                    <a:bodyPr/>
                    <a:lstStyle/>
                    <a:p>
                      <a:pPr algn="ctr" fontAlgn="b"/>
                      <a:r>
                        <a:rPr lang="en-US" sz="1100" b="0" i="0" u="none" strike="noStrike">
                          <a:solidFill>
                            <a:srgbClr val="000000"/>
                          </a:solidFill>
                          <a:latin typeface="Calibri"/>
                        </a:rPr>
                        <a:t>15200143</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-5.59</a:t>
                      </a:r>
                    </a:p>
                  </a:txBody>
                  <a:tcPr marL="0" marR="0" marT="0" marB="0" anchor="b"/>
                </a:tc>
                <a:tc>
                  <a:txBody>
                    <a:bodyPr/>
                    <a:lstStyle/>
                    <a:p>
                      <a:pPr algn="ctr" fontAlgn="b"/>
                      <a:r>
                        <a:rPr lang="en-US" sz="1100" b="0" i="0" u="none" strike="noStrike">
                          <a:solidFill>
                            <a:srgbClr val="000000"/>
                          </a:solidFill>
                          <a:latin typeface="Calibri"/>
                        </a:rPr>
                        <a:t>-5.733048</a:t>
                      </a:r>
                    </a:p>
                  </a:txBody>
                  <a:tcPr marL="0" marR="0" marT="0" marB="0" anchor="b"/>
                </a:tc>
              </a:tr>
              <a:tr h="219680">
                <a:tc>
                  <a:txBody>
                    <a:bodyPr/>
                    <a:lstStyle/>
                    <a:p>
                      <a:pPr algn="ctr" fontAlgn="b"/>
                      <a:r>
                        <a:rPr lang="en-US" sz="1100" b="0" i="0" u="none" strike="noStrike">
                          <a:solidFill>
                            <a:srgbClr val="000000"/>
                          </a:solidFill>
                          <a:latin typeface="Calibri"/>
                        </a:rPr>
                        <a:t>8</a:t>
                      </a:r>
                    </a:p>
                  </a:txBody>
                  <a:tcPr marL="0" marR="0" marT="0" marB="0" anchor="b"/>
                </a:tc>
                <a:tc>
                  <a:txBody>
                    <a:bodyPr/>
                    <a:lstStyle/>
                    <a:p>
                      <a:pPr algn="ctr" fontAlgn="b"/>
                      <a:r>
                        <a:rPr lang="en-US" sz="1100" b="0" i="0" u="none" strike="noStrike">
                          <a:solidFill>
                            <a:srgbClr val="000000"/>
                          </a:solidFill>
                          <a:latin typeface="Calibri"/>
                        </a:rPr>
                        <a:t>15200189</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-7.64</a:t>
                      </a:r>
                    </a:p>
                  </a:txBody>
                  <a:tcPr marL="0" marR="0" marT="0" marB="0" anchor="b"/>
                </a:tc>
                <a:tc>
                  <a:txBody>
                    <a:bodyPr/>
                    <a:lstStyle/>
                    <a:p>
                      <a:pPr algn="ctr" fontAlgn="b"/>
                      <a:r>
                        <a:rPr lang="en-US" sz="1100" b="0" i="0" u="none" strike="noStrike">
                          <a:solidFill>
                            <a:srgbClr val="000000"/>
                          </a:solidFill>
                          <a:latin typeface="Calibri"/>
                        </a:rPr>
                        <a:t>-7.835507</a:t>
                      </a:r>
                    </a:p>
                  </a:txBody>
                  <a:tcPr marL="0" marR="0" marT="0" marB="0" anchor="b"/>
                </a:tc>
              </a:tr>
              <a:tr h="219680">
                <a:tc>
                  <a:txBody>
                    <a:bodyPr/>
                    <a:lstStyle/>
                    <a:p>
                      <a:pPr algn="ctr" fontAlgn="b"/>
                      <a:r>
                        <a:rPr lang="en-US" sz="1100" b="0" i="0" u="none" strike="noStrike">
                          <a:solidFill>
                            <a:srgbClr val="000000"/>
                          </a:solidFill>
                          <a:latin typeface="Calibri"/>
                        </a:rPr>
                        <a:t>9</a:t>
                      </a:r>
                    </a:p>
                  </a:txBody>
                  <a:tcPr marL="0" marR="0" marT="0" marB="0" anchor="b"/>
                </a:tc>
                <a:tc>
                  <a:txBody>
                    <a:bodyPr/>
                    <a:lstStyle/>
                    <a:p>
                      <a:pPr algn="ctr" fontAlgn="b"/>
                      <a:r>
                        <a:rPr lang="en-US" sz="1100" b="0" i="0" u="none" strike="noStrike">
                          <a:solidFill>
                            <a:srgbClr val="000000"/>
                          </a:solidFill>
                          <a:latin typeface="Calibri"/>
                        </a:rPr>
                        <a:t>15200098</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-0.18</a:t>
                      </a:r>
                    </a:p>
                  </a:txBody>
                  <a:tcPr marL="0" marR="0" marT="0" marB="0" anchor="b"/>
                </a:tc>
                <a:tc>
                  <a:txBody>
                    <a:bodyPr/>
                    <a:lstStyle/>
                    <a:p>
                      <a:pPr algn="ctr" fontAlgn="b"/>
                      <a:r>
                        <a:rPr lang="en-US" sz="1100" b="0" i="0" u="none" strike="noStrike">
                          <a:solidFill>
                            <a:srgbClr val="000000"/>
                          </a:solidFill>
                          <a:latin typeface="Calibri"/>
                        </a:rPr>
                        <a:t>-0.184606</a:t>
                      </a:r>
                    </a:p>
                  </a:txBody>
                  <a:tcPr marL="0" marR="0" marT="0" marB="0" anchor="b"/>
                </a:tc>
              </a:tr>
              <a:tr h="219680">
                <a:tc>
                  <a:txBody>
                    <a:bodyPr/>
                    <a:lstStyle/>
                    <a:p>
                      <a:pPr algn="ctr" fontAlgn="b"/>
                      <a:r>
                        <a:rPr lang="en-US" sz="1100" b="0" i="0" u="none" strike="noStrike">
                          <a:solidFill>
                            <a:srgbClr val="000000"/>
                          </a:solidFill>
                          <a:latin typeface="Calibri"/>
                        </a:rPr>
                        <a:t>10</a:t>
                      </a:r>
                    </a:p>
                  </a:txBody>
                  <a:tcPr marL="0" marR="0" marT="0" marB="0" anchor="b"/>
                </a:tc>
                <a:tc>
                  <a:txBody>
                    <a:bodyPr/>
                    <a:lstStyle/>
                    <a:p>
                      <a:pPr algn="ctr" fontAlgn="b"/>
                      <a:r>
                        <a:rPr lang="en-US" sz="1100" b="0" i="0" u="none" strike="noStrike">
                          <a:solidFill>
                            <a:srgbClr val="000000"/>
                          </a:solidFill>
                          <a:latin typeface="Calibri"/>
                        </a:rPr>
                        <a:t>15200079</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25.33</a:t>
                      </a:r>
                    </a:p>
                  </a:txBody>
                  <a:tcPr marL="0" marR="0" marT="0" marB="0" anchor="b"/>
                </a:tc>
                <a:tc>
                  <a:txBody>
                    <a:bodyPr/>
                    <a:lstStyle/>
                    <a:p>
                      <a:pPr algn="ctr" fontAlgn="b"/>
                      <a:r>
                        <a:rPr lang="en-US" sz="1100" b="0" i="0" u="none" strike="noStrike">
                          <a:solidFill>
                            <a:srgbClr val="000000"/>
                          </a:solidFill>
                          <a:latin typeface="Calibri"/>
                        </a:rPr>
                        <a:t>25.978193</a:t>
                      </a:r>
                    </a:p>
                  </a:txBody>
                  <a:tcPr marL="0" marR="0" marT="0" marB="0" anchor="b"/>
                </a:tc>
              </a:tr>
              <a:tr h="219680">
                <a:tc>
                  <a:txBody>
                    <a:bodyPr/>
                    <a:lstStyle/>
                    <a:p>
                      <a:pPr algn="ctr" fontAlgn="b"/>
                      <a:r>
                        <a:rPr lang="en-US" sz="1100" b="0" i="0" u="none" strike="noStrike">
                          <a:solidFill>
                            <a:srgbClr val="000000"/>
                          </a:solidFill>
                          <a:latin typeface="Calibri"/>
                        </a:rPr>
                        <a:t>11</a:t>
                      </a:r>
                    </a:p>
                  </a:txBody>
                  <a:tcPr marL="0" marR="0" marT="0" marB="0" anchor="b"/>
                </a:tc>
                <a:tc>
                  <a:txBody>
                    <a:bodyPr/>
                    <a:lstStyle/>
                    <a:p>
                      <a:pPr algn="ctr" fontAlgn="b"/>
                      <a:r>
                        <a:rPr lang="en-US" sz="1100" b="0" i="0" u="none" strike="noStrike">
                          <a:solidFill>
                            <a:srgbClr val="000000"/>
                          </a:solidFill>
                          <a:latin typeface="Calibri"/>
                        </a:rPr>
                        <a:t>1336352</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dirty="0">
                          <a:solidFill>
                            <a:srgbClr val="000000"/>
                          </a:solidFill>
                          <a:latin typeface="Calibri"/>
                        </a:rPr>
                        <a:t>22.62</a:t>
                      </a:r>
                    </a:p>
                  </a:txBody>
                  <a:tcPr marL="0" marR="0" marT="0" marB="0" anchor="b"/>
                </a:tc>
                <a:tc>
                  <a:txBody>
                    <a:bodyPr/>
                    <a:lstStyle/>
                    <a:p>
                      <a:pPr algn="ctr" fontAlgn="b"/>
                      <a:r>
                        <a:rPr lang="en-US" sz="1100" b="0" i="0" u="none" strike="noStrike">
                          <a:solidFill>
                            <a:srgbClr val="000000"/>
                          </a:solidFill>
                          <a:latin typeface="Calibri"/>
                        </a:rPr>
                        <a:t>23.198844</a:t>
                      </a:r>
                    </a:p>
                  </a:txBody>
                  <a:tcPr marL="0" marR="0" marT="0" marB="0" anchor="b"/>
                </a:tc>
              </a:tr>
              <a:tr h="219680">
                <a:tc>
                  <a:txBody>
                    <a:bodyPr/>
                    <a:lstStyle/>
                    <a:p>
                      <a:pPr algn="ctr" fontAlgn="b"/>
                      <a:r>
                        <a:rPr lang="en-US" sz="1100" b="0" i="0" u="none" strike="noStrike">
                          <a:solidFill>
                            <a:srgbClr val="000000"/>
                          </a:solidFill>
                          <a:latin typeface="Calibri"/>
                        </a:rPr>
                        <a:t>12</a:t>
                      </a:r>
                    </a:p>
                  </a:txBody>
                  <a:tcPr marL="0" marR="0" marT="0" marB="0" anchor="b"/>
                </a:tc>
                <a:tc>
                  <a:txBody>
                    <a:bodyPr/>
                    <a:lstStyle/>
                    <a:p>
                      <a:pPr algn="ctr" fontAlgn="b"/>
                      <a:r>
                        <a:rPr lang="en-US" sz="1100" b="0" i="0" u="none" strike="noStrike">
                          <a:solidFill>
                            <a:srgbClr val="000000"/>
                          </a:solidFill>
                          <a:latin typeface="Calibri"/>
                        </a:rPr>
                        <a:t>1347520</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17.3</a:t>
                      </a:r>
                    </a:p>
                  </a:txBody>
                  <a:tcPr marL="0" marR="0" marT="0" marB="0" anchor="b"/>
                </a:tc>
                <a:tc>
                  <a:txBody>
                    <a:bodyPr/>
                    <a:lstStyle/>
                    <a:p>
                      <a:pPr algn="ctr" fontAlgn="b"/>
                      <a:r>
                        <a:rPr lang="en-US" sz="1100" b="0" i="0" u="none" strike="noStrike" dirty="0">
                          <a:solidFill>
                            <a:srgbClr val="000000"/>
                          </a:solidFill>
                          <a:latin typeface="Calibri"/>
                        </a:rPr>
                        <a:t>17.742706</a:t>
                      </a:r>
                    </a:p>
                  </a:txBody>
                  <a:tcPr marL="0" marR="0" marT="0" marB="0" anchor="b"/>
                </a:tc>
              </a:tr>
              <a:tr h="219680">
                <a:tc>
                  <a:txBody>
                    <a:bodyPr/>
                    <a:lstStyle/>
                    <a:p>
                      <a:pPr algn="ctr" fontAlgn="b"/>
                      <a:r>
                        <a:rPr lang="en-US" sz="1100" b="0" i="0" u="none" strike="noStrike">
                          <a:solidFill>
                            <a:srgbClr val="000000"/>
                          </a:solidFill>
                          <a:latin typeface="Calibri"/>
                        </a:rPr>
                        <a:t>13</a:t>
                      </a:r>
                    </a:p>
                  </a:txBody>
                  <a:tcPr marL="0" marR="0" marT="0" marB="0" anchor="b"/>
                </a:tc>
                <a:tc>
                  <a:txBody>
                    <a:bodyPr/>
                    <a:lstStyle/>
                    <a:p>
                      <a:pPr algn="ctr" fontAlgn="b"/>
                      <a:r>
                        <a:rPr lang="en-US" sz="1100" b="0" i="0" u="none" strike="noStrike">
                          <a:solidFill>
                            <a:srgbClr val="000000"/>
                          </a:solidFill>
                          <a:latin typeface="Calibri"/>
                        </a:rPr>
                        <a:t>15200111</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0.85</a:t>
                      </a:r>
                    </a:p>
                  </a:txBody>
                  <a:tcPr marL="0" marR="0" marT="0" marB="0" anchor="b"/>
                </a:tc>
                <a:tc>
                  <a:txBody>
                    <a:bodyPr/>
                    <a:lstStyle/>
                    <a:p>
                      <a:pPr algn="ctr" fontAlgn="b"/>
                      <a:r>
                        <a:rPr lang="en-US" sz="1100" b="0" i="0" u="none" strike="noStrike" dirty="0">
                          <a:solidFill>
                            <a:srgbClr val="000000"/>
                          </a:solidFill>
                          <a:latin typeface="Calibri"/>
                        </a:rPr>
                        <a:t>0.8717514</a:t>
                      </a:r>
                    </a:p>
                  </a:txBody>
                  <a:tcPr marL="0" marR="0" marT="0" marB="0" anchor="b"/>
                </a:tc>
              </a:tr>
              <a:tr h="219680">
                <a:tc>
                  <a:txBody>
                    <a:bodyPr/>
                    <a:lstStyle/>
                    <a:p>
                      <a:pPr algn="ctr" fontAlgn="b"/>
                      <a:r>
                        <a:rPr lang="en-US" sz="1100" b="0" i="0" u="none" strike="noStrike">
                          <a:solidFill>
                            <a:srgbClr val="000000"/>
                          </a:solidFill>
                          <a:latin typeface="Calibri"/>
                        </a:rPr>
                        <a:t>14</a:t>
                      </a:r>
                    </a:p>
                  </a:txBody>
                  <a:tcPr marL="0" marR="0" marT="0" marB="0" anchor="b"/>
                </a:tc>
                <a:tc>
                  <a:txBody>
                    <a:bodyPr/>
                    <a:lstStyle/>
                    <a:p>
                      <a:pPr algn="ctr" fontAlgn="b"/>
                      <a:r>
                        <a:rPr lang="en-US" sz="1100" b="0" i="0" u="none" strike="noStrike">
                          <a:solidFill>
                            <a:srgbClr val="000000"/>
                          </a:solidFill>
                          <a:latin typeface="Calibri"/>
                        </a:rPr>
                        <a:t>1231955</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-1.26</a:t>
                      </a:r>
                    </a:p>
                  </a:txBody>
                  <a:tcPr marL="0" marR="0" marT="0" marB="0" anchor="b"/>
                </a:tc>
                <a:tc>
                  <a:txBody>
                    <a:bodyPr/>
                    <a:lstStyle/>
                    <a:p>
                      <a:pPr algn="ctr" fontAlgn="b"/>
                      <a:r>
                        <a:rPr lang="en-US" sz="1100" b="0" i="0" u="none" strike="noStrike" dirty="0">
                          <a:solidFill>
                            <a:srgbClr val="000000"/>
                          </a:solidFill>
                          <a:latin typeface="Calibri"/>
                        </a:rPr>
                        <a:t>-1.292243</a:t>
                      </a:r>
                    </a:p>
                  </a:txBody>
                  <a:tcPr marL="0" marR="0" marT="0" marB="0" anchor="b"/>
                </a:tc>
              </a:tr>
              <a:tr h="219680">
                <a:tc>
                  <a:txBody>
                    <a:bodyPr/>
                    <a:lstStyle/>
                    <a:p>
                      <a:pPr algn="ctr" fontAlgn="b"/>
                      <a:r>
                        <a:rPr lang="en-US" sz="1100" b="0" i="0" u="none" strike="noStrike">
                          <a:solidFill>
                            <a:srgbClr val="000000"/>
                          </a:solidFill>
                          <a:latin typeface="Calibri"/>
                        </a:rPr>
                        <a:t>15</a:t>
                      </a:r>
                    </a:p>
                  </a:txBody>
                  <a:tcPr marL="0" marR="0" marT="0" marB="0" anchor="b"/>
                </a:tc>
                <a:tc>
                  <a:txBody>
                    <a:bodyPr/>
                    <a:lstStyle/>
                    <a:p>
                      <a:pPr algn="ctr" fontAlgn="b"/>
                      <a:r>
                        <a:rPr lang="en-US" sz="1100" b="0" i="0" u="none" strike="noStrike">
                          <a:solidFill>
                            <a:srgbClr val="000000"/>
                          </a:solidFill>
                          <a:latin typeface="Calibri"/>
                        </a:rPr>
                        <a:t>1347466</a:t>
                      </a:r>
                    </a:p>
                  </a:txBody>
                  <a:tcPr marL="0" marR="0" marT="0" marB="0" anchor="b"/>
                </a:tc>
                <a:tc>
                  <a:txBody>
                    <a:bodyPr/>
                    <a:lstStyle/>
                    <a:p>
                      <a:pPr algn="ctr" fontAlgn="b"/>
                      <a:r>
                        <a:rPr lang="en-US" sz="1100" b="0" i="0" u="none" strike="noStrike">
                          <a:solidFill>
                            <a:srgbClr val="000000"/>
                          </a:solidFill>
                          <a:latin typeface="Calibri"/>
                        </a:rPr>
                        <a:t>PC164CEX-2</a:t>
                      </a:r>
                    </a:p>
                  </a:txBody>
                  <a:tcPr marL="0" marR="0" marT="0" marB="0" anchor="b"/>
                </a:tc>
                <a:tc>
                  <a:txBody>
                    <a:bodyPr/>
                    <a:lstStyle/>
                    <a:p>
                      <a:pPr algn="ctr" fontAlgn="b"/>
                      <a:r>
                        <a:rPr lang="en-US" sz="1100" b="0" i="0" u="none" strike="noStrike">
                          <a:solidFill>
                            <a:srgbClr val="000000"/>
                          </a:solidFill>
                          <a:latin typeface="Calibri"/>
                        </a:rPr>
                        <a:t>15.59</a:t>
                      </a:r>
                    </a:p>
                  </a:txBody>
                  <a:tcPr marL="0" marR="0" marT="0" marB="0" anchor="b"/>
                </a:tc>
                <a:tc>
                  <a:txBody>
                    <a:bodyPr/>
                    <a:lstStyle/>
                    <a:p>
                      <a:pPr algn="ctr" fontAlgn="b"/>
                      <a:r>
                        <a:rPr lang="en-US" sz="1100" b="0" i="0" u="none" strike="noStrike" dirty="0">
                          <a:solidFill>
                            <a:srgbClr val="000000"/>
                          </a:solidFill>
                          <a:latin typeface="Calibri"/>
                        </a:rPr>
                        <a:t>15.988947</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 </a:t>
                      </a: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 </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H252277</a:t>
                      </a:r>
                    </a:p>
                  </a:txBody>
                  <a:tcPr marL="0" marR="0" marT="0" marB="0" anchor="b"/>
                </a:tc>
                <a:tc>
                  <a:txBody>
                    <a:bodyPr/>
                    <a:lstStyle/>
                    <a:p>
                      <a:pPr algn="ctr" fontAlgn="b"/>
                      <a:r>
                        <a:rPr lang="en-US" sz="1100" b="0" i="0" u="none" strike="noStrike">
                          <a:solidFill>
                            <a:srgbClr val="000000"/>
                          </a:solidFill>
                          <a:latin typeface="Calibri"/>
                        </a:rPr>
                        <a:t>PC164CEX</a:t>
                      </a:r>
                    </a:p>
                  </a:txBody>
                  <a:tcPr marL="0" marR="0" marT="0" marB="0" anchor="b"/>
                </a:tc>
                <a:tc>
                  <a:txBody>
                    <a:bodyPr/>
                    <a:lstStyle/>
                    <a:p>
                      <a:pPr algn="ctr" fontAlgn="b"/>
                      <a:r>
                        <a:rPr lang="en-US" sz="1100" b="0" i="0" u="none" strike="noStrike">
                          <a:solidFill>
                            <a:srgbClr val="000000"/>
                          </a:solidFill>
                          <a:latin typeface="Calibri"/>
                        </a:rPr>
                        <a:t>11.68</a:t>
                      </a:r>
                    </a:p>
                  </a:txBody>
                  <a:tcPr marL="0" marR="0" marT="0" marB="0" anchor="b"/>
                </a:tc>
                <a:tc>
                  <a:txBody>
                    <a:bodyPr/>
                    <a:lstStyle/>
                    <a:p>
                      <a:pPr algn="ctr" fontAlgn="b"/>
                      <a:r>
                        <a:rPr lang="en-US" sz="1100" b="0" i="0" u="none" strike="noStrike" dirty="0">
                          <a:solidFill>
                            <a:srgbClr val="000000"/>
                          </a:solidFill>
                          <a:latin typeface="Calibri"/>
                        </a:rPr>
                        <a:t>11.97889</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H252292</a:t>
                      </a:r>
                    </a:p>
                  </a:txBody>
                  <a:tcPr marL="0" marR="0" marT="0" marB="0" anchor="b"/>
                </a:tc>
                <a:tc>
                  <a:txBody>
                    <a:bodyPr/>
                    <a:lstStyle/>
                    <a:p>
                      <a:pPr algn="ctr" fontAlgn="b"/>
                      <a:r>
                        <a:rPr lang="en-US" sz="1100" b="0" i="0" u="none" strike="noStrike">
                          <a:solidFill>
                            <a:srgbClr val="000000"/>
                          </a:solidFill>
                          <a:latin typeface="Calibri"/>
                        </a:rPr>
                        <a:t>PC164CEX</a:t>
                      </a:r>
                    </a:p>
                  </a:txBody>
                  <a:tcPr marL="0" marR="0" marT="0" marB="0" anchor="b"/>
                </a:tc>
                <a:tc>
                  <a:txBody>
                    <a:bodyPr/>
                    <a:lstStyle/>
                    <a:p>
                      <a:pPr algn="ctr" fontAlgn="b"/>
                      <a:r>
                        <a:rPr lang="en-US" sz="1100" b="0" i="0" u="none" strike="noStrike">
                          <a:solidFill>
                            <a:srgbClr val="000000"/>
                          </a:solidFill>
                          <a:latin typeface="Calibri"/>
                        </a:rPr>
                        <a:t>25.94</a:t>
                      </a:r>
                    </a:p>
                  </a:txBody>
                  <a:tcPr marL="0" marR="0" marT="0" marB="0" anchor="b"/>
                </a:tc>
                <a:tc>
                  <a:txBody>
                    <a:bodyPr/>
                    <a:lstStyle/>
                    <a:p>
                      <a:pPr algn="ctr" fontAlgn="b"/>
                      <a:r>
                        <a:rPr lang="en-US" sz="1100" b="0" i="0" u="none" strike="noStrike">
                          <a:solidFill>
                            <a:srgbClr val="000000"/>
                          </a:solidFill>
                          <a:latin typeface="Calibri"/>
                        </a:rPr>
                        <a:t>26.603803</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 </a:t>
                      </a:r>
                    </a:p>
                  </a:txBody>
                  <a:tcPr marL="0" marR="0" marT="0" marB="0" anchor="b"/>
                </a:tc>
              </a:tr>
              <a:tr h="325946">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H295278</a:t>
                      </a:r>
                    </a:p>
                  </a:txBody>
                  <a:tcPr marL="0" marR="0" marT="0" marB="0" anchor="b"/>
                </a:tc>
                <a:tc>
                  <a:txBody>
                    <a:bodyPr/>
                    <a:lstStyle/>
                    <a:p>
                      <a:pPr algn="ctr" fontAlgn="b"/>
                      <a:r>
                        <a:rPr lang="en-US" sz="1100" b="0" i="0" u="none" strike="noStrike">
                          <a:solidFill>
                            <a:srgbClr val="000000"/>
                          </a:solidFill>
                          <a:latin typeface="Calibri"/>
                        </a:rPr>
                        <a:t>PC164CEX Hi Res</a:t>
                      </a:r>
                    </a:p>
                  </a:txBody>
                  <a:tcPr marL="0" marR="0" marT="0" marB="0" anchor="b"/>
                </a:tc>
                <a:tc>
                  <a:txBody>
                    <a:bodyPr/>
                    <a:lstStyle/>
                    <a:p>
                      <a:pPr algn="ctr" fontAlgn="b"/>
                      <a:r>
                        <a:rPr lang="en-US" sz="1100" b="0" i="0" u="none" strike="noStrike">
                          <a:solidFill>
                            <a:srgbClr val="000000"/>
                          </a:solidFill>
                          <a:latin typeface="Calibri"/>
                        </a:rPr>
                        <a:t>34.19</a:t>
                      </a:r>
                    </a:p>
                  </a:txBody>
                  <a:tcPr marL="0" marR="0" marT="0" marB="0" anchor="b"/>
                </a:tc>
                <a:tc>
                  <a:txBody>
                    <a:bodyPr/>
                    <a:lstStyle/>
                    <a:p>
                      <a:pPr algn="ctr" fontAlgn="b"/>
                      <a:r>
                        <a:rPr lang="en-US" sz="1100" b="0" i="0" u="none" strike="noStrike">
                          <a:solidFill>
                            <a:srgbClr val="000000"/>
                          </a:solidFill>
                          <a:latin typeface="Calibri"/>
                        </a:rPr>
                        <a:t>35.06492</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 </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GBC</a:t>
                      </a: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0</a:t>
                      </a:r>
                    </a:p>
                  </a:txBody>
                  <a:tcPr marL="0" marR="0" marT="0" marB="0" anchor="b"/>
                </a:tc>
              </a:tr>
              <a:tr h="219680">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a:solidFill>
                          <a:srgbClr val="000000"/>
                        </a:solidFill>
                        <a:latin typeface="Calibri"/>
                      </a:endParaRPr>
                    </a:p>
                  </a:txBody>
                  <a:tcPr marL="0" marR="0" marT="0" marB="0" anchor="b"/>
                </a:tc>
                <a:tc>
                  <a:txBody>
                    <a:bodyPr/>
                    <a:lstStyle/>
                    <a:p>
                      <a:pPr algn="ctr" fontAlgn="b"/>
                      <a:endParaRPr lang="en-US" sz="1100" b="0" i="0" u="none" strike="noStrike" dirty="0">
                        <a:solidFill>
                          <a:srgbClr val="000000"/>
                        </a:solidFill>
                        <a:latin typeface="Calibri"/>
                      </a:endParaRPr>
                    </a:p>
                  </a:txBody>
                  <a:tcPr marL="0" marR="0" marT="0" marB="0" anchor="b"/>
                </a:tc>
              </a:tr>
              <a:tr h="219680">
                <a:tc>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a:solidFill>
                            <a:srgbClr val="000000"/>
                          </a:solidFill>
                          <a:latin typeface="Calibri"/>
                        </a:rPr>
                        <a:t>1H0918S</a:t>
                      </a:r>
                    </a:p>
                  </a:txBody>
                  <a:tcPr marL="0" marR="0" marT="0" marB="0" anchor="b"/>
                </a:tc>
                <a:tc>
                  <a:txBody>
                    <a:bodyPr/>
                    <a:lstStyle/>
                    <a:p>
                      <a:pPr algn="ctr" fontAlgn="b"/>
                      <a:r>
                        <a:rPr lang="en-US" sz="1100" b="0" i="0" u="none" strike="noStrike">
                          <a:solidFill>
                            <a:srgbClr val="000000"/>
                          </a:solidFill>
                          <a:latin typeface="Calibri"/>
                        </a:rPr>
                        <a:t>WATEC 802H</a:t>
                      </a:r>
                    </a:p>
                  </a:txBody>
                  <a:tcPr marL="0" marR="0" marT="0" marB="0" anchor="b"/>
                </a:tc>
                <a:tc>
                  <a:txBody>
                    <a:bodyPr/>
                    <a:lstStyle/>
                    <a:p>
                      <a:pPr algn="ctr" fontAlgn="b"/>
                      <a:r>
                        <a:rPr lang="en-US" sz="1100" b="0" i="0" u="none" strike="noStrike">
                          <a:solidFill>
                            <a:srgbClr val="000000"/>
                          </a:solidFill>
                          <a:latin typeface="Calibri"/>
                        </a:rPr>
                        <a:t>-50.4</a:t>
                      </a:r>
                    </a:p>
                  </a:txBody>
                  <a:tcPr marL="0" marR="0" marT="0" marB="0" anchor="b"/>
                </a:tc>
                <a:tc>
                  <a:txBody>
                    <a:bodyPr/>
                    <a:lstStyle/>
                    <a:p>
                      <a:pPr algn="ctr" fontAlgn="b"/>
                      <a:r>
                        <a:rPr lang="en-US" sz="1100" b="0" i="0" u="none" strike="noStrike" dirty="0">
                          <a:solidFill>
                            <a:srgbClr val="000000"/>
                          </a:solidFill>
                          <a:latin typeface="Calibri"/>
                        </a:rPr>
                        <a:t>-51.68973</a:t>
                      </a:r>
                    </a:p>
                  </a:txBody>
                  <a:tcPr marL="0" marR="0" marT="0"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143000"/>
          </a:xfrm>
        </p:spPr>
        <p:txBody>
          <a:bodyPr>
            <a:normAutofit/>
          </a:bodyPr>
          <a:lstStyle/>
          <a:p>
            <a:r>
              <a:rPr lang="en-US" sz="2800" dirty="0" smtClean="0"/>
              <a:t>PPM error test should be at least 40 minutes  </a:t>
            </a:r>
            <a:endParaRPr lang="en-US" sz="2800" dirty="0"/>
          </a:p>
        </p:txBody>
      </p:sp>
      <p:pic>
        <p:nvPicPr>
          <p:cNvPr id="4" name="Content Placeholder 3" descr="Camera ppm error over elapsed minutes.jpg"/>
          <p:cNvPicPr>
            <a:picLocks noGrp="1" noChangeAspect="1"/>
          </p:cNvPicPr>
          <p:nvPr>
            <p:ph idx="1"/>
          </p:nvPr>
        </p:nvPicPr>
        <p:blipFill>
          <a:blip r:embed="rId2"/>
          <a:stretch>
            <a:fillRect/>
          </a:stretch>
        </p:blipFill>
        <p:spPr>
          <a:xfrm>
            <a:off x="273639" y="1295400"/>
            <a:ext cx="8622384" cy="5334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ZR Time Code to </a:t>
            </a:r>
            <a:br>
              <a:rPr lang="en-US" dirty="0" smtClean="0"/>
            </a:br>
            <a:r>
              <a:rPr lang="en-US" dirty="0" smtClean="0"/>
              <a:t>UT time calculator</a:t>
            </a:r>
            <a:endParaRPr lang="en-US" dirty="0"/>
          </a:p>
        </p:txBody>
      </p:sp>
      <p:pic>
        <p:nvPicPr>
          <p:cNvPr id="4" name="Content Placeholder 3" descr="ZR time code UT calc.jpg"/>
          <p:cNvPicPr>
            <a:picLocks noGrp="1" noChangeAspect="1"/>
          </p:cNvPicPr>
          <p:nvPr>
            <p:ph idx="1"/>
          </p:nvPr>
        </p:nvPicPr>
        <p:blipFill>
          <a:blip r:embed="rId2"/>
          <a:stretch>
            <a:fillRect/>
          </a:stretch>
        </p:blipFill>
        <p:spPr>
          <a:xfrm>
            <a:off x="457200" y="2139569"/>
            <a:ext cx="8229600" cy="362978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R uncorrected.jpg"/>
          <p:cNvPicPr>
            <a:picLocks noGrp="1" noChangeAspect="1"/>
          </p:cNvPicPr>
          <p:nvPr>
            <p:ph idx="4294967295"/>
          </p:nvPr>
        </p:nvPicPr>
        <p:blipFill>
          <a:blip r:embed="rId2"/>
          <a:stretch>
            <a:fillRect/>
          </a:stretch>
        </p:blipFill>
        <p:spPr>
          <a:xfrm>
            <a:off x="22578" y="457200"/>
            <a:ext cx="9121422" cy="59277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R corrected for NTSC frame rate and minutes.jpg"/>
          <p:cNvPicPr>
            <a:picLocks noGrp="1" noChangeAspect="1"/>
          </p:cNvPicPr>
          <p:nvPr>
            <p:ph idx="1"/>
          </p:nvPr>
        </p:nvPicPr>
        <p:blipFill>
          <a:blip r:embed="rId2"/>
          <a:stretch>
            <a:fillRect/>
          </a:stretch>
        </p:blipFill>
        <p:spPr>
          <a:xfrm>
            <a:off x="949405" y="1600200"/>
            <a:ext cx="7245190" cy="47085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R corrected for NTSC_minute_10min.jpg"/>
          <p:cNvPicPr>
            <a:picLocks noGrp="1" noChangeAspect="1"/>
          </p:cNvPicPr>
          <p:nvPr>
            <p:ph idx="1"/>
          </p:nvPr>
        </p:nvPicPr>
        <p:blipFill>
          <a:blip r:embed="rId2"/>
          <a:stretch>
            <a:fillRect/>
          </a:stretch>
        </p:blipFill>
        <p:spPr>
          <a:xfrm>
            <a:off x="949405" y="1600200"/>
            <a:ext cx="7245190" cy="47085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ZR corrected fullb.jpg"/>
          <p:cNvPicPr>
            <a:picLocks noGrp="1" noChangeAspect="1"/>
          </p:cNvPicPr>
          <p:nvPr>
            <p:ph idx="1"/>
          </p:nvPr>
        </p:nvPicPr>
        <p:blipFill>
          <a:blip r:embed="rId2"/>
          <a:stretch>
            <a:fillRect/>
          </a:stretch>
        </p:blipFill>
        <p:spPr>
          <a:xfrm>
            <a:off x="949405" y="1600200"/>
            <a:ext cx="7245190" cy="47085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Predictions</a:t>
            </a:r>
            <a:endParaRPr lang="en-US" dirty="0"/>
          </a:p>
        </p:txBody>
      </p:sp>
      <p:sp>
        <p:nvSpPr>
          <p:cNvPr id="3" name="Content Placeholder 2"/>
          <p:cNvSpPr>
            <a:spLocks noGrp="1"/>
          </p:cNvSpPr>
          <p:nvPr>
            <p:ph idx="1"/>
          </p:nvPr>
        </p:nvSpPr>
        <p:spPr>
          <a:xfrm>
            <a:off x="457200" y="1143000"/>
            <a:ext cx="8229600" cy="5166360"/>
          </a:xfrm>
        </p:spPr>
        <p:txBody>
          <a:bodyPr/>
          <a:lstStyle/>
          <a:p>
            <a:pPr>
              <a:buFont typeface="Wingdings" pitchFamily="2" charset="2"/>
              <a:buChar char="Ø"/>
            </a:pPr>
            <a:r>
              <a:rPr lang="en-US" b="1" dirty="0" smtClean="0">
                <a:solidFill>
                  <a:srgbClr val="FF0000"/>
                </a:solidFill>
              </a:rPr>
              <a:t>Occult Watcher by </a:t>
            </a:r>
            <a:r>
              <a:rPr lang="en-US" b="1" dirty="0" err="1" smtClean="0">
                <a:solidFill>
                  <a:srgbClr val="FF0000"/>
                </a:solidFill>
              </a:rPr>
              <a:t>Hristo</a:t>
            </a:r>
            <a:r>
              <a:rPr lang="en-US" b="1" dirty="0" smtClean="0">
                <a:solidFill>
                  <a:srgbClr val="FF0000"/>
                </a:solidFill>
              </a:rPr>
              <a:t> Pavlov </a:t>
            </a:r>
            <a:r>
              <a:rPr lang="en-US" sz="1800" b="1" dirty="0" smtClean="0">
                <a:solidFill>
                  <a:srgbClr val="FF0000"/>
                </a:solidFill>
                <a:hlinkClick r:id="rId2"/>
              </a:rPr>
              <a:t>http://www.hristopavlov.net/OccultWatcher/OccultWatcher.html</a:t>
            </a:r>
            <a:endParaRPr lang="en-US" sz="1800" b="1" dirty="0" smtClean="0">
              <a:solidFill>
                <a:srgbClr val="FF0000"/>
              </a:solidFill>
            </a:endParaRPr>
          </a:p>
          <a:p>
            <a:pPr>
              <a:buFont typeface="Wingdings" pitchFamily="2" charset="2"/>
              <a:buChar char="Ø"/>
            </a:pPr>
            <a:r>
              <a:rPr lang="en-US" b="1" dirty="0" smtClean="0">
                <a:solidFill>
                  <a:srgbClr val="FF0000"/>
                </a:solidFill>
              </a:rPr>
              <a:t>IOTA discussion group</a:t>
            </a:r>
          </a:p>
          <a:p>
            <a:pPr>
              <a:buNone/>
            </a:pPr>
            <a:r>
              <a:rPr lang="en-US" sz="1600" b="1" dirty="0" smtClean="0">
                <a:solidFill>
                  <a:srgbClr val="FF0000"/>
                </a:solidFill>
              </a:rPr>
              <a:t>	</a:t>
            </a:r>
            <a:r>
              <a:rPr lang="en-US" sz="1600" b="1" dirty="0" smtClean="0">
                <a:solidFill>
                  <a:srgbClr val="FF0000"/>
                </a:solidFill>
                <a:hlinkClick r:id="rId3"/>
              </a:rPr>
              <a:t>IOTAoccultations@yahoogroups.com</a:t>
            </a:r>
            <a:endParaRPr lang="en-US" sz="1600" b="1" dirty="0" smtClean="0">
              <a:solidFill>
                <a:srgbClr val="FF0000"/>
              </a:solidFill>
            </a:endParaRPr>
          </a:p>
          <a:p>
            <a:pPr>
              <a:buFont typeface="Wingdings" pitchFamily="2" charset="2"/>
              <a:buChar char="Ø"/>
            </a:pPr>
            <a:r>
              <a:rPr lang="en-US" b="1" dirty="0" smtClean="0">
                <a:solidFill>
                  <a:srgbClr val="FF0000"/>
                </a:solidFill>
              </a:rPr>
              <a:t>Occult 4.0</a:t>
            </a:r>
          </a:p>
          <a:p>
            <a:pPr>
              <a:buNone/>
            </a:pPr>
            <a:r>
              <a:rPr lang="en-US" sz="1800" b="1" dirty="0" smtClean="0">
                <a:solidFill>
                  <a:srgbClr val="FF0000"/>
                </a:solidFill>
              </a:rPr>
              <a:t>	</a:t>
            </a:r>
            <a:r>
              <a:rPr lang="en-US" sz="1800" b="1" dirty="0" smtClean="0">
                <a:solidFill>
                  <a:srgbClr val="FF0000"/>
                </a:solidFill>
                <a:hlinkClick r:id="rId4"/>
              </a:rPr>
              <a:t>http://www.lunar-occultations.com/iota/occult4.htm</a:t>
            </a:r>
            <a:endParaRPr lang="en-US" sz="1800" b="1" dirty="0" smtClean="0">
              <a:solidFill>
                <a:srgbClr val="FF0000"/>
              </a:solidFill>
            </a:endParaRPr>
          </a:p>
          <a:p>
            <a:pPr>
              <a:buFont typeface="Wingdings" pitchFamily="2" charset="2"/>
              <a:buChar char="Ø"/>
            </a:pPr>
            <a:r>
              <a:rPr lang="en-US" b="1" dirty="0" smtClean="0">
                <a:solidFill>
                  <a:srgbClr val="FF0000"/>
                </a:solidFill>
              </a:rPr>
              <a:t>Derek </a:t>
            </a:r>
            <a:r>
              <a:rPr lang="en-US" b="1" dirty="0" err="1" smtClean="0">
                <a:solidFill>
                  <a:srgbClr val="FF0000"/>
                </a:solidFill>
              </a:rPr>
              <a:t>Breit’s</a:t>
            </a:r>
            <a:r>
              <a:rPr lang="en-US" b="1" dirty="0" smtClean="0">
                <a:solidFill>
                  <a:srgbClr val="FF0000"/>
                </a:solidFill>
              </a:rPr>
              <a:t> Google Maps</a:t>
            </a:r>
          </a:p>
          <a:p>
            <a:pPr>
              <a:buNone/>
            </a:pPr>
            <a:r>
              <a:rPr lang="en-US" sz="1800" b="1" dirty="0" smtClean="0">
                <a:solidFill>
                  <a:srgbClr val="FF0000"/>
                </a:solidFill>
              </a:rPr>
              <a:t>	</a:t>
            </a:r>
            <a:r>
              <a:rPr lang="en-US" sz="1800" b="1" dirty="0" smtClean="0">
                <a:solidFill>
                  <a:srgbClr val="FF0000"/>
                </a:solidFill>
                <a:hlinkClick r:id="rId5"/>
              </a:rPr>
              <a:t>http://www.poyntsource.com/New/Global.htm</a:t>
            </a:r>
            <a:endParaRPr lang="en-US" sz="1800" b="1" dirty="0" smtClean="0">
              <a:solidFill>
                <a:srgbClr val="FF0000"/>
              </a:solidFill>
            </a:endParaRPr>
          </a:p>
          <a:p>
            <a:pPr>
              <a:buFont typeface="Wingdings" pitchFamily="2" charset="2"/>
              <a:buChar char="Ø"/>
            </a:pPr>
            <a:r>
              <a:rPr lang="en-US" b="1" dirty="0" smtClean="0">
                <a:solidFill>
                  <a:srgbClr val="FF0000"/>
                </a:solidFill>
              </a:rPr>
              <a:t>Steve Preston’s Maps</a:t>
            </a:r>
          </a:p>
          <a:p>
            <a:pPr>
              <a:buNone/>
            </a:pPr>
            <a:r>
              <a:rPr lang="en-US" sz="1800" b="1" dirty="0" smtClean="0">
                <a:solidFill>
                  <a:srgbClr val="FF0000"/>
                </a:solidFill>
              </a:rPr>
              <a:t>	</a:t>
            </a:r>
            <a:r>
              <a:rPr lang="en-US" sz="1800" b="1" dirty="0" smtClean="0">
                <a:solidFill>
                  <a:srgbClr val="FF0000"/>
                </a:solidFill>
                <a:hlinkClick r:id="rId6"/>
              </a:rPr>
              <a:t>http://www.asteroidoccultation.com/IndexAll.htm</a:t>
            </a:r>
            <a:endParaRPr lang="en-US" sz="1800" b="1" dirty="0" smtClean="0">
              <a:solidFill>
                <a:srgbClr val="FF0000"/>
              </a:solidFill>
            </a:endParaRPr>
          </a:p>
          <a:p>
            <a:pPr>
              <a:buFont typeface="Wingdings" pitchFamily="2" charset="2"/>
              <a:buChar char="Ø"/>
            </a:pPr>
            <a:r>
              <a:rPr lang="en-US" b="1" dirty="0" smtClean="0">
                <a:solidFill>
                  <a:srgbClr val="FF0000"/>
                </a:solidFill>
              </a:rPr>
              <a:t>Brad </a:t>
            </a:r>
            <a:r>
              <a:rPr lang="en-US" b="1" dirty="0" err="1" smtClean="0">
                <a:solidFill>
                  <a:srgbClr val="FF0000"/>
                </a:solidFill>
              </a:rPr>
              <a:t>Timerson’s</a:t>
            </a:r>
            <a:r>
              <a:rPr lang="en-US" b="1" dirty="0" smtClean="0">
                <a:solidFill>
                  <a:srgbClr val="FF0000"/>
                </a:solidFill>
              </a:rPr>
              <a:t> NA </a:t>
            </a:r>
            <a:r>
              <a:rPr lang="en-US" b="1" dirty="0" err="1" smtClean="0">
                <a:solidFill>
                  <a:srgbClr val="FF0000"/>
                </a:solidFill>
              </a:rPr>
              <a:t>Ast</a:t>
            </a:r>
            <a:r>
              <a:rPr lang="en-US" b="1" dirty="0" smtClean="0">
                <a:solidFill>
                  <a:srgbClr val="FF0000"/>
                </a:solidFill>
              </a:rPr>
              <a:t>. Occ. Program Site</a:t>
            </a:r>
          </a:p>
          <a:p>
            <a:pPr>
              <a:buNone/>
            </a:pPr>
            <a:r>
              <a:rPr lang="en-US" sz="1800" b="1" dirty="0" smtClean="0">
                <a:solidFill>
                  <a:srgbClr val="FF0000"/>
                </a:solidFill>
              </a:rPr>
              <a:t>	</a:t>
            </a:r>
            <a:r>
              <a:rPr lang="en-US" sz="1800" b="1" dirty="0" smtClean="0">
                <a:solidFill>
                  <a:srgbClr val="FF0000"/>
                </a:solidFill>
                <a:hlinkClick r:id="rId7"/>
              </a:rPr>
              <a:t>http://www.asteroidoccultation.com/observations/NA/</a:t>
            </a:r>
            <a:endParaRPr lang="en-US" sz="1800" b="1" dirty="0" smtClean="0">
              <a:solidFill>
                <a:srgbClr val="FF0000"/>
              </a:solidFill>
            </a:endParaRPr>
          </a:p>
          <a:p>
            <a:pPr>
              <a:buNone/>
            </a:pPr>
            <a:endParaRPr lang="en-US" sz="1800" b="1" dirty="0" smtClean="0">
              <a:solidFill>
                <a:srgbClr val="FF0000"/>
              </a:solidFill>
            </a:endParaRPr>
          </a:p>
          <a:p>
            <a:pPr>
              <a:buFont typeface="Wingdings" pitchFamily="2" charset="2"/>
              <a:buChar char="Ø"/>
            </a:pP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Does it work… 200 points say YES!</a:t>
            </a:r>
            <a:endParaRPr lang="en-US" sz="3200" dirty="0"/>
          </a:p>
        </p:txBody>
      </p:sp>
      <p:pic>
        <p:nvPicPr>
          <p:cNvPr id="8" name="Content Placeholder 7" descr="200point time test.jpg"/>
          <p:cNvPicPr>
            <a:picLocks noGrp="1" noChangeAspect="1"/>
          </p:cNvPicPr>
          <p:nvPr>
            <p:ph idx="1"/>
          </p:nvPr>
        </p:nvPicPr>
        <p:blipFill>
          <a:blip r:embed="rId2"/>
          <a:stretch>
            <a:fillRect/>
          </a:stretch>
        </p:blipFill>
        <p:spPr>
          <a:xfrm>
            <a:off x="685800" y="1184694"/>
            <a:ext cx="7696199" cy="559493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test</a:t>
            </a:r>
            <a:endParaRPr lang="en-US" dirty="0"/>
          </a:p>
        </p:txBody>
      </p:sp>
      <p:pic>
        <p:nvPicPr>
          <p:cNvPr id="4" name="Content Placeholder 3" descr="20080816 Canon ZR corrected to UT.jpg"/>
          <p:cNvPicPr>
            <a:picLocks noGrp="1" noChangeAspect="1"/>
          </p:cNvPicPr>
          <p:nvPr>
            <p:ph idx="1"/>
          </p:nvPr>
        </p:nvPicPr>
        <p:blipFill>
          <a:blip r:embed="rId2"/>
          <a:stretch>
            <a:fillRect/>
          </a:stretch>
        </p:blipFill>
        <p:spPr>
          <a:xfrm>
            <a:off x="949405" y="1600200"/>
            <a:ext cx="7245190" cy="47085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 time with </a:t>
            </a:r>
            <a:r>
              <a:rPr lang="en-US" dirty="0" err="1" smtClean="0"/>
              <a:t>ppm</a:t>
            </a:r>
            <a:r>
              <a:rPr lang="en-US" dirty="0" smtClean="0"/>
              <a:t> error</a:t>
            </a:r>
            <a:br>
              <a:rPr lang="en-US" dirty="0" smtClean="0"/>
            </a:br>
            <a:r>
              <a:rPr lang="en-US" dirty="0" smtClean="0"/>
              <a:t>shows the dependence on temperature for accuracy.</a:t>
            </a:r>
            <a:endParaRPr lang="en-US" dirty="0"/>
          </a:p>
        </p:txBody>
      </p:sp>
      <p:pic>
        <p:nvPicPr>
          <p:cNvPr id="4" name="Content Placeholder 3" descr="20080816 Canon ZR 2hr time stamp test.jpg"/>
          <p:cNvPicPr>
            <a:picLocks noGrp="1" noChangeAspect="1"/>
          </p:cNvPicPr>
          <p:nvPr>
            <p:ph idx="1"/>
          </p:nvPr>
        </p:nvPicPr>
        <p:blipFill>
          <a:blip r:embed="rId2"/>
          <a:stretch>
            <a:fillRect/>
          </a:stretch>
        </p:blipFill>
        <p:spPr>
          <a:xfrm>
            <a:off x="914400" y="1981200"/>
            <a:ext cx="7245190" cy="47085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Yes, I went as far as freezing one of my cameras!!!</a:t>
            </a:r>
            <a:endParaRPr lang="en-US" dirty="0"/>
          </a:p>
        </p:txBody>
      </p:sp>
      <p:pic>
        <p:nvPicPr>
          <p:cNvPr id="4" name="Content Placeholder 3" descr="20080725 freezer cam test.jpg"/>
          <p:cNvPicPr>
            <a:picLocks noGrp="1" noChangeAspect="1"/>
          </p:cNvPicPr>
          <p:nvPr>
            <p:ph idx="1"/>
          </p:nvPr>
        </p:nvPicPr>
        <p:blipFill>
          <a:blip r:embed="rId2" cstate="print"/>
          <a:stretch>
            <a:fillRect/>
          </a:stretch>
        </p:blipFill>
        <p:spPr>
          <a:xfrm>
            <a:off x="990601" y="1830196"/>
            <a:ext cx="7037426" cy="467109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a:t>
            </a:r>
            <a:r>
              <a:rPr lang="en-US" dirty="0" err="1" smtClean="0"/>
              <a:t>Grismore’s</a:t>
            </a:r>
            <a:r>
              <a:rPr lang="en-US" dirty="0" smtClean="0"/>
              <a:t> </a:t>
            </a:r>
            <a:br>
              <a:rPr lang="en-US" dirty="0" smtClean="0"/>
            </a:br>
            <a:r>
              <a:rPr lang="en-US" dirty="0" smtClean="0"/>
              <a:t>CPU time stamp experiment</a:t>
            </a:r>
            <a:endParaRPr lang="en-US" dirty="0"/>
          </a:p>
        </p:txBody>
      </p:sp>
      <p:pic>
        <p:nvPicPr>
          <p:cNvPr id="4" name="Content Placeholder 3" descr="20080807 CPU stamp timing test result01.jpg"/>
          <p:cNvPicPr>
            <a:picLocks noGrp="1" noChangeAspect="1"/>
          </p:cNvPicPr>
          <p:nvPr>
            <p:ph idx="1"/>
          </p:nvPr>
        </p:nvPicPr>
        <p:blipFill>
          <a:blip r:embed="rId2"/>
          <a:stretch>
            <a:fillRect/>
          </a:stretch>
        </p:blipFill>
        <p:spPr>
          <a:xfrm>
            <a:off x="1334889" y="1600200"/>
            <a:ext cx="6474222" cy="47085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Movie screen shot.jpg"/>
          <p:cNvPicPr>
            <a:picLocks noChangeAspect="1"/>
          </p:cNvPicPr>
          <p:nvPr/>
        </p:nvPicPr>
        <p:blipFill>
          <a:blip r:embed="rId2"/>
          <a:stretch>
            <a:fillRect/>
          </a:stretch>
        </p:blipFill>
        <p:spPr>
          <a:xfrm>
            <a:off x="762000" y="1295400"/>
            <a:ext cx="7543800" cy="5392638"/>
          </a:xfrm>
          <a:prstGeom prst="rect">
            <a:avLst/>
          </a:prstGeom>
        </p:spPr>
      </p:pic>
      <p:sp>
        <p:nvSpPr>
          <p:cNvPr id="3" name="Title 2"/>
          <p:cNvSpPr>
            <a:spLocks noGrp="1"/>
          </p:cNvSpPr>
          <p:nvPr>
            <p:ph type="title"/>
          </p:nvPr>
        </p:nvSpPr>
        <p:spPr/>
        <p:txBody>
          <a:bodyPr>
            <a:normAutofit/>
          </a:bodyPr>
          <a:lstStyle/>
          <a:p>
            <a:r>
              <a:rPr lang="en-US" dirty="0" err="1" smtClean="0"/>
              <a:t>LiMovie</a:t>
            </a:r>
            <a:r>
              <a:rPr lang="en-US" dirty="0" smtClean="0"/>
              <a:t> for data reduction</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80826 Aurora Grismore raw LiMovie 2pix radius.jpg"/>
          <p:cNvPicPr>
            <a:picLocks noChangeAspect="1"/>
          </p:cNvPicPr>
          <p:nvPr/>
        </p:nvPicPr>
        <p:blipFill>
          <a:blip r:embed="rId2"/>
          <a:stretch>
            <a:fillRect/>
          </a:stretch>
        </p:blipFill>
        <p:spPr>
          <a:xfrm>
            <a:off x="459889" y="1849138"/>
            <a:ext cx="8074511" cy="4637388"/>
          </a:xfrm>
          <a:prstGeom prst="rect">
            <a:avLst/>
          </a:prstGeom>
        </p:spPr>
      </p:pic>
      <p:sp>
        <p:nvSpPr>
          <p:cNvPr id="3" name="Title 2"/>
          <p:cNvSpPr>
            <a:spLocks noGrp="1"/>
          </p:cNvSpPr>
          <p:nvPr>
            <p:ph type="title"/>
          </p:nvPr>
        </p:nvSpPr>
        <p:spPr/>
        <p:txBody>
          <a:bodyPr>
            <a:normAutofit fontScale="90000"/>
          </a:bodyPr>
          <a:lstStyle/>
          <a:p>
            <a:r>
              <a:rPr lang="en-US" dirty="0" smtClean="0"/>
              <a:t>Sample occultation </a:t>
            </a:r>
            <a:r>
              <a:rPr lang="en-US" dirty="0" err="1" smtClean="0"/>
              <a:t>LiMovie</a:t>
            </a:r>
            <a:r>
              <a:rPr lang="en-US" dirty="0" smtClean="0"/>
              <a:t> plot</a:t>
            </a:r>
            <a:br>
              <a:rPr lang="en-US" dirty="0" smtClean="0"/>
            </a:br>
            <a:r>
              <a:rPr lang="en-US" sz="3600" dirty="0" smtClean="0"/>
              <a:t>The resulting CVS file used in </a:t>
            </a:r>
            <a:r>
              <a:rPr lang="en-US" sz="3600" dirty="0" err="1" smtClean="0"/>
              <a:t>Occular</a:t>
            </a:r>
            <a:endParaRPr lang="en-US" sz="3600"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80826 Aurora Grismore cropped raw Occular Window.png"/>
          <p:cNvPicPr>
            <a:picLocks noChangeAspect="1"/>
          </p:cNvPicPr>
          <p:nvPr/>
        </p:nvPicPr>
        <p:blipFill>
          <a:blip r:embed="rId2"/>
          <a:stretch>
            <a:fillRect/>
          </a:stretch>
        </p:blipFill>
        <p:spPr>
          <a:xfrm>
            <a:off x="228600" y="1449384"/>
            <a:ext cx="8757518" cy="5180016"/>
          </a:xfrm>
          <a:prstGeom prst="rect">
            <a:avLst/>
          </a:prstGeom>
        </p:spPr>
      </p:pic>
      <p:sp>
        <p:nvSpPr>
          <p:cNvPr id="3" name="Title 2"/>
          <p:cNvSpPr>
            <a:spLocks noGrp="1"/>
          </p:cNvSpPr>
          <p:nvPr>
            <p:ph type="title"/>
          </p:nvPr>
        </p:nvSpPr>
        <p:spPr/>
        <p:txBody>
          <a:bodyPr>
            <a:normAutofit/>
          </a:bodyPr>
          <a:lstStyle/>
          <a:p>
            <a:r>
              <a:rPr lang="en-US" sz="3200" dirty="0" err="1" smtClean="0"/>
              <a:t>Occular</a:t>
            </a:r>
            <a:r>
              <a:rPr lang="en-US" sz="3200" dirty="0" smtClean="0"/>
              <a:t> should be the tool of choice to “standardize” our reporting efforts.</a:t>
            </a:r>
            <a:endParaRPr lang="en-US" sz="3200"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80826 Aurora Grismore cropped raw Occular Final Report.png"/>
          <p:cNvPicPr>
            <a:picLocks noChangeAspect="1"/>
          </p:cNvPicPr>
          <p:nvPr/>
        </p:nvPicPr>
        <p:blipFill>
          <a:blip r:embed="rId2"/>
          <a:stretch>
            <a:fillRect/>
          </a:stretch>
        </p:blipFill>
        <p:spPr>
          <a:xfrm>
            <a:off x="990600" y="1371600"/>
            <a:ext cx="7200900" cy="5191125"/>
          </a:xfrm>
          <a:prstGeom prst="rect">
            <a:avLst/>
          </a:prstGeom>
        </p:spPr>
      </p:pic>
      <p:sp>
        <p:nvSpPr>
          <p:cNvPr id="3" name="Title 2"/>
          <p:cNvSpPr>
            <a:spLocks noGrp="1"/>
          </p:cNvSpPr>
          <p:nvPr>
            <p:ph type="title"/>
          </p:nvPr>
        </p:nvSpPr>
        <p:spPr/>
        <p:txBody>
          <a:bodyPr/>
          <a:lstStyle/>
          <a:p>
            <a:r>
              <a:rPr lang="en-US" dirty="0" smtClean="0"/>
              <a:t>Sample </a:t>
            </a:r>
            <a:r>
              <a:rPr lang="en-US" dirty="0" err="1" smtClean="0"/>
              <a:t>Occular</a:t>
            </a:r>
            <a:r>
              <a:rPr lang="en-US" dirty="0" smtClean="0"/>
              <a:t> Final Report</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43200" y="3276600"/>
            <a:ext cx="3657600" cy="1295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Scotty’s follies…</a:t>
            </a:r>
            <a:br>
              <a:rPr lang="en-US" dirty="0" smtClean="0"/>
            </a:br>
            <a:r>
              <a:rPr lang="en-US" dirty="0" smtClean="0"/>
              <a:t>Why I chose my methods</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One name for me would be:</a:t>
            </a:r>
          </a:p>
          <a:p>
            <a:pPr algn="ctr">
              <a:buNone/>
            </a:pPr>
            <a:endParaRPr lang="en-US" dirty="0" smtClean="0"/>
          </a:p>
          <a:p>
            <a:pPr algn="ctr">
              <a:buNone/>
            </a:pPr>
            <a:r>
              <a:rPr lang="en-US" b="1" u="sng" dirty="0" smtClean="0">
                <a:solidFill>
                  <a:srgbClr val="7030A0"/>
                </a:solidFill>
              </a:rPr>
              <a:t>MINIMALIST</a:t>
            </a:r>
          </a:p>
          <a:p>
            <a:pPr algn="ctr">
              <a:buNone/>
            </a:pPr>
            <a:endParaRPr lang="en-US" b="1" u="sng" dirty="0" smtClean="0">
              <a:solidFill>
                <a:srgbClr val="7030A0"/>
              </a:solidFill>
            </a:endParaRPr>
          </a:p>
          <a:p>
            <a:pPr algn="ctr">
              <a:buNone/>
            </a:pPr>
            <a:endParaRPr lang="en-US" b="1" u="sng"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lstStyle/>
          <a:p>
            <a:r>
              <a:rPr lang="en-US" dirty="0" smtClean="0">
                <a:solidFill>
                  <a:srgbClr val="0070C0"/>
                </a:solidFill>
              </a:rPr>
              <a:t>Planning my observing run</a:t>
            </a:r>
            <a:endParaRPr lang="en-US"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Gather pertinent data:</a:t>
            </a:r>
          </a:p>
          <a:p>
            <a:pPr lvl="1">
              <a:buFont typeface="Courier New" pitchFamily="49" charset="0"/>
              <a:buChar char="o"/>
            </a:pPr>
            <a:r>
              <a:rPr lang="en-US" dirty="0" smtClean="0"/>
              <a:t>How bright is the target? (what is the effective intensity)</a:t>
            </a:r>
          </a:p>
          <a:p>
            <a:pPr lvl="2">
              <a:buFont typeface="Wingdings" pitchFamily="2" charset="2"/>
              <a:buChar char="q"/>
            </a:pPr>
            <a:r>
              <a:rPr lang="en-US" dirty="0" err="1" smtClean="0"/>
              <a:t>Mr</a:t>
            </a:r>
            <a:r>
              <a:rPr lang="en-US" dirty="0" smtClean="0"/>
              <a:t> (red magnitude) for video sensitivity</a:t>
            </a:r>
          </a:p>
          <a:p>
            <a:pPr lvl="2">
              <a:buFont typeface="Wingdings" pitchFamily="2" charset="2"/>
              <a:buChar char="q"/>
            </a:pPr>
            <a:r>
              <a:rPr lang="en-US" dirty="0" smtClean="0"/>
              <a:t>Is the magnitude brighter due to combined star-asteroid light?</a:t>
            </a:r>
          </a:p>
          <a:p>
            <a:pPr lvl="2">
              <a:buFont typeface="Wingdings" pitchFamily="2" charset="2"/>
              <a:buChar char="q"/>
            </a:pPr>
            <a:r>
              <a:rPr lang="en-US" dirty="0" smtClean="0"/>
              <a:t>What is the approximate atmospheric extinction factor due to elevation above horizon? </a:t>
            </a:r>
          </a:p>
          <a:p>
            <a:pPr lvl="2">
              <a:buNone/>
            </a:pPr>
            <a:r>
              <a:rPr lang="en-US" dirty="0" smtClean="0"/>
              <a:t>	</a:t>
            </a:r>
            <a:r>
              <a:rPr lang="en-US" dirty="0" err="1" smtClean="0"/>
              <a:t>target</a:t>
            </a:r>
            <a:r>
              <a:rPr lang="en-US" baseline="-25000" dirty="0" err="1" smtClean="0"/>
              <a:t>mag</a:t>
            </a:r>
            <a:r>
              <a:rPr lang="en-US" dirty="0" smtClean="0"/>
              <a:t> + (1/sin(</a:t>
            </a:r>
            <a:r>
              <a:rPr lang="en-US" dirty="0" err="1" smtClean="0"/>
              <a:t>elevation</a:t>
            </a:r>
            <a:r>
              <a:rPr lang="en-US" baseline="-25000" dirty="0" err="1" smtClean="0"/>
              <a:t>degrees</a:t>
            </a:r>
            <a:r>
              <a:rPr lang="en-US" dirty="0" smtClean="0"/>
              <a:t>) x 0.3)-0.3</a:t>
            </a:r>
          </a:p>
          <a:p>
            <a:pPr lvl="1">
              <a:buFont typeface="Courier New" pitchFamily="49" charset="0"/>
              <a:buChar char="o"/>
            </a:pPr>
            <a:r>
              <a:rPr lang="en-US" dirty="0" smtClean="0"/>
              <a:t>Use Guide 8 to determine twilight times (how soon can I deploy)</a:t>
            </a:r>
          </a:p>
          <a:p>
            <a:pPr lvl="1">
              <a:buFont typeface="Courier New" pitchFamily="49" charset="0"/>
              <a:buChar char="o"/>
            </a:pPr>
            <a:r>
              <a:rPr lang="en-US" dirty="0" smtClean="0"/>
              <a:t>Where do I deploy? (Use Google maps, OW, Yahoo group to determine best weather chances, and best chord placement based on planned group effort)</a:t>
            </a:r>
          </a:p>
          <a:p>
            <a:pPr algn="ctr">
              <a:buNone/>
            </a:pPr>
            <a:r>
              <a:rPr lang="en-US" dirty="0" smtClean="0">
                <a:solidFill>
                  <a:schemeClr val="bg1"/>
                </a:solidFill>
              </a:rPr>
              <a:t>Predictions will dictate what level of difficulty, </a:t>
            </a:r>
          </a:p>
          <a:p>
            <a:pPr algn="ctr">
              <a:buNone/>
            </a:pPr>
            <a:r>
              <a:rPr lang="en-US" dirty="0" smtClean="0">
                <a:solidFill>
                  <a:schemeClr val="bg1"/>
                </a:solidFill>
              </a:rPr>
              <a:t>thus what equipment will be needed</a:t>
            </a:r>
          </a:p>
          <a:p>
            <a:pPr lvl="1">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66800" y="2743200"/>
            <a:ext cx="7543800" cy="2362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more correct adjective…</a:t>
            </a:r>
            <a:endParaRPr lang="en-US" dirty="0"/>
          </a:p>
        </p:txBody>
      </p:sp>
      <p:sp>
        <p:nvSpPr>
          <p:cNvPr id="3" name="Content Placeholder 2"/>
          <p:cNvSpPr>
            <a:spLocks noGrp="1"/>
          </p:cNvSpPr>
          <p:nvPr>
            <p:ph idx="1"/>
          </p:nvPr>
        </p:nvSpPr>
        <p:spPr/>
        <p:txBody>
          <a:bodyPr>
            <a:normAutofit/>
          </a:bodyPr>
          <a:lstStyle/>
          <a:p>
            <a:pPr algn="ctr">
              <a:buNone/>
            </a:pPr>
            <a:r>
              <a:rPr lang="en-US" sz="9600" dirty="0" smtClean="0"/>
              <a:t/>
            </a:r>
            <a:br>
              <a:rPr lang="en-US" sz="9600" dirty="0" smtClean="0"/>
            </a:br>
            <a:r>
              <a:rPr lang="en-US" sz="9600" b="1" u="sng" dirty="0" smtClean="0">
                <a:solidFill>
                  <a:srgbClr val="C00000"/>
                </a:solidFill>
              </a:rPr>
              <a:t>I’M LAZY!!!</a:t>
            </a:r>
            <a:endParaRPr lang="en-US" sz="9600" b="1" u="sng"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My personal priorities:</a:t>
            </a:r>
            <a:endParaRPr lang="en-US" dirty="0"/>
          </a:p>
        </p:txBody>
      </p:sp>
      <p:sp>
        <p:nvSpPr>
          <p:cNvPr id="3" name="Content Placeholder 2"/>
          <p:cNvSpPr>
            <a:spLocks noGrp="1"/>
          </p:cNvSpPr>
          <p:nvPr>
            <p:ph idx="1"/>
          </p:nvPr>
        </p:nvSpPr>
        <p:spPr>
          <a:xfrm>
            <a:off x="304800" y="990600"/>
            <a:ext cx="8534400" cy="5638800"/>
          </a:xfrm>
        </p:spPr>
        <p:txBody>
          <a:bodyPr>
            <a:normAutofit fontScale="92500" lnSpcReduction="10000"/>
          </a:bodyPr>
          <a:lstStyle/>
          <a:p>
            <a:r>
              <a:rPr lang="en-US" sz="1800" dirty="0" smtClean="0"/>
              <a:t>Never ever </a:t>
            </a:r>
            <a:r>
              <a:rPr lang="en-US" sz="1800" dirty="0" err="1" smtClean="0"/>
              <a:t>ever</a:t>
            </a:r>
            <a:r>
              <a:rPr lang="en-US" sz="1800" dirty="0" smtClean="0"/>
              <a:t> </a:t>
            </a:r>
            <a:r>
              <a:rPr lang="en-US" sz="1800" dirty="0" err="1" smtClean="0"/>
              <a:t>ever</a:t>
            </a:r>
            <a:r>
              <a:rPr lang="en-US" sz="1800" dirty="0" smtClean="0"/>
              <a:t> go straight to the target star, ALWAYS </a:t>
            </a:r>
            <a:r>
              <a:rPr lang="en-US" sz="1800" dirty="0" err="1" smtClean="0"/>
              <a:t>prepoint</a:t>
            </a:r>
            <a:r>
              <a:rPr lang="en-US" sz="1800" dirty="0" smtClean="0"/>
              <a:t>! </a:t>
            </a:r>
          </a:p>
          <a:p>
            <a:pPr lvl="1"/>
            <a:r>
              <a:rPr lang="en-US" sz="1400" dirty="0" smtClean="0"/>
              <a:t>9 times out of 10 the target star is faint and/or located in an awkward star hopping point in the sky. </a:t>
            </a:r>
            <a:r>
              <a:rPr lang="en-US" sz="1400" dirty="0" err="1" smtClean="0"/>
              <a:t>Prepointing</a:t>
            </a:r>
            <a:r>
              <a:rPr lang="en-US" sz="1400" dirty="0" smtClean="0"/>
              <a:t> allows you to pick the most convenient time to aim the scope AND to pick the brightest star near the most recognizable asterism (saves an INCREDIBLE amount of time, blood, sweat, tears, hair follicles, adds years to you life, takes years off your wife…. </a:t>
            </a:r>
            <a:r>
              <a:rPr lang="en-US" sz="1400" dirty="0" err="1" smtClean="0"/>
              <a:t>Yada</a:t>
            </a:r>
            <a:r>
              <a:rPr lang="en-US" sz="1400" dirty="0" smtClean="0"/>
              <a:t> </a:t>
            </a:r>
            <a:r>
              <a:rPr lang="en-US" sz="1400" dirty="0" err="1" smtClean="0"/>
              <a:t>yada</a:t>
            </a:r>
            <a:r>
              <a:rPr lang="en-US" sz="1400" dirty="0" smtClean="0"/>
              <a:t> you get the picture).</a:t>
            </a:r>
          </a:p>
          <a:p>
            <a:pPr lvl="1"/>
            <a:r>
              <a:rPr lang="en-US" sz="1400" dirty="0" smtClean="0"/>
              <a:t>And starting at the target star means that you HAVE to stay on the target star, i.e. your polar aligning better be good (</a:t>
            </a:r>
            <a:r>
              <a:rPr lang="en-US" sz="1400" dirty="0" err="1" smtClean="0"/>
              <a:t>lotsa</a:t>
            </a:r>
            <a:r>
              <a:rPr lang="en-US" sz="1400" dirty="0" smtClean="0"/>
              <a:t> deployment time there), your motor drive better not have errors (</a:t>
            </a:r>
            <a:r>
              <a:rPr lang="en-US" sz="1400" dirty="0" err="1" smtClean="0"/>
              <a:t>lotsa</a:t>
            </a:r>
            <a:r>
              <a:rPr lang="en-US" sz="1400" dirty="0" smtClean="0"/>
              <a:t> $ there), and your batteries better last, even in the cold… (</a:t>
            </a:r>
            <a:r>
              <a:rPr lang="en-US" sz="1400" dirty="0" err="1" smtClean="0"/>
              <a:t>lotsa</a:t>
            </a:r>
            <a:r>
              <a:rPr lang="en-US" sz="1400" dirty="0" smtClean="0"/>
              <a:t> prayers there)!</a:t>
            </a:r>
          </a:p>
          <a:p>
            <a:pPr lvl="1"/>
            <a:r>
              <a:rPr lang="en-US" sz="1400" dirty="0" err="1" smtClean="0"/>
              <a:t>Prepointing</a:t>
            </a:r>
            <a:r>
              <a:rPr lang="en-US" sz="1400" dirty="0" smtClean="0"/>
              <a:t> uses THE most accurate drive available to man… the Earth’s rotation.</a:t>
            </a:r>
          </a:p>
          <a:p>
            <a:pPr lvl="1"/>
            <a:r>
              <a:rPr lang="en-US" sz="1400" dirty="0" err="1" smtClean="0"/>
              <a:t>LiMovie</a:t>
            </a:r>
            <a:r>
              <a:rPr lang="en-US" sz="1400" dirty="0" smtClean="0"/>
              <a:t> reduction with a </a:t>
            </a:r>
            <a:r>
              <a:rPr lang="en-US" sz="1400" dirty="0" err="1" smtClean="0"/>
              <a:t>prepointed</a:t>
            </a:r>
            <a:r>
              <a:rPr lang="en-US" sz="1400" dirty="0" smtClean="0"/>
              <a:t> target star drifting through at a steady rate is a BREEZE to accomplish using the “Drift” Tracking Method.</a:t>
            </a:r>
          </a:p>
          <a:p>
            <a:r>
              <a:rPr lang="en-US" sz="1800" dirty="0" smtClean="0"/>
              <a:t>Use the widest FOV (field of view) instrument you have to attain the magnitude depth needed. </a:t>
            </a:r>
          </a:p>
          <a:p>
            <a:pPr lvl="1"/>
            <a:r>
              <a:rPr lang="en-US" sz="1400" dirty="0" smtClean="0"/>
              <a:t>I have found statistically that doubling the FOV decreases </a:t>
            </a:r>
            <a:r>
              <a:rPr lang="en-US" sz="1400" dirty="0" err="1" smtClean="0"/>
              <a:t>prepoint</a:t>
            </a:r>
            <a:r>
              <a:rPr lang="en-US" sz="1400" dirty="0" smtClean="0"/>
              <a:t> time not by half, but by a quarter of the time!</a:t>
            </a:r>
          </a:p>
          <a:p>
            <a:r>
              <a:rPr lang="en-US" sz="1800" dirty="0" smtClean="0"/>
              <a:t>WHAT DON’T I NEED!!</a:t>
            </a:r>
          </a:p>
          <a:p>
            <a:pPr lvl="1"/>
            <a:r>
              <a:rPr lang="en-US" sz="1400" dirty="0" smtClean="0"/>
              <a:t>While those techno gadgets seem like a good idea for a successful observing run, they are a huge strain on your time budget. KISS works in this arena.</a:t>
            </a:r>
          </a:p>
          <a:p>
            <a:pPr lvl="1"/>
            <a:r>
              <a:rPr lang="en-US" sz="1400" dirty="0" smtClean="0"/>
              <a:t>Holding a flashlight takes up one of my hands, roughly doubling the time needed to accomplish a task. I wear a headlight to free up both hands, and it also is always shining where my eyes are pointed.</a:t>
            </a:r>
          </a:p>
          <a:p>
            <a:pPr lvl="1"/>
            <a:r>
              <a:rPr lang="en-US" sz="1400" dirty="0" smtClean="0"/>
              <a:t>Basic parts that I need: a video camera, a battery pack for the camera, a recording device (Canon </a:t>
            </a:r>
            <a:r>
              <a:rPr lang="en-US" sz="1400" dirty="0" smtClean="0"/>
              <a:t>ZR Models ZR10 through ZR300 work), </a:t>
            </a:r>
            <a:r>
              <a:rPr lang="en-US" sz="1400" dirty="0" smtClean="0"/>
              <a:t>an optical instrument with dew shield, the smallest tripod available for the optical instrument, a time keeping device (KIWI), charts &amp; maps. That’s it. (I will concede here that I do use a GPS to navigate to/from sites, reduces time) How small and how light you can go with these determine how many stations you can carry/deploy. KISS</a:t>
            </a:r>
            <a:endParaRPr 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163762"/>
          </a:xfrm>
        </p:spPr>
        <p:txBody>
          <a:bodyPr>
            <a:normAutofit fontScale="90000"/>
          </a:bodyPr>
          <a:lstStyle/>
          <a:p>
            <a:r>
              <a:rPr lang="en-US" dirty="0" smtClean="0">
                <a:solidFill>
                  <a:srgbClr val="FF0000"/>
                </a:solidFill>
              </a:rPr>
              <a:t>ms$</a:t>
            </a:r>
            <a:r>
              <a:rPr lang="en-US" dirty="0" smtClean="0"/>
              <a:t/>
            </a:r>
            <a:br>
              <a:rPr lang="en-US" dirty="0" smtClean="0"/>
            </a:br>
            <a:r>
              <a:rPr lang="en-US" dirty="0" smtClean="0">
                <a:solidFill>
                  <a:srgbClr val="00B050"/>
                </a:solidFill>
              </a:rPr>
              <a:t>The cost of accuracy for different </a:t>
            </a:r>
            <a:r>
              <a:rPr lang="en-US" u="sng" dirty="0" smtClean="0">
                <a:solidFill>
                  <a:srgbClr val="00B050"/>
                </a:solidFill>
              </a:rPr>
              <a:t>portable</a:t>
            </a:r>
            <a:r>
              <a:rPr lang="en-US" dirty="0" smtClean="0">
                <a:solidFill>
                  <a:srgbClr val="00B050"/>
                </a:solidFill>
              </a:rPr>
              <a:t> recording methods</a:t>
            </a:r>
            <a:r>
              <a:rPr lang="en-US" dirty="0" smtClean="0"/>
              <a:t/>
            </a:r>
            <a:br>
              <a:rPr lang="en-US" dirty="0" smtClean="0"/>
            </a:br>
            <a:endParaRPr lang="en-US" dirty="0"/>
          </a:p>
        </p:txBody>
      </p:sp>
      <p:graphicFrame>
        <p:nvGraphicFramePr>
          <p:cNvPr id="5" name="Content Placeholder 4"/>
          <p:cNvGraphicFramePr>
            <a:graphicFrameLocks noGrp="1"/>
          </p:cNvGraphicFramePr>
          <p:nvPr>
            <p:ph idx="1"/>
          </p:nvPr>
        </p:nvGraphicFramePr>
        <p:xfrm>
          <a:off x="381000" y="3276600"/>
          <a:ext cx="8229600" cy="33375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fontAlgn="b"/>
                      <a:r>
                        <a:rPr lang="en-US" sz="1600" b="0" i="0" u="none" strike="noStrike" dirty="0">
                          <a:solidFill>
                            <a:srgbClr val="000000"/>
                          </a:solidFill>
                          <a:latin typeface="Calibri"/>
                        </a:rPr>
                        <a:t>Devices</a:t>
                      </a:r>
                    </a:p>
                  </a:txBody>
                  <a:tcPr marL="9525" marR="9525" marT="9525" marB="0" anchor="b"/>
                </a:tc>
                <a:tc>
                  <a:txBody>
                    <a:bodyPr/>
                    <a:lstStyle/>
                    <a:p>
                      <a:pPr algn="ctr" fontAlgn="b"/>
                      <a:r>
                        <a:rPr lang="en-US" sz="1600" b="0" i="0" u="none" strike="noStrike" dirty="0">
                          <a:solidFill>
                            <a:srgbClr val="000000"/>
                          </a:solidFill>
                          <a:latin typeface="Calibri"/>
                        </a:rPr>
                        <a:t>ms accuracies</a:t>
                      </a:r>
                    </a:p>
                  </a:txBody>
                  <a:tcPr marL="9525" marR="9525" marT="9525" marB="0" anchor="b"/>
                </a:tc>
                <a:tc>
                  <a:txBody>
                    <a:bodyPr/>
                    <a:lstStyle/>
                    <a:p>
                      <a:pPr algn="ctr" fontAlgn="b"/>
                      <a:r>
                        <a:rPr lang="en-US" sz="1600" b="0" i="0" u="none" strike="noStrike" dirty="0">
                          <a:solidFill>
                            <a:srgbClr val="000000"/>
                          </a:solidFill>
                          <a:latin typeface="Calibri"/>
                        </a:rPr>
                        <a:t>$</a:t>
                      </a:r>
                    </a:p>
                  </a:txBody>
                  <a:tcPr marL="9525" marR="9525" marT="9525" marB="0" anchor="b"/>
                </a:tc>
                <a:tc>
                  <a:txBody>
                    <a:bodyPr/>
                    <a:lstStyle/>
                    <a:p>
                      <a:pPr algn="ctr" fontAlgn="b"/>
                      <a:r>
                        <a:rPr lang="en-US" sz="1600" b="0" i="0" u="none" strike="noStrike" dirty="0">
                          <a:solidFill>
                            <a:srgbClr val="000000"/>
                          </a:solidFill>
                          <a:latin typeface="Calibri"/>
                        </a:rPr>
                        <a:t>ms$</a:t>
                      </a:r>
                    </a:p>
                  </a:txBody>
                  <a:tcPr marL="9525" marR="9525" marT="9525" marB="0" anchor="b"/>
                </a:tc>
              </a:tr>
              <a:tr h="370840">
                <a:tc>
                  <a:txBody>
                    <a:bodyPr/>
                    <a:lstStyle/>
                    <a:p>
                      <a:pPr algn="ctr" fontAlgn="b"/>
                      <a:r>
                        <a:rPr lang="en-US" sz="1100" b="0" i="0" u="none" strike="noStrike">
                          <a:solidFill>
                            <a:srgbClr val="000000"/>
                          </a:solidFill>
                          <a:latin typeface="Calibri"/>
                        </a:rPr>
                        <a:t>tape recorder, SW radio</a:t>
                      </a:r>
                    </a:p>
                  </a:txBody>
                  <a:tcPr marL="9525" marR="9525" marT="9525" marB="0" anchor="b"/>
                </a:tc>
                <a:tc>
                  <a:txBody>
                    <a:bodyPr/>
                    <a:lstStyle/>
                    <a:p>
                      <a:pPr algn="ctr" fontAlgn="b"/>
                      <a:r>
                        <a:rPr lang="en-US" sz="1100" b="0" i="0" u="none" strike="noStrike">
                          <a:solidFill>
                            <a:srgbClr val="000000"/>
                          </a:solidFill>
                          <a:latin typeface="Calibri"/>
                        </a:rPr>
                        <a:t>300</a:t>
                      </a:r>
                    </a:p>
                  </a:txBody>
                  <a:tcPr marL="9525" marR="9525" marT="9525" marB="0" anchor="b"/>
                </a:tc>
                <a:tc>
                  <a:txBody>
                    <a:bodyPr/>
                    <a:lstStyle/>
                    <a:p>
                      <a:pPr algn="ctr" fontAlgn="b"/>
                      <a:r>
                        <a:rPr lang="en-US" sz="1100" b="0" i="0" u="none" strike="noStrike">
                          <a:solidFill>
                            <a:srgbClr val="000000"/>
                          </a:solidFill>
                          <a:latin typeface="Calibri"/>
                        </a:rPr>
                        <a:t>$70.00</a:t>
                      </a:r>
                    </a:p>
                  </a:txBody>
                  <a:tcPr marL="9525" marR="9525" marT="9525" marB="0" anchor="b"/>
                </a:tc>
                <a:tc>
                  <a:txBody>
                    <a:bodyPr/>
                    <a:lstStyle/>
                    <a:p>
                      <a:pPr algn="ctr" fontAlgn="b"/>
                      <a:r>
                        <a:rPr lang="en-US" sz="1100" b="1" i="0" u="none" strike="noStrike" dirty="0">
                          <a:solidFill>
                            <a:srgbClr val="000000"/>
                          </a:solidFill>
                          <a:latin typeface="Calibri"/>
                        </a:rPr>
                        <a:t>21000</a:t>
                      </a:r>
                    </a:p>
                  </a:txBody>
                  <a:tcPr marL="9525" marR="9525" marT="9525" marB="0" anchor="b">
                    <a:solidFill>
                      <a:srgbClr val="FFFF00"/>
                    </a:solidFill>
                  </a:tcPr>
                </a:tc>
              </a:tr>
              <a:tr h="370840">
                <a:tc>
                  <a:txBody>
                    <a:bodyPr/>
                    <a:lstStyle/>
                    <a:p>
                      <a:pPr algn="ctr" fontAlgn="b"/>
                      <a:r>
                        <a:rPr lang="en-US" sz="1100" b="0" i="0" u="none" strike="noStrike" dirty="0" smtClean="0">
                          <a:solidFill>
                            <a:srgbClr val="000000"/>
                          </a:solidFill>
                          <a:latin typeface="Calibri"/>
                        </a:rPr>
                        <a:t>TV/VCR, SW radio</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100" b="0" i="0" u="none" strike="noStrike">
                          <a:solidFill>
                            <a:srgbClr val="000000"/>
                          </a:solidFill>
                          <a:latin typeface="Calibri"/>
                        </a:rPr>
                        <a:t>100</a:t>
                      </a:r>
                    </a:p>
                  </a:txBody>
                  <a:tcPr marL="9525" marR="9525" marT="9525" marB="0" anchor="b"/>
                </a:tc>
                <a:tc>
                  <a:txBody>
                    <a:bodyPr/>
                    <a:lstStyle/>
                    <a:p>
                      <a:pPr algn="ctr" fontAlgn="b"/>
                      <a:r>
                        <a:rPr lang="en-US" sz="1100" b="0" i="0" u="none" strike="noStrike" dirty="0">
                          <a:solidFill>
                            <a:srgbClr val="000000"/>
                          </a:solidFill>
                          <a:latin typeface="Calibri"/>
                        </a:rPr>
                        <a:t>$</a:t>
                      </a:r>
                      <a:r>
                        <a:rPr lang="en-US" sz="1100" b="0" i="0" u="none" strike="noStrike" dirty="0" smtClean="0">
                          <a:solidFill>
                            <a:srgbClr val="000000"/>
                          </a:solidFill>
                          <a:latin typeface="Calibri"/>
                        </a:rPr>
                        <a:t>150.00</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100" b="1" i="0" u="none" strike="noStrike" dirty="0" smtClean="0">
                          <a:solidFill>
                            <a:srgbClr val="000000"/>
                          </a:solidFill>
                          <a:latin typeface="Calibri"/>
                        </a:rPr>
                        <a:t>15000</a:t>
                      </a:r>
                      <a:endParaRPr lang="en-US" sz="1100" b="1" i="0" u="none" strike="noStrike" dirty="0">
                        <a:solidFill>
                          <a:srgbClr val="000000"/>
                        </a:solidFill>
                        <a:latin typeface="Calibri"/>
                      </a:endParaRPr>
                    </a:p>
                  </a:txBody>
                  <a:tcPr marL="9525" marR="9525" marT="9525" marB="0" anchor="b">
                    <a:solidFill>
                      <a:srgbClr val="FFFF00"/>
                    </a:solidFill>
                  </a:tcPr>
                </a:tc>
              </a:tr>
              <a:tr h="370840">
                <a:tc>
                  <a:txBody>
                    <a:bodyPr/>
                    <a:lstStyle/>
                    <a:p>
                      <a:pPr algn="ctr" fontAlgn="b"/>
                      <a:r>
                        <a:rPr lang="en-US" sz="1100" b="0" i="0" u="none" strike="noStrike">
                          <a:solidFill>
                            <a:srgbClr val="000000"/>
                          </a:solidFill>
                          <a:latin typeface="Calibri"/>
                        </a:rPr>
                        <a:t>TV/VCR, KIWI</a:t>
                      </a:r>
                    </a:p>
                  </a:txBody>
                  <a:tcPr marL="9525" marR="9525" marT="9525" marB="0" anchor="b"/>
                </a:tc>
                <a:tc>
                  <a:txBody>
                    <a:bodyPr/>
                    <a:lstStyle/>
                    <a:p>
                      <a:pPr algn="ctr" fontAlgn="b"/>
                      <a:r>
                        <a:rPr lang="en-US" sz="1100" b="0" i="0" u="none" strike="noStrike">
                          <a:solidFill>
                            <a:srgbClr val="000000"/>
                          </a:solidFill>
                          <a:latin typeface="Calibri"/>
                        </a:rPr>
                        <a:t>16.6</a:t>
                      </a:r>
                    </a:p>
                  </a:txBody>
                  <a:tcPr marL="9525" marR="9525" marT="9525" marB="0" anchor="b"/>
                </a:tc>
                <a:tc>
                  <a:txBody>
                    <a:bodyPr/>
                    <a:lstStyle/>
                    <a:p>
                      <a:pPr algn="ctr" fontAlgn="b"/>
                      <a:r>
                        <a:rPr lang="en-US" sz="1100" b="0" i="0" u="none" strike="noStrike">
                          <a:solidFill>
                            <a:srgbClr val="000000"/>
                          </a:solidFill>
                          <a:latin typeface="Calibri"/>
                        </a:rPr>
                        <a:t>$250.00</a:t>
                      </a:r>
                    </a:p>
                  </a:txBody>
                  <a:tcPr marL="9525" marR="9525" marT="9525" marB="0" anchor="b"/>
                </a:tc>
                <a:tc>
                  <a:txBody>
                    <a:bodyPr/>
                    <a:lstStyle/>
                    <a:p>
                      <a:pPr algn="ctr" fontAlgn="b"/>
                      <a:r>
                        <a:rPr lang="en-US" sz="1100" b="1" i="0" u="none" strike="noStrike" dirty="0">
                          <a:solidFill>
                            <a:srgbClr val="000000"/>
                          </a:solidFill>
                          <a:latin typeface="Calibri"/>
                        </a:rPr>
                        <a:t>4150</a:t>
                      </a:r>
                    </a:p>
                  </a:txBody>
                  <a:tcPr marL="9525" marR="9525" marT="9525" marB="0" anchor="b">
                    <a:solidFill>
                      <a:srgbClr val="FFFF00"/>
                    </a:solidFill>
                  </a:tcPr>
                </a:tc>
              </a:tr>
              <a:tr h="370840">
                <a:tc>
                  <a:txBody>
                    <a:bodyPr/>
                    <a:lstStyle/>
                    <a:p>
                      <a:pPr algn="ctr" fontAlgn="b"/>
                      <a:r>
                        <a:rPr lang="en-US" sz="1100" b="0" i="0" u="none" strike="noStrike">
                          <a:solidFill>
                            <a:srgbClr val="000000"/>
                          </a:solidFill>
                          <a:latin typeface="Calibri"/>
                        </a:rPr>
                        <a:t>miniDV</a:t>
                      </a:r>
                    </a:p>
                  </a:txBody>
                  <a:tcPr marL="9525" marR="9525" marT="9525" marB="0" anchor="b"/>
                </a:tc>
                <a:tc>
                  <a:txBody>
                    <a:bodyPr/>
                    <a:lstStyle/>
                    <a:p>
                      <a:pPr algn="ctr" fontAlgn="b"/>
                      <a:r>
                        <a:rPr lang="en-US" sz="1100" b="0" i="0" u="none" strike="noStrike">
                          <a:solidFill>
                            <a:srgbClr val="000000"/>
                          </a:solidFill>
                          <a:latin typeface="Calibri"/>
                        </a:rPr>
                        <a:t>16.6</a:t>
                      </a:r>
                    </a:p>
                  </a:txBody>
                  <a:tcPr marL="9525" marR="9525" marT="9525" marB="0" anchor="b"/>
                </a:tc>
                <a:tc>
                  <a:txBody>
                    <a:bodyPr/>
                    <a:lstStyle/>
                    <a:p>
                      <a:pPr algn="ctr" fontAlgn="b"/>
                      <a:r>
                        <a:rPr lang="en-US" sz="1100" b="0" i="0" u="none" strike="noStrike">
                          <a:solidFill>
                            <a:srgbClr val="000000"/>
                          </a:solidFill>
                          <a:latin typeface="Calibri"/>
                        </a:rPr>
                        <a:t>$37.60</a:t>
                      </a:r>
                    </a:p>
                  </a:txBody>
                  <a:tcPr marL="9525" marR="9525" marT="9525" marB="0" anchor="b"/>
                </a:tc>
                <a:tc>
                  <a:txBody>
                    <a:bodyPr/>
                    <a:lstStyle/>
                    <a:p>
                      <a:pPr algn="ctr" fontAlgn="b"/>
                      <a:r>
                        <a:rPr lang="en-US" sz="1100" b="1" i="0" u="none" strike="noStrike" dirty="0">
                          <a:solidFill>
                            <a:srgbClr val="000000"/>
                          </a:solidFill>
                          <a:latin typeface="Calibri"/>
                        </a:rPr>
                        <a:t>624</a:t>
                      </a:r>
                    </a:p>
                  </a:txBody>
                  <a:tcPr marL="9525" marR="9525" marT="9525" marB="0" anchor="b">
                    <a:solidFill>
                      <a:srgbClr val="FFFF00"/>
                    </a:solidFill>
                  </a:tcPr>
                </a:tc>
              </a:tr>
              <a:tr h="370840">
                <a:tc>
                  <a:txBody>
                    <a:bodyPr/>
                    <a:lstStyle/>
                    <a:p>
                      <a:pPr algn="ctr" fontAlgn="b"/>
                      <a:r>
                        <a:rPr lang="en-US" sz="1100" b="0" i="0" u="none" strike="noStrike">
                          <a:solidFill>
                            <a:srgbClr val="000000"/>
                          </a:solidFill>
                          <a:latin typeface="Calibri"/>
                        </a:rPr>
                        <a:t>laptop </a:t>
                      </a:r>
                    </a:p>
                  </a:txBody>
                  <a:tcPr marL="9525" marR="9525" marT="9525" marB="0" anchor="b"/>
                </a:tc>
                <a:tc>
                  <a:txBody>
                    <a:bodyPr/>
                    <a:lstStyle/>
                    <a:p>
                      <a:pPr algn="ctr" fontAlgn="b"/>
                      <a:r>
                        <a:rPr lang="en-US" sz="1100" b="0" i="0" u="none" strike="noStrike">
                          <a:solidFill>
                            <a:srgbClr val="000000"/>
                          </a:solidFill>
                          <a:latin typeface="Calibri"/>
                        </a:rPr>
                        <a:t>29.1</a:t>
                      </a:r>
                    </a:p>
                  </a:txBody>
                  <a:tcPr marL="9525" marR="9525" marT="9525" marB="0" anchor="b"/>
                </a:tc>
                <a:tc>
                  <a:txBody>
                    <a:bodyPr/>
                    <a:lstStyle/>
                    <a:p>
                      <a:pPr algn="ctr" fontAlgn="b"/>
                      <a:r>
                        <a:rPr lang="en-US" sz="1100" b="0" i="0" u="none" strike="noStrike">
                          <a:solidFill>
                            <a:srgbClr val="000000"/>
                          </a:solidFill>
                          <a:latin typeface="Calibri"/>
                        </a:rPr>
                        <a:t>$600.00</a:t>
                      </a:r>
                    </a:p>
                  </a:txBody>
                  <a:tcPr marL="9525" marR="9525" marT="9525" marB="0" anchor="b"/>
                </a:tc>
                <a:tc>
                  <a:txBody>
                    <a:bodyPr/>
                    <a:lstStyle/>
                    <a:p>
                      <a:pPr algn="ctr" fontAlgn="b"/>
                      <a:r>
                        <a:rPr lang="en-US" sz="1100" b="1" i="0" u="none" strike="noStrike" dirty="0">
                          <a:solidFill>
                            <a:srgbClr val="000000"/>
                          </a:solidFill>
                          <a:latin typeface="Calibri"/>
                        </a:rPr>
                        <a:t>17460</a:t>
                      </a:r>
                    </a:p>
                  </a:txBody>
                  <a:tcPr marL="9525" marR="9525" marT="9525" marB="0" anchor="b">
                    <a:solidFill>
                      <a:srgbClr val="FFFF00"/>
                    </a:solidFill>
                  </a:tcPr>
                </a:tc>
              </a:tr>
              <a:tr h="370840">
                <a:tc>
                  <a:txBody>
                    <a:bodyPr/>
                    <a:lstStyle/>
                    <a:p>
                      <a:pPr algn="ctr" fontAlgn="b"/>
                      <a:r>
                        <a:rPr lang="en-US" sz="1100" b="0" i="0" u="none" strike="noStrike">
                          <a:solidFill>
                            <a:srgbClr val="000000"/>
                          </a:solidFill>
                          <a:latin typeface="Calibri"/>
                        </a:rPr>
                        <a:t>laptop, KIWI</a:t>
                      </a:r>
                    </a:p>
                  </a:txBody>
                  <a:tcPr marL="9525" marR="9525" marT="9525" marB="0" anchor="b"/>
                </a:tc>
                <a:tc>
                  <a:txBody>
                    <a:bodyPr/>
                    <a:lstStyle/>
                    <a:p>
                      <a:pPr algn="ctr" fontAlgn="b"/>
                      <a:r>
                        <a:rPr lang="en-US" sz="1100" b="0" i="0" u="none" strike="noStrike">
                          <a:solidFill>
                            <a:srgbClr val="000000"/>
                          </a:solidFill>
                          <a:latin typeface="Calibri"/>
                        </a:rPr>
                        <a:t>16.6</a:t>
                      </a:r>
                    </a:p>
                  </a:txBody>
                  <a:tcPr marL="9525" marR="9525" marT="9525" marB="0" anchor="b"/>
                </a:tc>
                <a:tc>
                  <a:txBody>
                    <a:bodyPr/>
                    <a:lstStyle/>
                    <a:p>
                      <a:pPr algn="ctr" fontAlgn="b"/>
                      <a:r>
                        <a:rPr lang="en-US" sz="1100" b="0" i="0" u="none" strike="noStrike" dirty="0">
                          <a:solidFill>
                            <a:srgbClr val="000000"/>
                          </a:solidFill>
                          <a:latin typeface="Calibri"/>
                        </a:rPr>
                        <a:t>$750.00</a:t>
                      </a:r>
                    </a:p>
                  </a:txBody>
                  <a:tcPr marL="9525" marR="9525" marT="9525" marB="0" anchor="b"/>
                </a:tc>
                <a:tc>
                  <a:txBody>
                    <a:bodyPr/>
                    <a:lstStyle/>
                    <a:p>
                      <a:pPr algn="ctr" fontAlgn="b"/>
                      <a:r>
                        <a:rPr lang="en-US" sz="1100" b="1" i="0" u="none" strike="noStrike" dirty="0">
                          <a:solidFill>
                            <a:srgbClr val="000000"/>
                          </a:solidFill>
                          <a:latin typeface="Calibri"/>
                        </a:rPr>
                        <a:t>12450</a:t>
                      </a:r>
                    </a:p>
                  </a:txBody>
                  <a:tcPr marL="9525" marR="9525" marT="9525" marB="0" anchor="b">
                    <a:solidFill>
                      <a:srgbClr val="FFFF00"/>
                    </a:solidFill>
                  </a:tcPr>
                </a:tc>
              </a:tr>
              <a:tr h="370840">
                <a:tc>
                  <a:txBody>
                    <a:bodyPr/>
                    <a:lstStyle/>
                    <a:p>
                      <a:pPr algn="ctr" fontAlgn="b"/>
                      <a:r>
                        <a:rPr lang="en-US" sz="1100" b="0" i="0" u="none" strike="noStrike">
                          <a:solidFill>
                            <a:srgbClr val="000000"/>
                          </a:solidFill>
                          <a:latin typeface="Calibri"/>
                        </a:rPr>
                        <a:t>DVR</a:t>
                      </a:r>
                    </a:p>
                  </a:txBody>
                  <a:tcPr marL="9525" marR="9525" marT="9525" marB="0" anchor="b"/>
                </a:tc>
                <a:tc>
                  <a:txBody>
                    <a:bodyPr/>
                    <a:lstStyle/>
                    <a:p>
                      <a:pPr algn="ctr" fontAlgn="b"/>
                      <a:r>
                        <a:rPr lang="en-US" sz="1100" b="0" i="0" u="none" strike="noStrike">
                          <a:solidFill>
                            <a:srgbClr val="000000"/>
                          </a:solidFill>
                          <a:latin typeface="Calibri"/>
                        </a:rPr>
                        <a:t>29.1</a:t>
                      </a:r>
                    </a:p>
                  </a:txBody>
                  <a:tcPr marL="9525" marR="9525" marT="9525" marB="0" anchor="b"/>
                </a:tc>
                <a:tc>
                  <a:txBody>
                    <a:bodyPr/>
                    <a:lstStyle/>
                    <a:p>
                      <a:pPr algn="ctr" fontAlgn="b"/>
                      <a:r>
                        <a:rPr lang="en-US" sz="1100" b="0" i="0" u="none" strike="noStrike">
                          <a:solidFill>
                            <a:srgbClr val="000000"/>
                          </a:solidFill>
                          <a:latin typeface="Calibri"/>
                        </a:rPr>
                        <a:t>$300.00</a:t>
                      </a:r>
                    </a:p>
                  </a:txBody>
                  <a:tcPr marL="9525" marR="9525" marT="9525" marB="0" anchor="b"/>
                </a:tc>
                <a:tc>
                  <a:txBody>
                    <a:bodyPr/>
                    <a:lstStyle/>
                    <a:p>
                      <a:pPr algn="ctr" fontAlgn="b"/>
                      <a:r>
                        <a:rPr lang="en-US" sz="1100" b="1" i="0" u="none" strike="noStrike" dirty="0">
                          <a:solidFill>
                            <a:srgbClr val="000000"/>
                          </a:solidFill>
                          <a:latin typeface="Calibri"/>
                        </a:rPr>
                        <a:t>8730</a:t>
                      </a:r>
                    </a:p>
                  </a:txBody>
                  <a:tcPr marL="9525" marR="9525" marT="9525" marB="0" anchor="b">
                    <a:solidFill>
                      <a:srgbClr val="FFFF00"/>
                    </a:solidFill>
                  </a:tcPr>
                </a:tc>
              </a:tr>
              <a:tr h="370840">
                <a:tc>
                  <a:txBody>
                    <a:bodyPr/>
                    <a:lstStyle/>
                    <a:p>
                      <a:pPr algn="ctr" fontAlgn="b"/>
                      <a:r>
                        <a:rPr lang="en-US" sz="1100" b="0" i="0" u="none" strike="noStrike">
                          <a:solidFill>
                            <a:srgbClr val="000000"/>
                          </a:solidFill>
                          <a:latin typeface="Calibri"/>
                        </a:rPr>
                        <a:t>MDVR</a:t>
                      </a:r>
                    </a:p>
                  </a:txBody>
                  <a:tcPr marL="9525" marR="9525" marT="9525" marB="0" anchor="b"/>
                </a:tc>
                <a:tc>
                  <a:txBody>
                    <a:bodyPr/>
                    <a:lstStyle/>
                    <a:p>
                      <a:pPr algn="ctr" fontAlgn="b"/>
                      <a:r>
                        <a:rPr lang="en-US" sz="1100" b="0" i="0" u="none" strike="noStrike">
                          <a:solidFill>
                            <a:srgbClr val="000000"/>
                          </a:solidFill>
                          <a:latin typeface="Calibri"/>
                        </a:rPr>
                        <a:t>?</a:t>
                      </a:r>
                    </a:p>
                  </a:txBody>
                  <a:tcPr marL="9525" marR="9525" marT="9525" marB="0" anchor="b"/>
                </a:tc>
                <a:tc>
                  <a:txBody>
                    <a:bodyPr/>
                    <a:lstStyle/>
                    <a:p>
                      <a:pPr algn="ctr" fontAlgn="b"/>
                      <a:r>
                        <a:rPr lang="en-US" sz="1100" b="0" i="0" u="none" strike="noStrike">
                          <a:solidFill>
                            <a:srgbClr val="000000"/>
                          </a:solidFill>
                          <a:latin typeface="Calibri"/>
                        </a:rPr>
                        <a:t>$300.00</a:t>
                      </a:r>
                    </a:p>
                  </a:txBody>
                  <a:tcPr marL="9525" marR="9525" marT="9525" marB="0" anchor="b"/>
                </a:tc>
                <a:tc>
                  <a:txBody>
                    <a:bodyPr/>
                    <a:lstStyle/>
                    <a:p>
                      <a:pPr algn="ctr" fontAlgn="b"/>
                      <a:r>
                        <a:rPr lang="en-US" sz="1100" b="1" i="0" u="none" strike="noStrike" dirty="0">
                          <a:solidFill>
                            <a:srgbClr val="000000"/>
                          </a:solidFill>
                          <a:latin typeface="Calibri"/>
                        </a:rPr>
                        <a:t>#VALUE!</a:t>
                      </a:r>
                    </a:p>
                  </a:txBody>
                  <a:tcPr marL="9525" marR="9525" marT="9525" marB="0" anchor="b">
                    <a:solidFill>
                      <a:srgbClr val="FFFF00"/>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s dollar chart.jpg"/>
          <p:cNvPicPr>
            <a:picLocks noChangeAspect="1"/>
          </p:cNvPicPr>
          <p:nvPr/>
        </p:nvPicPr>
        <p:blipFill>
          <a:blip r:embed="rId2"/>
          <a:stretch>
            <a:fillRect/>
          </a:stretch>
        </p:blipFill>
        <p:spPr>
          <a:xfrm>
            <a:off x="223837" y="271462"/>
            <a:ext cx="8696325" cy="63150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racell 2650mAh discharge test.jpg"/>
          <p:cNvPicPr>
            <a:picLocks noChangeAspect="1"/>
          </p:cNvPicPr>
          <p:nvPr/>
        </p:nvPicPr>
        <p:blipFill>
          <a:blip r:embed="rId2"/>
          <a:stretch>
            <a:fillRect/>
          </a:stretch>
        </p:blipFill>
        <p:spPr>
          <a:xfrm>
            <a:off x="762000" y="1524000"/>
            <a:ext cx="7620001" cy="5195073"/>
          </a:xfrm>
          <a:prstGeom prst="rect">
            <a:avLst/>
          </a:prstGeom>
        </p:spPr>
      </p:pic>
      <p:sp>
        <p:nvSpPr>
          <p:cNvPr id="3" name="TextBox 2"/>
          <p:cNvSpPr txBox="1"/>
          <p:nvPr/>
        </p:nvSpPr>
        <p:spPr>
          <a:xfrm>
            <a:off x="1066800" y="1143000"/>
            <a:ext cx="7315200" cy="381000"/>
          </a:xfrm>
          <a:prstGeom prst="rect">
            <a:avLst/>
          </a:prstGeom>
          <a:noFill/>
        </p:spPr>
        <p:txBody>
          <a:bodyPr wrap="square" rtlCol="0">
            <a:spAutoFit/>
          </a:bodyPr>
          <a:lstStyle/>
          <a:p>
            <a:r>
              <a:rPr lang="en-US" dirty="0" smtClean="0"/>
              <a:t>PC164C voltage specs = 12VDC +/- 10% (i.e. 13.2 to 10.8VDC)</a:t>
            </a:r>
            <a:endParaRPr lang="en-US" dirty="0"/>
          </a:p>
        </p:txBody>
      </p:sp>
      <p:sp>
        <p:nvSpPr>
          <p:cNvPr id="4" name="Title 3"/>
          <p:cNvSpPr>
            <a:spLocks noGrp="1"/>
          </p:cNvSpPr>
          <p:nvPr>
            <p:ph type="title"/>
          </p:nvPr>
        </p:nvSpPr>
        <p:spPr>
          <a:xfrm>
            <a:off x="381000" y="152400"/>
            <a:ext cx="8382000" cy="914400"/>
          </a:xfrm>
        </p:spPr>
        <p:txBody>
          <a:bodyPr>
            <a:normAutofit fontScale="90000"/>
          </a:bodyPr>
          <a:lstStyle/>
          <a:p>
            <a:r>
              <a:rPr lang="en-US" dirty="0" smtClean="0"/>
              <a:t>Battery of choice:</a:t>
            </a:r>
            <a:br>
              <a:rPr lang="en-US" dirty="0" smtClean="0"/>
            </a:br>
            <a:r>
              <a:rPr lang="en-US" sz="3600" dirty="0" smtClean="0"/>
              <a:t>9 pack of AA </a:t>
            </a:r>
            <a:r>
              <a:rPr lang="en-US" sz="3600" dirty="0" err="1" smtClean="0"/>
              <a:t>NiMH</a:t>
            </a:r>
            <a:r>
              <a:rPr lang="en-US" sz="3600" dirty="0" smtClean="0"/>
              <a:t> </a:t>
            </a:r>
            <a:r>
              <a:rPr lang="en-US" sz="3600" dirty="0" err="1" smtClean="0"/>
              <a:t>Duaracell</a:t>
            </a:r>
            <a:r>
              <a:rPr lang="en-US" sz="3600" dirty="0" smtClean="0"/>
              <a:t> 2650mAh</a:t>
            </a:r>
            <a:endParaRPr lang="en-US" sz="3600"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X350 website.jpg"/>
          <p:cNvPicPr>
            <a:picLocks noChangeAspect="1"/>
          </p:cNvPicPr>
          <p:nvPr/>
        </p:nvPicPr>
        <p:blipFill>
          <a:blip r:embed="rId2"/>
          <a:stretch>
            <a:fillRect/>
          </a:stretch>
        </p:blipFill>
        <p:spPr>
          <a:xfrm>
            <a:off x="0" y="0"/>
            <a:ext cx="9144000" cy="6755764"/>
          </a:xfrm>
          <a:prstGeom prst="rect">
            <a:avLst/>
          </a:prstGeom>
        </p:spPr>
      </p:pic>
      <p:pic>
        <p:nvPicPr>
          <p:cNvPr id="2" name="Picture 1" descr="MX350 spider stance.jpg"/>
          <p:cNvPicPr>
            <a:picLocks noChangeAspect="1"/>
          </p:cNvPicPr>
          <p:nvPr/>
        </p:nvPicPr>
        <p:blipFill>
          <a:blip r:embed="rId3"/>
          <a:stretch>
            <a:fillRect/>
          </a:stretch>
        </p:blipFill>
        <p:spPr>
          <a:xfrm>
            <a:off x="3124201" y="2699588"/>
            <a:ext cx="3048000" cy="3929811"/>
          </a:xfrm>
          <a:prstGeom prst="rect">
            <a:avLst/>
          </a:prstGeom>
        </p:spPr>
      </p:pic>
      <p:pic>
        <p:nvPicPr>
          <p:cNvPr id="5" name="Picture 4" descr="MX350 item description.jpg"/>
          <p:cNvPicPr>
            <a:picLocks noChangeAspect="1"/>
          </p:cNvPicPr>
          <p:nvPr/>
        </p:nvPicPr>
        <p:blipFill>
          <a:blip r:embed="rId4"/>
          <a:stretch>
            <a:fillRect/>
          </a:stretch>
        </p:blipFill>
        <p:spPr>
          <a:xfrm>
            <a:off x="6086476" y="1676400"/>
            <a:ext cx="2966932" cy="4991100"/>
          </a:xfrm>
          <a:prstGeom prst="rect">
            <a:avLst/>
          </a:prstGeom>
        </p:spPr>
      </p:pic>
      <p:sp>
        <p:nvSpPr>
          <p:cNvPr id="6" name="Title 5"/>
          <p:cNvSpPr>
            <a:spLocks noGrp="1"/>
          </p:cNvSpPr>
          <p:nvPr>
            <p:ph type="title"/>
          </p:nvPr>
        </p:nvSpPr>
        <p:spPr>
          <a:xfrm>
            <a:off x="0" y="5562600"/>
            <a:ext cx="6324600" cy="1143000"/>
          </a:xfrm>
        </p:spPr>
        <p:txBody>
          <a:bodyPr>
            <a:normAutofit fontScale="90000"/>
          </a:bodyPr>
          <a:lstStyle/>
          <a:p>
            <a:r>
              <a:rPr lang="en-US" dirty="0" smtClean="0">
                <a:solidFill>
                  <a:srgbClr val="FF0000"/>
                </a:solidFill>
              </a:rPr>
              <a:t>Tripod of choice:</a:t>
            </a:r>
            <a:br>
              <a:rPr lang="en-US" dirty="0" smtClean="0">
                <a:solidFill>
                  <a:srgbClr val="FF0000"/>
                </a:solidFill>
              </a:rPr>
            </a:br>
            <a:r>
              <a:rPr lang="en-US" dirty="0" smtClean="0">
                <a:solidFill>
                  <a:srgbClr val="FF0000"/>
                </a:solidFill>
              </a:rPr>
              <a:t>MX350</a:t>
            </a:r>
            <a:endParaRPr lang="en-US" dirty="0">
              <a:solidFill>
                <a:srgbClr val="FF0000"/>
              </a:solidFill>
            </a:endParaRPr>
          </a:p>
        </p:txBody>
      </p:sp>
      <p:sp>
        <p:nvSpPr>
          <p:cNvPr id="7" name="Content Placeholder 6"/>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29400"/>
          </a:xfrm>
        </p:spPr>
        <p:txBody>
          <a:bodyPr>
            <a:normAutofit/>
          </a:bodyPr>
          <a:lstStyle/>
          <a:p>
            <a:r>
              <a:rPr lang="en-US" sz="9600" dirty="0" smtClean="0">
                <a:solidFill>
                  <a:srgbClr val="00B050"/>
                </a:solidFill>
              </a:rPr>
              <a:t>The proof,</a:t>
            </a:r>
            <a:br>
              <a:rPr lang="en-US" sz="9600" dirty="0" smtClean="0">
                <a:solidFill>
                  <a:srgbClr val="00B050"/>
                </a:solidFill>
              </a:rPr>
            </a:br>
            <a:r>
              <a:rPr lang="en-US" sz="9600" dirty="0" smtClean="0">
                <a:solidFill>
                  <a:srgbClr val="00B050"/>
                </a:solidFill>
              </a:rPr>
              <a:t>as they say,</a:t>
            </a:r>
            <a:br>
              <a:rPr lang="en-US" sz="9600" dirty="0" smtClean="0">
                <a:solidFill>
                  <a:srgbClr val="00B050"/>
                </a:solidFill>
              </a:rPr>
            </a:br>
            <a:r>
              <a:rPr lang="en-US" sz="9600" dirty="0" smtClean="0">
                <a:solidFill>
                  <a:srgbClr val="00B050"/>
                </a:solidFill>
              </a:rPr>
              <a:t>is in the </a:t>
            </a:r>
            <a:br>
              <a:rPr lang="en-US" sz="9600" dirty="0" smtClean="0">
                <a:solidFill>
                  <a:srgbClr val="00B050"/>
                </a:solidFill>
              </a:rPr>
            </a:br>
            <a:r>
              <a:rPr lang="en-US" sz="9600" dirty="0" smtClean="0">
                <a:solidFill>
                  <a:srgbClr val="00B050"/>
                </a:solidFill>
              </a:rPr>
              <a:t>pudding….</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80605 6pack plus 1 remote stations.jpg"/>
          <p:cNvPicPr>
            <a:picLocks noChangeAspect="1"/>
          </p:cNvPicPr>
          <p:nvPr/>
        </p:nvPicPr>
        <p:blipFill>
          <a:blip r:embed="rId2"/>
          <a:stretch>
            <a:fillRect/>
          </a:stretch>
        </p:blipFill>
        <p:spPr>
          <a:xfrm>
            <a:off x="189782" y="533400"/>
            <a:ext cx="3832561" cy="6172200"/>
          </a:xfrm>
          <a:prstGeom prst="rect">
            <a:avLst/>
          </a:prstGeom>
        </p:spPr>
      </p:pic>
      <p:pic>
        <p:nvPicPr>
          <p:cNvPr id="5" name="Picture 4" descr="Suitcase 6_80mm 5_tripods 1_monitor 21x14x10_inches 40_lbs.jpg"/>
          <p:cNvPicPr>
            <a:picLocks noChangeAspect="1"/>
          </p:cNvPicPr>
          <p:nvPr/>
        </p:nvPicPr>
        <p:blipFill>
          <a:blip r:embed="rId3"/>
          <a:stretch>
            <a:fillRect/>
          </a:stretch>
        </p:blipFill>
        <p:spPr>
          <a:xfrm>
            <a:off x="4114800" y="533400"/>
            <a:ext cx="4648201" cy="3085244"/>
          </a:xfrm>
          <a:prstGeom prst="rect">
            <a:avLst/>
          </a:prstGeom>
        </p:spPr>
      </p:pic>
      <p:pic>
        <p:nvPicPr>
          <p:cNvPr id="6" name="Picture 5" descr="Backpack 7_cameras 7_VCR 2_tripods all_batteries_cables KIWI 30lbs.jpg"/>
          <p:cNvPicPr>
            <a:picLocks noChangeAspect="1"/>
          </p:cNvPicPr>
          <p:nvPr/>
        </p:nvPicPr>
        <p:blipFill>
          <a:blip r:embed="rId4"/>
          <a:stretch>
            <a:fillRect/>
          </a:stretch>
        </p:blipFill>
        <p:spPr>
          <a:xfrm>
            <a:off x="4114799" y="3620356"/>
            <a:ext cx="4648201" cy="3085244"/>
          </a:xfrm>
          <a:prstGeom prst="rect">
            <a:avLst/>
          </a:prstGeom>
        </p:spPr>
      </p:pic>
      <p:sp>
        <p:nvSpPr>
          <p:cNvPr id="7" name="TextBox 6"/>
          <p:cNvSpPr txBox="1"/>
          <p:nvPr/>
        </p:nvSpPr>
        <p:spPr>
          <a:xfrm>
            <a:off x="152400" y="152400"/>
            <a:ext cx="8595623" cy="369332"/>
          </a:xfrm>
          <a:prstGeom prst="rect">
            <a:avLst/>
          </a:prstGeom>
          <a:noFill/>
        </p:spPr>
        <p:txBody>
          <a:bodyPr wrap="none" rtlCol="0">
            <a:spAutoFit/>
          </a:bodyPr>
          <a:lstStyle/>
          <a:p>
            <a:r>
              <a:rPr lang="en-US" dirty="0" smtClean="0"/>
              <a:t>Taken before boarding my plane for (343) </a:t>
            </a:r>
            <a:r>
              <a:rPr lang="en-US" dirty="0" err="1" smtClean="0"/>
              <a:t>Ostara</a:t>
            </a:r>
            <a:r>
              <a:rPr lang="en-US" dirty="0" smtClean="0"/>
              <a:t>, 7 complete stations as a carryon!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895600" y="1828800"/>
            <a:ext cx="3276600" cy="990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rgbClr val="C00000"/>
                </a:solidFill>
              </a:rPr>
              <a:t>The “Mighty Mini”</a:t>
            </a:r>
            <a:endParaRPr lang="en-US" dirty="0">
              <a:solidFill>
                <a:srgbClr val="C00000"/>
              </a:solidFill>
            </a:endParaRPr>
          </a:p>
        </p:txBody>
      </p:sp>
      <p:pic>
        <p:nvPicPr>
          <p:cNvPr id="4" name="Content Placeholder 3" descr="20080804 50mm mini first light.jpg"/>
          <p:cNvPicPr>
            <a:picLocks noGrp="1" noChangeAspect="1"/>
          </p:cNvPicPr>
          <p:nvPr>
            <p:ph idx="1"/>
          </p:nvPr>
        </p:nvPicPr>
        <p:blipFill>
          <a:blip r:embed="rId2"/>
          <a:stretch>
            <a:fillRect/>
          </a:stretch>
        </p:blipFill>
        <p:spPr>
          <a:xfrm>
            <a:off x="1828800" y="2971800"/>
            <a:ext cx="5364041" cy="3560382"/>
          </a:xfrm>
        </p:spPr>
      </p:pic>
      <p:sp>
        <p:nvSpPr>
          <p:cNvPr id="5" name="TextBox 4"/>
          <p:cNvSpPr txBox="1"/>
          <p:nvPr/>
        </p:nvSpPr>
        <p:spPr>
          <a:xfrm>
            <a:off x="2133600" y="1295400"/>
            <a:ext cx="4767652" cy="1477328"/>
          </a:xfrm>
          <a:prstGeom prst="rect">
            <a:avLst/>
          </a:prstGeom>
          <a:noFill/>
        </p:spPr>
        <p:txBody>
          <a:bodyPr wrap="none" rtlCol="0">
            <a:spAutoFit/>
          </a:bodyPr>
          <a:lstStyle/>
          <a:p>
            <a:pPr algn="ctr"/>
            <a:r>
              <a:rPr lang="en-US" dirty="0" smtClean="0"/>
              <a:t>If effective target intensity is &gt; 9</a:t>
            </a:r>
            <a:r>
              <a:rPr lang="en-US" baseline="30000" dirty="0" smtClean="0"/>
              <a:t>th</a:t>
            </a:r>
            <a:r>
              <a:rPr lang="en-US" dirty="0" smtClean="0"/>
              <a:t> magnitude</a:t>
            </a:r>
          </a:p>
          <a:p>
            <a:pPr algn="ctr"/>
            <a:endParaRPr lang="en-US" dirty="0" smtClean="0"/>
          </a:p>
          <a:p>
            <a:pPr algn="ctr"/>
            <a:r>
              <a:rPr lang="en-US" dirty="0" smtClean="0"/>
              <a:t>FOV = 2.4 x 3.2 degree</a:t>
            </a:r>
          </a:p>
          <a:p>
            <a:pPr algn="ctr"/>
            <a:r>
              <a:rPr lang="en-US" dirty="0" smtClean="0"/>
              <a:t>Limiting magnitude = 10.2</a:t>
            </a:r>
          </a:p>
          <a:p>
            <a:pPr algn="ctr"/>
            <a:r>
              <a:rPr lang="en-US" dirty="0" smtClean="0"/>
              <a:t>(using PC164CEX-2 &amp; Owl FR)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895600" y="1828800"/>
            <a:ext cx="3276600" cy="990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solidFill>
                  <a:schemeClr val="accent4">
                    <a:lumMod val="75000"/>
                  </a:schemeClr>
                </a:solidFill>
              </a:rPr>
              <a:t>Orion’s 80mm short tube refractor</a:t>
            </a:r>
            <a:endParaRPr lang="en-US" sz="3200" dirty="0">
              <a:solidFill>
                <a:schemeClr val="accent4">
                  <a:lumMod val="75000"/>
                </a:schemeClr>
              </a:solidFill>
            </a:endParaRPr>
          </a:p>
        </p:txBody>
      </p:sp>
      <p:pic>
        <p:nvPicPr>
          <p:cNvPr id="4" name="Content Placeholder 3" descr="20080603 80mm shorty setup.jpg"/>
          <p:cNvPicPr>
            <a:picLocks noGrp="1" noChangeAspect="1"/>
          </p:cNvPicPr>
          <p:nvPr>
            <p:ph idx="1"/>
          </p:nvPr>
        </p:nvPicPr>
        <p:blipFill>
          <a:blip r:embed="rId2"/>
          <a:stretch>
            <a:fillRect/>
          </a:stretch>
        </p:blipFill>
        <p:spPr>
          <a:xfrm>
            <a:off x="1752600" y="2971800"/>
            <a:ext cx="5638800" cy="3742754"/>
          </a:xfrm>
        </p:spPr>
      </p:pic>
      <p:sp>
        <p:nvSpPr>
          <p:cNvPr id="5" name="TextBox 4"/>
          <p:cNvSpPr txBox="1"/>
          <p:nvPr/>
        </p:nvSpPr>
        <p:spPr>
          <a:xfrm>
            <a:off x="762000" y="1295400"/>
            <a:ext cx="7543800" cy="1754326"/>
          </a:xfrm>
          <a:prstGeom prst="rect">
            <a:avLst/>
          </a:prstGeom>
          <a:noFill/>
        </p:spPr>
        <p:txBody>
          <a:bodyPr wrap="square" rtlCol="0">
            <a:spAutoFit/>
          </a:bodyPr>
          <a:lstStyle/>
          <a:p>
            <a:pPr algn="ctr"/>
            <a:r>
              <a:rPr lang="en-US" dirty="0" smtClean="0"/>
              <a:t>If effective target intensity is &lt; 9</a:t>
            </a:r>
            <a:r>
              <a:rPr lang="en-US" baseline="30000" dirty="0" smtClean="0"/>
              <a:t>th</a:t>
            </a:r>
            <a:r>
              <a:rPr lang="en-US" dirty="0" smtClean="0"/>
              <a:t> magnitude but &gt;11</a:t>
            </a:r>
            <a:r>
              <a:rPr lang="en-US" baseline="30000" dirty="0" smtClean="0"/>
              <a:t>th</a:t>
            </a:r>
            <a:r>
              <a:rPr lang="en-US" dirty="0" smtClean="0"/>
              <a:t> magnitude</a:t>
            </a:r>
          </a:p>
          <a:p>
            <a:pPr algn="ctr"/>
            <a:endParaRPr lang="en-US" dirty="0" smtClean="0"/>
          </a:p>
          <a:p>
            <a:pPr algn="ctr"/>
            <a:r>
              <a:rPr lang="en-US" dirty="0" smtClean="0"/>
              <a:t>FOV = 1.1 x 1.5 degree</a:t>
            </a:r>
          </a:p>
          <a:p>
            <a:pPr algn="ctr"/>
            <a:r>
              <a:rPr lang="en-US" dirty="0" smtClean="0"/>
              <a:t>Limiting magnitude = 11.8</a:t>
            </a:r>
          </a:p>
          <a:p>
            <a:pPr algn="ctr"/>
            <a:r>
              <a:rPr lang="en-US" dirty="0" smtClean="0"/>
              <a:t>(using PC164CEX-2 &amp; Owl FR)</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95600" y="1752600"/>
            <a:ext cx="35052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B050"/>
                </a:solidFill>
              </a:rPr>
              <a:t>Orion’s 10” </a:t>
            </a:r>
            <a:r>
              <a:rPr lang="en-US" dirty="0" err="1" smtClean="0">
                <a:solidFill>
                  <a:srgbClr val="00B050"/>
                </a:solidFill>
              </a:rPr>
              <a:t>SkyQuest</a:t>
            </a:r>
            <a:endParaRPr lang="en-US" dirty="0">
              <a:solidFill>
                <a:srgbClr val="00B050"/>
              </a:solidFill>
            </a:endParaRPr>
          </a:p>
        </p:txBody>
      </p:sp>
      <p:pic>
        <p:nvPicPr>
          <p:cNvPr id="4" name="Content Placeholder 3" descr="Orion SkyQuest.jpg"/>
          <p:cNvPicPr>
            <a:picLocks noGrp="1" noChangeAspect="1"/>
          </p:cNvPicPr>
          <p:nvPr>
            <p:ph idx="1"/>
          </p:nvPr>
        </p:nvPicPr>
        <p:blipFill>
          <a:blip r:embed="rId2"/>
          <a:stretch>
            <a:fillRect/>
          </a:stretch>
        </p:blipFill>
        <p:spPr>
          <a:xfrm>
            <a:off x="2590800" y="2819400"/>
            <a:ext cx="3886200" cy="3886200"/>
          </a:xfrm>
        </p:spPr>
      </p:pic>
      <p:sp>
        <p:nvSpPr>
          <p:cNvPr id="5" name="TextBox 4"/>
          <p:cNvSpPr txBox="1"/>
          <p:nvPr/>
        </p:nvSpPr>
        <p:spPr>
          <a:xfrm>
            <a:off x="1066800" y="1219200"/>
            <a:ext cx="7140096" cy="1477328"/>
          </a:xfrm>
          <a:prstGeom prst="rect">
            <a:avLst/>
          </a:prstGeom>
          <a:noFill/>
        </p:spPr>
        <p:txBody>
          <a:bodyPr wrap="none" rtlCol="0">
            <a:spAutoFit/>
          </a:bodyPr>
          <a:lstStyle/>
          <a:p>
            <a:pPr algn="ctr"/>
            <a:r>
              <a:rPr lang="en-US" dirty="0" smtClean="0"/>
              <a:t>If effective target intensity is &lt; 11</a:t>
            </a:r>
            <a:r>
              <a:rPr lang="en-US" baseline="30000" dirty="0" smtClean="0"/>
              <a:t>th</a:t>
            </a:r>
            <a:r>
              <a:rPr lang="en-US" dirty="0" smtClean="0"/>
              <a:t> magnitude but &gt;14</a:t>
            </a:r>
            <a:r>
              <a:rPr lang="en-US" baseline="30000" dirty="0" smtClean="0"/>
              <a:t>th</a:t>
            </a:r>
            <a:r>
              <a:rPr lang="en-US" dirty="0" smtClean="0"/>
              <a:t> magnitude</a:t>
            </a:r>
          </a:p>
          <a:p>
            <a:pPr algn="ctr"/>
            <a:endParaRPr lang="en-US" dirty="0" smtClean="0"/>
          </a:p>
          <a:p>
            <a:pPr algn="ctr"/>
            <a:r>
              <a:rPr lang="en-US" dirty="0" smtClean="0"/>
              <a:t>FOV = 23’ x 31’</a:t>
            </a:r>
          </a:p>
          <a:p>
            <a:pPr algn="ctr"/>
            <a:r>
              <a:rPr lang="en-US" dirty="0" smtClean="0"/>
              <a:t>Limiting magnitude = 13.8</a:t>
            </a:r>
          </a:p>
          <a:p>
            <a:pPr algn="ctr"/>
            <a:r>
              <a:rPr lang="en-US" dirty="0" smtClean="0"/>
              <a:t>(using PC164CEX-2 &amp; </a:t>
            </a:r>
            <a:r>
              <a:rPr lang="en-US" dirty="0" err="1" smtClean="0"/>
              <a:t>Mogg</a:t>
            </a:r>
            <a:r>
              <a:rPr lang="en-US" dirty="0" smtClean="0"/>
              <a:t> FR)</a:t>
            </a:r>
            <a:endParaRPr lang="en-US" dirty="0"/>
          </a:p>
        </p:txBody>
      </p:sp>
      <p:pic>
        <p:nvPicPr>
          <p:cNvPr id="6" name="Picture 5" descr="Scottys roid paraboloid.jpg"/>
          <p:cNvPicPr>
            <a:picLocks noChangeAspect="1"/>
          </p:cNvPicPr>
          <p:nvPr/>
        </p:nvPicPr>
        <p:blipFill>
          <a:blip r:embed="rId3" cstate="print"/>
          <a:stretch>
            <a:fillRect/>
          </a:stretch>
        </p:blipFill>
        <p:spPr>
          <a:xfrm>
            <a:off x="6553200" y="3429000"/>
            <a:ext cx="2409265" cy="3276600"/>
          </a:xfrm>
          <a:prstGeom prst="rect">
            <a:avLst/>
          </a:prstGeom>
        </p:spPr>
      </p:pic>
      <p:sp>
        <p:nvSpPr>
          <p:cNvPr id="7" name="TextBox 6"/>
          <p:cNvSpPr txBox="1"/>
          <p:nvPr/>
        </p:nvSpPr>
        <p:spPr>
          <a:xfrm>
            <a:off x="6477000" y="2743200"/>
            <a:ext cx="2505814" cy="646331"/>
          </a:xfrm>
          <a:prstGeom prst="rect">
            <a:avLst/>
          </a:prstGeom>
          <a:noFill/>
        </p:spPr>
        <p:txBody>
          <a:bodyPr wrap="none" rtlCol="0">
            <a:spAutoFit/>
          </a:bodyPr>
          <a:lstStyle/>
          <a:p>
            <a:r>
              <a:rPr lang="en-US" dirty="0" smtClean="0"/>
              <a:t>(currently working on </a:t>
            </a:r>
          </a:p>
          <a:p>
            <a:r>
              <a:rPr lang="en-US" dirty="0" smtClean="0"/>
              <a:t>   a portable version)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Selection</a:t>
            </a:r>
            <a:endParaRPr lang="en-US" dirty="0"/>
          </a:p>
        </p:txBody>
      </p:sp>
      <p:pic>
        <p:nvPicPr>
          <p:cNvPr id="4" name="Content Placeholder 3" descr="20080912 (9) Metis Google Map.jpg"/>
          <p:cNvPicPr>
            <a:picLocks noGrp="1" noChangeAspect="1"/>
          </p:cNvPicPr>
          <p:nvPr>
            <p:ph idx="1"/>
          </p:nvPr>
        </p:nvPicPr>
        <p:blipFill>
          <a:blip r:embed="rId2"/>
          <a:stretch>
            <a:fillRect/>
          </a:stretch>
        </p:blipFill>
        <p:spPr>
          <a:xfrm>
            <a:off x="838200" y="2149475"/>
            <a:ext cx="7508611" cy="4708525"/>
          </a:xfrm>
        </p:spPr>
      </p:pic>
      <p:sp>
        <p:nvSpPr>
          <p:cNvPr id="5" name="TextBox 4"/>
          <p:cNvSpPr txBox="1"/>
          <p:nvPr/>
        </p:nvSpPr>
        <p:spPr>
          <a:xfrm>
            <a:off x="457200" y="1143000"/>
            <a:ext cx="8229600" cy="923330"/>
          </a:xfrm>
          <a:prstGeom prst="rect">
            <a:avLst/>
          </a:prstGeom>
          <a:noFill/>
        </p:spPr>
        <p:txBody>
          <a:bodyPr wrap="square" rtlCol="0">
            <a:spAutoFit/>
          </a:bodyPr>
          <a:lstStyle/>
          <a:p>
            <a:r>
              <a:rPr lang="en-US" dirty="0" smtClean="0"/>
              <a:t>I look for a straight stretch of road with Interstate access, good shoulders, preferably a low populated area, and (keeping star azimuth in mind) free of obstructions.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posted in OW</a:t>
            </a:r>
            <a:endParaRPr lang="en-US" dirty="0"/>
          </a:p>
        </p:txBody>
      </p:sp>
      <p:pic>
        <p:nvPicPr>
          <p:cNvPr id="4" name="Content Placeholder 3" descr="20080912 (9) Metis OW Map.jpg"/>
          <p:cNvPicPr>
            <a:picLocks noGrp="1" noChangeAspect="1"/>
          </p:cNvPicPr>
          <p:nvPr>
            <p:ph idx="1"/>
          </p:nvPr>
        </p:nvPicPr>
        <p:blipFill>
          <a:blip r:embed="rId2"/>
          <a:stretch>
            <a:fillRect/>
          </a:stretch>
        </p:blipFill>
        <p:spPr>
          <a:xfrm>
            <a:off x="914400" y="1561177"/>
            <a:ext cx="7406939" cy="5296823"/>
          </a:xfrm>
        </p:spPr>
      </p:pic>
      <p:sp>
        <p:nvSpPr>
          <p:cNvPr id="5" name="TextBox 4"/>
          <p:cNvSpPr txBox="1"/>
          <p:nvPr/>
        </p:nvSpPr>
        <p:spPr>
          <a:xfrm>
            <a:off x="914400" y="1143000"/>
            <a:ext cx="7540847" cy="369332"/>
          </a:xfrm>
          <a:prstGeom prst="rect">
            <a:avLst/>
          </a:prstGeom>
          <a:noFill/>
        </p:spPr>
        <p:txBody>
          <a:bodyPr wrap="none" rtlCol="0">
            <a:spAutoFit/>
          </a:bodyPr>
          <a:lstStyle/>
          <a:p>
            <a:r>
              <a:rPr lang="en-US" dirty="0" smtClean="0"/>
              <a:t>HWY 33 fills the bill for this event. </a:t>
            </a:r>
            <a:r>
              <a:rPr lang="en-US" dirty="0" smtClean="0"/>
              <a:t>Then, </a:t>
            </a:r>
            <a:r>
              <a:rPr lang="en-US" dirty="0" smtClean="0"/>
              <a:t>I declare my intentions in OW.</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TotalTime>
  <Words>2072</Words>
  <Application>Microsoft Office PowerPoint</Application>
  <PresentationFormat>On-screen Show (4:3)</PresentationFormat>
  <Paragraphs>286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Slide 1</vt:lpstr>
      <vt:lpstr>Asteroid Occultation Start to Finish</vt:lpstr>
      <vt:lpstr>Predictions</vt:lpstr>
      <vt:lpstr>Planning my observing run</vt:lpstr>
      <vt:lpstr>The “Mighty Mini”</vt:lpstr>
      <vt:lpstr>Orion’s 80mm short tube refractor</vt:lpstr>
      <vt:lpstr>Orion’s 10” SkyQuest</vt:lpstr>
      <vt:lpstr>Site Selection</vt:lpstr>
      <vt:lpstr>Sites posted in OW</vt:lpstr>
      <vt:lpstr>Long. &amp; Lat. entered in Garmins’s MapSource and uploaded to GPS</vt:lpstr>
      <vt:lpstr>Slide 11</vt:lpstr>
      <vt:lpstr>Slide 12</vt:lpstr>
      <vt:lpstr>A sample planning chart</vt:lpstr>
      <vt:lpstr>Slide 14</vt:lpstr>
      <vt:lpstr>Preferred Guide 8 charts</vt:lpstr>
      <vt:lpstr>Equipment preperation</vt:lpstr>
      <vt:lpstr>Deployment</vt:lpstr>
      <vt:lpstr>Slide 18</vt:lpstr>
      <vt:lpstr>Stamp &amp; Run</vt:lpstr>
      <vt:lpstr>Deploy &amp; Run </vt:lpstr>
      <vt:lpstr>Data Reduction</vt:lpstr>
      <vt:lpstr>My PPM error calculator</vt:lpstr>
      <vt:lpstr>Slide 23</vt:lpstr>
      <vt:lpstr>PPM error test should be at least 40 minutes  </vt:lpstr>
      <vt:lpstr>ZR Time Code to  UT time calculator</vt:lpstr>
      <vt:lpstr>Slide 26</vt:lpstr>
      <vt:lpstr>Slide 27</vt:lpstr>
      <vt:lpstr>Slide 28</vt:lpstr>
      <vt:lpstr>Slide 29</vt:lpstr>
      <vt:lpstr>Does it work… 200 points say YES!</vt:lpstr>
      <vt:lpstr>Field test</vt:lpstr>
      <vt:lpstr>UT time with ppm error shows the dependence on temperature for accuracy.</vt:lpstr>
      <vt:lpstr>Yes, I went as far as freezing one of my cameras!!!</vt:lpstr>
      <vt:lpstr>John Grismore’s  CPU time stamp experiment</vt:lpstr>
      <vt:lpstr>LiMovie for data reduction</vt:lpstr>
      <vt:lpstr>Sample occultation LiMovie plot The resulting CVS file used in Occular</vt:lpstr>
      <vt:lpstr>Occular should be the tool of choice to “standardize” our reporting efforts.</vt:lpstr>
      <vt:lpstr>Sample Occular Final Report</vt:lpstr>
      <vt:lpstr>Scotty’s follies… Why I chose my methods</vt:lpstr>
      <vt:lpstr>The more correct adjective…</vt:lpstr>
      <vt:lpstr>My personal priorities:</vt:lpstr>
      <vt:lpstr>ms$ The cost of accuracy for different portable recording methods </vt:lpstr>
      <vt:lpstr>Slide 43</vt:lpstr>
      <vt:lpstr>Battery of choice: 9 pack of AA NiMH Duaracell 2650mAh</vt:lpstr>
      <vt:lpstr>Tripod of choice: MX350</vt:lpstr>
      <vt:lpstr>The proof, as they say, is in the  pudding….</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Scotty</dc:creator>
  <cp:lastModifiedBy>Scotty</cp:lastModifiedBy>
  <cp:revision>157</cp:revision>
  <dcterms:created xsi:type="dcterms:W3CDTF">2008-08-05T17:21:31Z</dcterms:created>
  <dcterms:modified xsi:type="dcterms:W3CDTF">2008-09-10T15:42:52Z</dcterms:modified>
</cp:coreProperties>
</file>