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631" r:id="rId2"/>
    <p:sldId id="515" r:id="rId3"/>
    <p:sldId id="632" r:id="rId4"/>
    <p:sldId id="633" r:id="rId5"/>
    <p:sldId id="505" r:id="rId6"/>
    <p:sldId id="506" r:id="rId7"/>
    <p:sldId id="429" r:id="rId8"/>
    <p:sldId id="444" r:id="rId9"/>
    <p:sldId id="560" r:id="rId10"/>
    <p:sldId id="561" r:id="rId11"/>
    <p:sldId id="576" r:id="rId12"/>
    <p:sldId id="625" r:id="rId13"/>
    <p:sldId id="620" r:id="rId14"/>
    <p:sldId id="634" r:id="rId15"/>
    <p:sldId id="635" r:id="rId16"/>
    <p:sldId id="636" r:id="rId17"/>
    <p:sldId id="637" r:id="rId18"/>
    <p:sldId id="638" r:id="rId19"/>
    <p:sldId id="629" r:id="rId20"/>
    <p:sldId id="639" r:id="rId21"/>
  </p:sldIdLst>
  <p:sldSz cx="9144000" cy="6858000" type="screen4x3"/>
  <p:notesSz cx="6858000" cy="92075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71" autoAdjust="0"/>
    <p:restoredTop sz="91424" autoAdjust="0"/>
  </p:normalViewPr>
  <p:slideViewPr>
    <p:cSldViewPr>
      <p:cViewPr varScale="1">
        <p:scale>
          <a:sx n="61" d="100"/>
          <a:sy n="61" d="100"/>
        </p:scale>
        <p:origin x="11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65891-F715-4511-A903-77ADAD641F1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BF656F4-FF78-4360-94B7-50E052FC95DF}">
      <dgm:prSet custT="1">
        <dgm:style>
          <a:lnRef idx="0">
            <a:schemeClr val="accent3"/>
          </a:lnRef>
          <a:fillRef idx="3">
            <a:schemeClr val="accent3"/>
          </a:fillRef>
          <a:effectRef idx="3">
            <a:schemeClr val="accent3"/>
          </a:effectRef>
          <a:fontRef idx="minor">
            <a:schemeClr val="lt1"/>
          </a:fontRef>
        </dgm:style>
      </dgm:prSet>
      <dgm:spPr/>
      <dgm:t>
        <a:bodyPr>
          <a:sp3d extrusionH="57150" prstMaterial="matte">
            <a:bevelT w="38100" h="38100"/>
          </a:sp3d>
        </a:bodyPr>
        <a:lstStyle/>
        <a:p>
          <a:pPr rtl="0">
            <a:spcAft>
              <a:spcPct val="35000"/>
            </a:spcAft>
          </a:pPr>
          <a:endParaRPr lang="en-US" sz="1800" b="1" baseline="0" dirty="0" smtClean="0"/>
        </a:p>
        <a:p>
          <a:pPr rtl="0">
            <a:spcAft>
              <a:spcPts val="0"/>
            </a:spcAft>
          </a:pP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Multi-Station Occultation Observing with  Galileo Sized Optical Systems</a:t>
          </a:r>
        </a:p>
        <a:p>
          <a:pPr rtl="0">
            <a:spcAft>
              <a:spcPts val="0"/>
            </a:spcAft>
          </a:pPr>
          <a:endParaRPr lang="en-US" sz="1800" b="1" baseline="0" dirty="0" smtClean="0">
            <a:ln>
              <a:noFill/>
            </a:ln>
            <a:solidFill>
              <a:schemeClr val="tx1"/>
            </a:solidFill>
            <a:effectLst>
              <a:outerShdw blurRad="50800" dist="63500" dir="5400000" algn="ctr" rotWithShape="0">
                <a:schemeClr val="bg1">
                  <a:lumMod val="50000"/>
                  <a:lumOff val="50000"/>
                </a:schemeClr>
              </a:outerShdw>
            </a:effectLst>
          </a:endParaRPr>
        </a:p>
        <a:p>
          <a:pPr rtl="0">
            <a:spcAft>
              <a:spcPts val="0"/>
            </a:spcAft>
          </a:pP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Scott </a:t>
          </a:r>
          <a:r>
            <a:rPr lang="en-US" sz="1800" b="1" baseline="0" dirty="0" err="1" smtClean="0">
              <a:ln>
                <a:noFill/>
              </a:ln>
              <a:solidFill>
                <a:schemeClr val="tx1"/>
              </a:solidFill>
              <a:effectLst>
                <a:outerShdw blurRad="50800" dist="63500" dir="5400000" algn="ctr" rotWithShape="0">
                  <a:schemeClr val="bg1">
                    <a:lumMod val="50000"/>
                    <a:lumOff val="50000"/>
                  </a:schemeClr>
                </a:outerShdw>
              </a:effectLst>
            </a:rPr>
            <a:t>Degenhardt</a:t>
          </a: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 IOTA</a:t>
          </a:r>
          <a:br>
            <a:rPr lang="en-US" sz="1800" b="1" baseline="0" dirty="0" smtClean="0">
              <a:ln>
                <a:noFill/>
              </a:ln>
              <a:solidFill>
                <a:schemeClr val="tx1"/>
              </a:solidFill>
              <a:effectLst>
                <a:outerShdw blurRad="50800" dist="63500" dir="5400000" algn="ctr" rotWithShape="0">
                  <a:schemeClr val="bg1">
                    <a:lumMod val="50000"/>
                    <a:lumOff val="50000"/>
                  </a:schemeClr>
                </a:outerShdw>
              </a:effectLst>
            </a:rPr>
          </a:b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
          </a:r>
          <a:br>
            <a:rPr lang="en-US" sz="1800" b="1" baseline="0" dirty="0" smtClean="0">
              <a:ln>
                <a:noFill/>
              </a:ln>
              <a:solidFill>
                <a:schemeClr val="tx1"/>
              </a:solidFill>
              <a:effectLst>
                <a:outerShdw blurRad="50800" dist="63500" dir="5400000" algn="ctr" rotWithShape="0">
                  <a:schemeClr val="bg1">
                    <a:lumMod val="50000"/>
                    <a:lumOff val="50000"/>
                  </a:schemeClr>
                </a:outerShdw>
              </a:effectLst>
            </a:rPr>
          </a:b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Galileo’s Legacy 2009</a:t>
          </a:r>
        </a:p>
        <a:p>
          <a:pPr rtl="0">
            <a:spcAft>
              <a:spcPts val="0"/>
            </a:spcAft>
          </a:pP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Waianae, Hawaii</a:t>
          </a:r>
        </a:p>
        <a:p>
          <a:pPr rtl="0">
            <a:spcAft>
              <a:spcPct val="35000"/>
            </a:spcAft>
          </a:pPr>
          <a:endParaRPr lang="en-US" sz="1800" b="1" baseline="0" dirty="0">
            <a:ln>
              <a:noFill/>
            </a:ln>
          </a:endParaRPr>
        </a:p>
      </dgm:t>
    </dgm:pt>
    <dgm:pt modelId="{71341408-0F33-47F2-BFC8-646E428A8478}" type="parTrans" cxnId="{15B6344D-710D-4D23-BF22-70092093F034}">
      <dgm:prSet/>
      <dgm:spPr/>
      <dgm:t>
        <a:bodyPr/>
        <a:lstStyle/>
        <a:p>
          <a:endParaRPr lang="en-US"/>
        </a:p>
      </dgm:t>
    </dgm:pt>
    <dgm:pt modelId="{97686848-30AD-41D3-BFD0-45E6082D4641}" type="sibTrans" cxnId="{15B6344D-710D-4D23-BF22-70092093F034}">
      <dgm:prSet/>
      <dgm:spPr/>
      <dgm:t>
        <a:bodyPr/>
        <a:lstStyle/>
        <a:p>
          <a:endParaRPr lang="en-US"/>
        </a:p>
      </dgm:t>
    </dgm:pt>
    <dgm:pt modelId="{5F0D2130-EF29-4713-BD83-AE5F8E59EEF7}" type="pres">
      <dgm:prSet presAssocID="{20965891-F715-4511-A903-77ADAD641F1E}" presName="compositeShape" presStyleCnt="0">
        <dgm:presLayoutVars>
          <dgm:chMax val="7"/>
          <dgm:dir/>
          <dgm:resizeHandles val="exact"/>
        </dgm:presLayoutVars>
      </dgm:prSet>
      <dgm:spPr/>
      <dgm:t>
        <a:bodyPr/>
        <a:lstStyle/>
        <a:p>
          <a:endParaRPr lang="en-US"/>
        </a:p>
      </dgm:t>
    </dgm:pt>
    <dgm:pt modelId="{AB55393F-6CB7-47AE-BC56-BF9DDFF96007}" type="pres">
      <dgm:prSet presAssocID="{9BF656F4-FF78-4360-94B7-50E052FC95DF}" presName="circ1TxSh" presStyleLbl="vennNode1" presStyleIdx="0" presStyleCnt="1" custScaleX="200000" custScaleY="93750" custLinFactNeighborX="12500"/>
      <dgm:spPr/>
      <dgm:t>
        <a:bodyPr/>
        <a:lstStyle/>
        <a:p>
          <a:endParaRPr lang="en-US"/>
        </a:p>
      </dgm:t>
    </dgm:pt>
  </dgm:ptLst>
  <dgm:cxnLst>
    <dgm:cxn modelId="{08103A0C-FC55-4382-A6AB-746A0D758743}" type="presOf" srcId="{9BF656F4-FF78-4360-94B7-50E052FC95DF}" destId="{AB55393F-6CB7-47AE-BC56-BF9DDFF96007}" srcOrd="0" destOrd="0" presId="urn:microsoft.com/office/officeart/2005/8/layout/venn1"/>
    <dgm:cxn modelId="{15B6344D-710D-4D23-BF22-70092093F034}" srcId="{20965891-F715-4511-A903-77ADAD641F1E}" destId="{9BF656F4-FF78-4360-94B7-50E052FC95DF}" srcOrd="0" destOrd="0" parTransId="{71341408-0F33-47F2-BFC8-646E428A8478}" sibTransId="{97686848-30AD-41D3-BFD0-45E6082D4641}"/>
    <dgm:cxn modelId="{A2C53D26-F0AB-4E02-9780-0519B56BCE17}" type="presOf" srcId="{20965891-F715-4511-A903-77ADAD641F1E}" destId="{5F0D2130-EF29-4713-BD83-AE5F8E59EEF7}" srcOrd="0" destOrd="0" presId="urn:microsoft.com/office/officeart/2005/8/layout/venn1"/>
    <dgm:cxn modelId="{9B747FFC-8CF3-46A4-A56E-2FB2CD930683}" type="presParOf" srcId="{5F0D2130-EF29-4713-BD83-AE5F8E59EEF7}" destId="{AB55393F-6CB7-47AE-BC56-BF9DDFF9600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5393F-6CB7-47AE-BC56-BF9DDFF96007}">
      <dsp:nvSpPr>
        <dsp:cNvPr id="0" name=""/>
        <dsp:cNvSpPr/>
      </dsp:nvSpPr>
      <dsp:spPr>
        <a:xfrm>
          <a:off x="1981200" y="76200"/>
          <a:ext cx="4876800" cy="228600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sp3d extrusionH="57150" prstMaterial="matte">
            <a:bevelT w="38100" h="38100"/>
          </a:sp3d>
        </a:bodyPr>
        <a:lstStyle/>
        <a:p>
          <a:pPr lvl="0" algn="ctr" defTabSz="800100" rtl="0">
            <a:lnSpc>
              <a:spcPct val="90000"/>
            </a:lnSpc>
            <a:spcBef>
              <a:spcPct val="0"/>
            </a:spcBef>
            <a:spcAft>
              <a:spcPct val="35000"/>
            </a:spcAft>
          </a:pPr>
          <a:endParaRPr lang="en-US" sz="1800" b="1" kern="1200" baseline="0" dirty="0" smtClean="0"/>
        </a:p>
        <a:p>
          <a:pPr lvl="0" algn="ctr" defTabSz="800100" rtl="0">
            <a:lnSpc>
              <a:spcPct val="90000"/>
            </a:lnSpc>
            <a:spcBef>
              <a:spcPct val="0"/>
            </a:spcBef>
            <a:spcAft>
              <a:spcPts val="0"/>
            </a:spcAft>
          </a:pP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Multi-Station Occultation Observing with  Galileo Sized Optical Systems</a:t>
          </a:r>
        </a:p>
        <a:p>
          <a:pPr lvl="0" algn="ctr" defTabSz="800100" rtl="0">
            <a:lnSpc>
              <a:spcPct val="90000"/>
            </a:lnSpc>
            <a:spcBef>
              <a:spcPct val="0"/>
            </a:spcBef>
            <a:spcAft>
              <a:spcPts val="0"/>
            </a:spcAft>
          </a:pPr>
          <a:endPar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endParaRPr>
        </a:p>
        <a:p>
          <a:pPr lvl="0" algn="ctr" defTabSz="800100" rtl="0">
            <a:lnSpc>
              <a:spcPct val="90000"/>
            </a:lnSpc>
            <a:spcBef>
              <a:spcPct val="0"/>
            </a:spcBef>
            <a:spcAft>
              <a:spcPts val="0"/>
            </a:spcAft>
          </a:pP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Scott </a:t>
          </a:r>
          <a:r>
            <a:rPr lang="en-US" sz="1800" b="1" kern="1200" baseline="0" dirty="0" err="1" smtClean="0">
              <a:ln>
                <a:noFill/>
              </a:ln>
              <a:solidFill>
                <a:schemeClr val="tx1"/>
              </a:solidFill>
              <a:effectLst>
                <a:outerShdw blurRad="50800" dist="63500" dir="5400000" algn="ctr" rotWithShape="0">
                  <a:schemeClr val="bg1">
                    <a:lumMod val="50000"/>
                    <a:lumOff val="50000"/>
                  </a:schemeClr>
                </a:outerShdw>
              </a:effectLst>
            </a:rPr>
            <a:t>Degenhardt</a:t>
          </a: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 IOTA</a:t>
          </a:r>
          <a:b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b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
          </a:r>
          <a:b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b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Galileo’s Legacy 2009</a:t>
          </a:r>
        </a:p>
        <a:p>
          <a:pPr lvl="0" algn="ctr" defTabSz="800100" rtl="0">
            <a:lnSpc>
              <a:spcPct val="90000"/>
            </a:lnSpc>
            <a:spcBef>
              <a:spcPct val="0"/>
            </a:spcBef>
            <a:spcAft>
              <a:spcPts val="0"/>
            </a:spcAft>
          </a:pP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Waianae, Hawaii</a:t>
          </a:r>
        </a:p>
        <a:p>
          <a:pPr lvl="0" algn="ctr" defTabSz="800100" rtl="0">
            <a:lnSpc>
              <a:spcPct val="90000"/>
            </a:lnSpc>
            <a:spcBef>
              <a:spcPct val="0"/>
            </a:spcBef>
            <a:spcAft>
              <a:spcPct val="35000"/>
            </a:spcAft>
          </a:pPr>
          <a:endParaRPr lang="en-US" sz="1800" b="1" kern="1200" baseline="0" dirty="0">
            <a:ln>
              <a:noFill/>
            </a:ln>
          </a:endParaRPr>
        </a:p>
      </dsp:txBody>
      <dsp:txXfrm>
        <a:off x="2695391" y="410977"/>
        <a:ext cx="3448418" cy="161644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92" tIns="45896" rIns="91792" bIns="45896" numCol="1" anchor="t" anchorCtr="0" compatLnSpc="1">
            <a:prstTxWarp prst="textNoShape">
              <a:avLst/>
            </a:prstTxWarp>
          </a:bodyPr>
          <a:lstStyle>
            <a:lvl1pPr defTabSz="919163" eaLnBrk="1" hangingPunct="1">
              <a:defRPr sz="1200"/>
            </a:lvl1pPr>
          </a:lstStyle>
          <a:p>
            <a:pPr>
              <a:defRPr/>
            </a:pPr>
            <a:endParaRPr lang="en-US"/>
          </a:p>
        </p:txBody>
      </p:sp>
      <p:sp>
        <p:nvSpPr>
          <p:cNvPr id="48131"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792" tIns="45896" rIns="91792" bIns="45896" numCol="1" anchor="t" anchorCtr="0" compatLnSpc="1">
            <a:prstTxWarp prst="textNoShape">
              <a:avLst/>
            </a:prstTxWarp>
          </a:bodyPr>
          <a:lstStyle>
            <a:lvl1pPr algn="r" defTabSz="919163" eaLnBrk="1" hangingPunct="1">
              <a:defRPr sz="1200"/>
            </a:lvl1pPr>
          </a:lstStyle>
          <a:p>
            <a:pPr>
              <a:defRPr/>
            </a:pPr>
            <a:endParaRPr lang="en-US"/>
          </a:p>
        </p:txBody>
      </p:sp>
      <p:sp>
        <p:nvSpPr>
          <p:cNvPr id="48132" name="Rectangle 4"/>
          <p:cNvSpPr>
            <a:spLocks noGrp="1" noChangeArrowheads="1"/>
          </p:cNvSpPr>
          <p:nvPr>
            <p:ph type="ftr" sz="quarter" idx="2"/>
          </p:nvPr>
        </p:nvSpPr>
        <p:spPr bwMode="auto">
          <a:xfrm>
            <a:off x="0" y="8747125"/>
            <a:ext cx="2971800" cy="460375"/>
          </a:xfrm>
          <a:prstGeom prst="rect">
            <a:avLst/>
          </a:prstGeom>
          <a:noFill/>
          <a:ln w="9525">
            <a:noFill/>
            <a:miter lim="800000"/>
            <a:headEnd/>
            <a:tailEnd/>
          </a:ln>
          <a:effectLst/>
        </p:spPr>
        <p:txBody>
          <a:bodyPr vert="horz" wrap="square" lIns="91792" tIns="45896" rIns="91792" bIns="45896" numCol="1" anchor="b" anchorCtr="0" compatLnSpc="1">
            <a:prstTxWarp prst="textNoShape">
              <a:avLst/>
            </a:prstTxWarp>
          </a:bodyPr>
          <a:lstStyle>
            <a:lvl1pPr defTabSz="919163" eaLnBrk="1" hangingPunct="1">
              <a:defRPr sz="1200"/>
            </a:lvl1pPr>
          </a:lstStyle>
          <a:p>
            <a:pPr>
              <a:defRPr/>
            </a:pPr>
            <a:endParaRPr lang="en-US"/>
          </a:p>
        </p:txBody>
      </p:sp>
      <p:sp>
        <p:nvSpPr>
          <p:cNvPr id="48133" name="Rectangle 5"/>
          <p:cNvSpPr>
            <a:spLocks noGrp="1" noChangeArrowheads="1"/>
          </p:cNvSpPr>
          <p:nvPr>
            <p:ph type="sldNum" sz="quarter" idx="3"/>
          </p:nvPr>
        </p:nvSpPr>
        <p:spPr bwMode="auto">
          <a:xfrm>
            <a:off x="3886200" y="8747125"/>
            <a:ext cx="2971800" cy="460375"/>
          </a:xfrm>
          <a:prstGeom prst="rect">
            <a:avLst/>
          </a:prstGeom>
          <a:noFill/>
          <a:ln w="9525">
            <a:noFill/>
            <a:miter lim="800000"/>
            <a:headEnd/>
            <a:tailEnd/>
          </a:ln>
          <a:effectLst/>
        </p:spPr>
        <p:txBody>
          <a:bodyPr vert="horz" wrap="square" lIns="91792" tIns="45896" rIns="91792" bIns="45896" numCol="1" anchor="b" anchorCtr="0" compatLnSpc="1">
            <a:prstTxWarp prst="textNoShape">
              <a:avLst/>
            </a:prstTxWarp>
          </a:bodyPr>
          <a:lstStyle>
            <a:lvl1pPr algn="r" defTabSz="919163" eaLnBrk="1" hangingPunct="1">
              <a:defRPr sz="1200"/>
            </a:lvl1pPr>
          </a:lstStyle>
          <a:p>
            <a:fld id="{6C48659D-C5EA-430F-826D-F5873B4D6DB9}" type="slidenum">
              <a:rPr lang="en-US" altLang="en-US"/>
              <a:pPr/>
              <a:t>‹#›</a:t>
            </a:fld>
            <a:endParaRPr lang="en-US" altLang="en-US"/>
          </a:p>
        </p:txBody>
      </p:sp>
    </p:spTree>
    <p:extLst>
      <p:ext uri="{BB962C8B-B14F-4D97-AF65-F5344CB8AC3E}">
        <p14:creationId xmlns:p14="http://schemas.microsoft.com/office/powerpoint/2010/main" val="370010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eaLnBrk="1" hangingPunct="1">
              <a:defRPr sz="1200"/>
            </a:lvl1pPr>
          </a:lstStyle>
          <a:p>
            <a:pPr>
              <a:defRPr/>
            </a:pPr>
            <a:fld id="{127920B6-7E74-4D58-B909-B31AFACCF7D5}" type="datetimeFigureOut">
              <a:rPr lang="en-US"/>
              <a:pPr>
                <a:defRPr/>
              </a:pPr>
              <a:t>10/2/2015</a:t>
            </a:fld>
            <a:endParaRPr lang="en-US"/>
          </a:p>
        </p:txBody>
      </p:sp>
      <p:sp>
        <p:nvSpPr>
          <p:cNvPr id="4" name="Slide Image Placeholder 3"/>
          <p:cNvSpPr>
            <a:spLocks noGrp="1" noRot="1" noChangeAspect="1"/>
          </p:cNvSpPr>
          <p:nvPr>
            <p:ph type="sldImg" idx="2"/>
          </p:nvPr>
        </p:nvSpPr>
        <p:spPr>
          <a:xfrm>
            <a:off x="1127125" y="690563"/>
            <a:ext cx="4603750" cy="345281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73563"/>
            <a:ext cx="5486400" cy="41433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45538"/>
            <a:ext cx="2971800" cy="4603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745538"/>
            <a:ext cx="2971800" cy="460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78A1826-AA94-43F4-9D73-ABDD22ED964B}" type="slidenum">
              <a:rPr lang="en-US" altLang="en-US"/>
              <a:pPr/>
              <a:t>‹#›</a:t>
            </a:fld>
            <a:endParaRPr lang="en-US" altLang="en-US"/>
          </a:p>
        </p:txBody>
      </p:sp>
    </p:spTree>
    <p:extLst>
      <p:ext uri="{BB962C8B-B14F-4D97-AF65-F5344CB8AC3E}">
        <p14:creationId xmlns:p14="http://schemas.microsoft.com/office/powerpoint/2010/main" val="427784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CD35758-199F-4045-A025-488F784BCC04}" type="slidenum">
              <a:rPr lang="en-US" altLang="en-US">
                <a:latin typeface="Times New Roman" pitchFamily="18" charset="0"/>
              </a:rPr>
              <a:pPr>
                <a:spcBef>
                  <a:spcPct val="0"/>
                </a:spcBef>
              </a:pPr>
              <a:t>2</a:t>
            </a:fld>
            <a:endParaRPr lang="en-US" altLang="en-US">
              <a:latin typeface="Times New Roman" pitchFamily="18" charset="0"/>
            </a:endParaRPr>
          </a:p>
        </p:txBody>
      </p:sp>
    </p:spTree>
    <p:extLst>
      <p:ext uri="{BB962C8B-B14F-4D97-AF65-F5344CB8AC3E}">
        <p14:creationId xmlns:p14="http://schemas.microsoft.com/office/powerpoint/2010/main" val="410673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2B5EED-8FFC-48B5-A628-B301266EE544}" type="slidenum">
              <a:rPr lang="en-US" altLang="en-US"/>
              <a:pPr/>
              <a:t>‹#›</a:t>
            </a:fld>
            <a:endParaRPr lang="en-US" altLang="en-US"/>
          </a:p>
        </p:txBody>
      </p:sp>
    </p:spTree>
    <p:extLst>
      <p:ext uri="{BB962C8B-B14F-4D97-AF65-F5344CB8AC3E}">
        <p14:creationId xmlns:p14="http://schemas.microsoft.com/office/powerpoint/2010/main" val="265216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1C7A7F-16BB-41E3-BC3A-A13025D48F2B}" type="slidenum">
              <a:rPr lang="en-US" altLang="en-US"/>
              <a:pPr/>
              <a:t>‹#›</a:t>
            </a:fld>
            <a:endParaRPr lang="en-US" altLang="en-US"/>
          </a:p>
        </p:txBody>
      </p:sp>
    </p:spTree>
    <p:extLst>
      <p:ext uri="{BB962C8B-B14F-4D97-AF65-F5344CB8AC3E}">
        <p14:creationId xmlns:p14="http://schemas.microsoft.com/office/powerpoint/2010/main" val="426015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229AD5-ABFE-49C8-876E-F6263B5B9595}" type="slidenum">
              <a:rPr lang="en-US" altLang="en-US"/>
              <a:pPr/>
              <a:t>‹#›</a:t>
            </a:fld>
            <a:endParaRPr lang="en-US" altLang="en-US"/>
          </a:p>
        </p:txBody>
      </p:sp>
    </p:spTree>
    <p:extLst>
      <p:ext uri="{BB962C8B-B14F-4D97-AF65-F5344CB8AC3E}">
        <p14:creationId xmlns:p14="http://schemas.microsoft.com/office/powerpoint/2010/main" val="327334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E257CF-BBC1-4B1C-865E-4E1550A99E7B}" type="slidenum">
              <a:rPr lang="en-US" altLang="en-US"/>
              <a:pPr/>
              <a:t>‹#›</a:t>
            </a:fld>
            <a:endParaRPr lang="en-US" altLang="en-US"/>
          </a:p>
        </p:txBody>
      </p:sp>
    </p:spTree>
    <p:extLst>
      <p:ext uri="{BB962C8B-B14F-4D97-AF65-F5344CB8AC3E}">
        <p14:creationId xmlns:p14="http://schemas.microsoft.com/office/powerpoint/2010/main" val="31638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BF85C1-6C41-49C4-894D-75FC1419840F}" type="slidenum">
              <a:rPr lang="en-US" altLang="en-US"/>
              <a:pPr/>
              <a:t>‹#›</a:t>
            </a:fld>
            <a:endParaRPr lang="en-US" altLang="en-US"/>
          </a:p>
        </p:txBody>
      </p:sp>
    </p:spTree>
    <p:extLst>
      <p:ext uri="{BB962C8B-B14F-4D97-AF65-F5344CB8AC3E}">
        <p14:creationId xmlns:p14="http://schemas.microsoft.com/office/powerpoint/2010/main" val="188893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17FD008-FE48-4524-AB94-164046C9E8F7}" type="slidenum">
              <a:rPr lang="en-US" altLang="en-US"/>
              <a:pPr/>
              <a:t>‹#›</a:t>
            </a:fld>
            <a:endParaRPr lang="en-US" altLang="en-US"/>
          </a:p>
        </p:txBody>
      </p:sp>
    </p:spTree>
    <p:extLst>
      <p:ext uri="{BB962C8B-B14F-4D97-AF65-F5344CB8AC3E}">
        <p14:creationId xmlns:p14="http://schemas.microsoft.com/office/powerpoint/2010/main" val="428333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029C2D9-9865-4DC7-A538-F1C5E7B3D331}" type="slidenum">
              <a:rPr lang="en-US" altLang="en-US"/>
              <a:pPr/>
              <a:t>‹#›</a:t>
            </a:fld>
            <a:endParaRPr lang="en-US" altLang="en-US"/>
          </a:p>
        </p:txBody>
      </p:sp>
    </p:spTree>
    <p:extLst>
      <p:ext uri="{BB962C8B-B14F-4D97-AF65-F5344CB8AC3E}">
        <p14:creationId xmlns:p14="http://schemas.microsoft.com/office/powerpoint/2010/main" val="344394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D308229-4E9C-4FD5-933D-AA4915602738}" type="slidenum">
              <a:rPr lang="en-US" altLang="en-US"/>
              <a:pPr/>
              <a:t>‹#›</a:t>
            </a:fld>
            <a:endParaRPr lang="en-US" altLang="en-US"/>
          </a:p>
        </p:txBody>
      </p:sp>
    </p:spTree>
    <p:extLst>
      <p:ext uri="{BB962C8B-B14F-4D97-AF65-F5344CB8AC3E}">
        <p14:creationId xmlns:p14="http://schemas.microsoft.com/office/powerpoint/2010/main" val="70241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FB391CA-1777-42EB-AD58-61F7C1EEA137}" type="slidenum">
              <a:rPr lang="en-US" altLang="en-US"/>
              <a:pPr/>
              <a:t>‹#›</a:t>
            </a:fld>
            <a:endParaRPr lang="en-US" altLang="en-US"/>
          </a:p>
        </p:txBody>
      </p:sp>
    </p:spTree>
    <p:extLst>
      <p:ext uri="{BB962C8B-B14F-4D97-AF65-F5344CB8AC3E}">
        <p14:creationId xmlns:p14="http://schemas.microsoft.com/office/powerpoint/2010/main" val="121530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005A48-BBD9-4463-99FA-818E31FA8AFC}" type="slidenum">
              <a:rPr lang="en-US" altLang="en-US"/>
              <a:pPr/>
              <a:t>‹#›</a:t>
            </a:fld>
            <a:endParaRPr lang="en-US" altLang="en-US"/>
          </a:p>
        </p:txBody>
      </p:sp>
    </p:spTree>
    <p:extLst>
      <p:ext uri="{BB962C8B-B14F-4D97-AF65-F5344CB8AC3E}">
        <p14:creationId xmlns:p14="http://schemas.microsoft.com/office/powerpoint/2010/main" val="44038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19C9FC-C5EE-426B-AEBE-13A2C9E5E8EC}" type="slidenum">
              <a:rPr lang="en-US" altLang="en-US"/>
              <a:pPr/>
              <a:t>‹#›</a:t>
            </a:fld>
            <a:endParaRPr lang="en-US" altLang="en-US"/>
          </a:p>
        </p:txBody>
      </p:sp>
    </p:spTree>
    <p:extLst>
      <p:ext uri="{BB962C8B-B14F-4D97-AF65-F5344CB8AC3E}">
        <p14:creationId xmlns:p14="http://schemas.microsoft.com/office/powerpoint/2010/main" val="98720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9064C23-E09B-432D-B420-8531E5BAFF5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066800"/>
          </a:xfrm>
        </p:spPr>
        <p:txBody>
          <a:bodyPr/>
          <a:lstStyle/>
          <a:p>
            <a:pPr eaLnBrk="1" hangingPunct="1"/>
            <a:r>
              <a:rPr lang="en-US" altLang="en-US" sz="4000" dirty="0" smtClean="0"/>
              <a:t>S318p.15 – Sizes, Shapes, and Satellites of Asteroids from Occultations</a:t>
            </a:r>
          </a:p>
        </p:txBody>
      </p:sp>
      <p:sp>
        <p:nvSpPr>
          <p:cNvPr id="4099" name="Rectangle 3"/>
          <p:cNvSpPr>
            <a:spLocks noGrp="1" noChangeArrowheads="1"/>
          </p:cNvSpPr>
          <p:nvPr>
            <p:ph type="subTitle" idx="1"/>
          </p:nvPr>
        </p:nvSpPr>
        <p:spPr>
          <a:xfrm>
            <a:off x="152400" y="1219200"/>
            <a:ext cx="8839200" cy="5486400"/>
          </a:xfrm>
        </p:spPr>
        <p:txBody>
          <a:bodyPr/>
          <a:lstStyle/>
          <a:p>
            <a:pPr algn="r" eaLnBrk="1" hangingPunct="1"/>
            <a:r>
              <a:rPr lang="en-US" altLang="en-US" sz="2800" dirty="0" smtClean="0"/>
              <a:t>David W. Dunham*, David Herald, Steve Preston, </a:t>
            </a:r>
          </a:p>
          <a:p>
            <a:pPr algn="r" eaLnBrk="1" hangingPunct="1"/>
            <a:r>
              <a:rPr lang="en-US" altLang="en-US" sz="2200" dirty="0" smtClean="0"/>
              <a:t>Bradley </a:t>
            </a:r>
            <a:r>
              <a:rPr lang="en-US" altLang="en-US" sz="2200" dirty="0" err="1" smtClean="0"/>
              <a:t>Timerson</a:t>
            </a:r>
            <a:r>
              <a:rPr lang="en-US" altLang="en-US" sz="2200" dirty="0" smtClean="0"/>
              <a:t>, &amp; Paul </a:t>
            </a:r>
            <a:r>
              <a:rPr lang="en-US" altLang="en-US" sz="2200" dirty="0" err="1" smtClean="0"/>
              <a:t>Maley</a:t>
            </a:r>
            <a:r>
              <a:rPr lang="en-US" altLang="en-US" sz="2200" dirty="0" smtClean="0"/>
              <a:t>, International Occultation</a:t>
            </a:r>
          </a:p>
          <a:p>
            <a:pPr algn="r" eaLnBrk="1" hangingPunct="1"/>
            <a:r>
              <a:rPr lang="en-US" altLang="en-US" sz="2200" dirty="0" smtClean="0"/>
              <a:t>Timing Association (IOTA); Eric </a:t>
            </a:r>
            <a:r>
              <a:rPr lang="en-US" altLang="en-US" sz="2200" dirty="0" err="1" smtClean="0"/>
              <a:t>Frappa</a:t>
            </a:r>
            <a:r>
              <a:rPr lang="en-US" altLang="en-US" sz="2200" dirty="0" smtClean="0"/>
              <a:t>, IMCCE, Paris; Tsutomu </a:t>
            </a:r>
          </a:p>
          <a:p>
            <a:pPr eaLnBrk="1" hangingPunct="1"/>
            <a:r>
              <a:rPr lang="en-US" altLang="en-US" sz="2200" dirty="0" err="1" smtClean="0"/>
              <a:t>Hayamizu</a:t>
            </a:r>
            <a:r>
              <a:rPr lang="en-US" altLang="en-US" sz="2200" dirty="0" smtClean="0"/>
              <a:t>, Japanese Occultation Information Network; John Talbot, </a:t>
            </a:r>
          </a:p>
          <a:p>
            <a:pPr eaLnBrk="1" hangingPunct="1"/>
            <a:r>
              <a:rPr lang="en-US" altLang="en-US" sz="2200" dirty="0" smtClean="0"/>
              <a:t>RASNZ </a:t>
            </a:r>
            <a:r>
              <a:rPr lang="en-US" altLang="en-US" sz="2200" dirty="0" err="1" smtClean="0"/>
              <a:t>Occ’n</a:t>
            </a:r>
            <a:r>
              <a:rPr lang="en-US" altLang="en-US" sz="2200" dirty="0" smtClean="0"/>
              <a:t> Section; and </a:t>
            </a:r>
            <a:r>
              <a:rPr lang="en-US" altLang="en-US" sz="2200" dirty="0" err="1" smtClean="0"/>
              <a:t>Atila</a:t>
            </a:r>
            <a:r>
              <a:rPr lang="en-US" altLang="en-US" sz="2200" dirty="0" smtClean="0"/>
              <a:t> </a:t>
            </a:r>
            <a:r>
              <a:rPr lang="en-US" altLang="en-US" sz="2200" dirty="0" err="1" smtClean="0"/>
              <a:t>Poro</a:t>
            </a:r>
            <a:r>
              <a:rPr lang="en-US" altLang="en-US" sz="2200" dirty="0" smtClean="0"/>
              <a:t>, IOTA/Middle East Section, Iran</a:t>
            </a:r>
          </a:p>
          <a:p>
            <a:pPr eaLnBrk="1" hangingPunct="1"/>
            <a:r>
              <a:rPr lang="en-US" altLang="en-US" sz="2000" dirty="0" smtClean="0"/>
              <a:t>* Email dunham@starpower.net  Cell phone 301-526-5590</a:t>
            </a:r>
          </a:p>
          <a:p>
            <a:pPr eaLnBrk="1" hangingPunct="1"/>
            <a:endParaRPr lang="en-US" altLang="en-US" sz="600" dirty="0" smtClean="0"/>
          </a:p>
          <a:p>
            <a:pPr eaLnBrk="1" hangingPunct="1"/>
            <a:r>
              <a:rPr lang="en-US" altLang="en-US" sz="2400" dirty="0" smtClean="0"/>
              <a:t>International Astronomical Union - General Assembly Honolulu, Hawaii, 2015 August 3 – 7  - Control ID 2258262</a:t>
            </a:r>
          </a:p>
          <a:p>
            <a:pPr algn="l" eaLnBrk="1" hangingPunct="1"/>
            <a:r>
              <a:rPr lang="en-US" sz="1600" dirty="0" smtClean="0"/>
              <a:t>For </a:t>
            </a:r>
            <a:r>
              <a:rPr lang="en-US" sz="1600" dirty="0"/>
              <a:t>40 years, the sizes and shapes of dozens of asteroids have been determined from observations of </a:t>
            </a:r>
            <a:r>
              <a:rPr lang="en-US" sz="1600" dirty="0" err="1"/>
              <a:t>asteroidal</a:t>
            </a:r>
            <a:r>
              <a:rPr lang="en-US" sz="1600" dirty="0"/>
              <a:t> occultations. Some of the first evidence for satellites of asteroids was obtained from the early efforts; now, the orbits and sizes of some satellites discovered by other means have been refined from occultation observations. Also, several close binary stars have been discovered, and the angular diameters of some stars have been measured from analysis of these observations. The International Occultation Timing Association (IOTA) coordinates this activity worldwide, from predicting and publicizing the events, to accurately timing the occultations from as many stations as possible, and publishing and archiving the observations.</a:t>
            </a:r>
            <a:endParaRPr lang="en-US" altLang="en-US" sz="1600" dirty="0" smtClean="0"/>
          </a:p>
        </p:txBody>
      </p:sp>
      <p:pic>
        <p:nvPicPr>
          <p:cNvPr id="41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584"/>
            <a:ext cx="1338263" cy="13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033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685800"/>
          </a:xfrm>
        </p:spPr>
        <p:txBody>
          <a:bodyPr/>
          <a:lstStyle/>
          <a:p>
            <a:r>
              <a:rPr lang="en-US" altLang="en-US" sz="3600" smtClean="0"/>
              <a:t>Programmable Remote for Timed Recordings</a:t>
            </a:r>
          </a:p>
        </p:txBody>
      </p:sp>
      <p:sp>
        <p:nvSpPr>
          <p:cNvPr id="28675" name="Text Box 4"/>
          <p:cNvSpPr txBox="1">
            <a:spLocks noChangeArrowheads="1"/>
          </p:cNvSpPr>
          <p:nvPr/>
        </p:nvSpPr>
        <p:spPr bwMode="auto">
          <a:xfrm>
            <a:off x="4876800" y="685800"/>
            <a:ext cx="42672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Suggested by Steve Conard. Scotty found a “100% effective” system.  Place transparent plastic tube (I believe made from 2 coin holders fastened together with Scotch tape; shown at foot of tripod) at bottom of the brown mailing bag in the background. After setting the programmable remote, place it pointing down at the tube at the bottom. Turn the Canon ZR camcorder to the VCR position with front end down facing the tube. If cold, add some hand warmers. 6 plastic tabs glued to the edges of the front of the remote, and the piece of cardboard held on with the rubber band, prevent the programmable remote from turning on, which happens whenever the screen is touched. </a:t>
            </a:r>
          </a:p>
        </p:txBody>
      </p:sp>
      <p:pic>
        <p:nvPicPr>
          <p:cNvPr id="28676" name="Picture 6" descr="mm_DD62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685800"/>
            <a:ext cx="4130675" cy="6172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914400"/>
          </a:xfrm>
        </p:spPr>
        <p:txBody>
          <a:bodyPr/>
          <a:lstStyle/>
          <a:p>
            <a:r>
              <a:rPr lang="en-US" altLang="en-US" sz="3200" dirty="0" smtClean="0"/>
              <a:t>Dunham setting up a mighty mini at his </a:t>
            </a:r>
            <a:br>
              <a:rPr lang="en-US" altLang="en-US" sz="3200" dirty="0" smtClean="0"/>
            </a:br>
            <a:r>
              <a:rPr lang="en-US" altLang="en-US" sz="3200" dirty="0" smtClean="0"/>
              <a:t>station #5 in Newman, Calif., on 19 July 2011</a:t>
            </a:r>
          </a:p>
        </p:txBody>
      </p:sp>
      <p:pic>
        <p:nvPicPr>
          <p:cNvPr id="6349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914400"/>
            <a:ext cx="7089775"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p:cNvSpPr>
          <p:nvPr>
            <p:ph type="title"/>
          </p:nvPr>
        </p:nvSpPr>
        <p:spPr>
          <a:xfrm>
            <a:off x="457200" y="0"/>
            <a:ext cx="8229600" cy="685800"/>
          </a:xfrm>
        </p:spPr>
        <p:txBody>
          <a:bodyPr/>
          <a:lstStyle/>
          <a:p>
            <a:r>
              <a:rPr lang="en-US" altLang="en-US" sz="4000" dirty="0" smtClean="0"/>
              <a:t>Occult Watcher Planning Tool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1" y="762000"/>
            <a:ext cx="9048750" cy="4399233"/>
          </a:xfrm>
          <a:prstGeom prst="rect">
            <a:avLst/>
          </a:prstGeom>
        </p:spPr>
      </p:pic>
      <p:sp>
        <p:nvSpPr>
          <p:cNvPr id="2" name="TextBox 1"/>
          <p:cNvSpPr txBox="1"/>
          <p:nvPr/>
        </p:nvSpPr>
        <p:spPr>
          <a:xfrm>
            <a:off x="66221" y="5334000"/>
            <a:ext cx="9070304" cy="1323439"/>
          </a:xfrm>
          <a:prstGeom prst="rect">
            <a:avLst/>
          </a:prstGeom>
          <a:noFill/>
        </p:spPr>
        <p:txBody>
          <a:bodyPr wrap="none" rtlCol="0">
            <a:spAutoFit/>
          </a:bodyPr>
          <a:lstStyle/>
          <a:p>
            <a:r>
              <a:rPr lang="en-US" sz="2000" dirty="0" smtClean="0"/>
              <a:t>Used by observers to find potential occultations that they can observe, filtered by </a:t>
            </a:r>
          </a:p>
          <a:p>
            <a:r>
              <a:rPr lang="en-US" sz="2000" dirty="0" smtClean="0"/>
              <a:t>distance (larger distances for mobile observers), star mag., etc., and give event details, </a:t>
            </a:r>
          </a:p>
          <a:p>
            <a:r>
              <a:rPr lang="en-US" sz="2000" dirty="0" smtClean="0"/>
              <a:t>including links to star charts, etc. Through a Web interface, mobile observers can then </a:t>
            </a:r>
          </a:p>
          <a:p>
            <a:r>
              <a:rPr lang="en-US" sz="2000" dirty="0" smtClean="0"/>
              <a:t>set up to fill gaps in coverage by those at fixed observatories.</a:t>
            </a:r>
            <a:endParaRPr lang="en-US" sz="2000" dirty="0"/>
          </a:p>
        </p:txBody>
      </p:sp>
    </p:spTree>
    <p:extLst>
      <p:ext uri="{BB962C8B-B14F-4D97-AF65-F5344CB8AC3E}">
        <p14:creationId xmlns:p14="http://schemas.microsoft.com/office/powerpoint/2010/main" val="2443342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0" y="0"/>
            <a:ext cx="9144000" cy="990600"/>
          </a:xfrm>
        </p:spPr>
        <p:txBody>
          <a:bodyPr/>
          <a:lstStyle/>
          <a:p>
            <a:r>
              <a:rPr lang="en-US" altLang="en-US" sz="2600" dirty="0" err="1" smtClean="0"/>
              <a:t>Lightcurve</a:t>
            </a:r>
            <a:r>
              <a:rPr lang="en-US" altLang="en-US" sz="2600" dirty="0" smtClean="0"/>
              <a:t> from Dunham Station #3 for 2011 Dec. 28th </a:t>
            </a:r>
            <a:r>
              <a:rPr lang="en-US" altLang="en-US" sz="2600" dirty="0" err="1" smtClean="0"/>
              <a:t>occ’n</a:t>
            </a:r>
            <a:r>
              <a:rPr lang="en-US" altLang="en-US" sz="2600" dirty="0" smtClean="0"/>
              <a:t>  of </a:t>
            </a:r>
            <a:r>
              <a:rPr lang="en-US" altLang="en-US" sz="2600" dirty="0"/>
              <a:t>SAO 138052 = HIP 54719 by </a:t>
            </a:r>
            <a:r>
              <a:rPr lang="en-US" altLang="en-US" sz="2600" dirty="0" smtClean="0"/>
              <a:t>(407) Arachne e. of Huntsville, TX</a:t>
            </a:r>
          </a:p>
        </p:txBody>
      </p:sp>
      <p:pic>
        <p:nvPicPr>
          <p:cNvPr id="73731" name="Picture 5" descr="mp407dd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143000"/>
            <a:ext cx="8839200" cy="5076825"/>
          </a:xfrm>
        </p:spPr>
      </p:pic>
      <p:sp>
        <p:nvSpPr>
          <p:cNvPr id="73732" name="Text Box 7"/>
          <p:cNvSpPr txBox="1">
            <a:spLocks noChangeArrowheads="1"/>
          </p:cNvSpPr>
          <p:nvPr/>
        </p:nvSpPr>
        <p:spPr bwMode="auto">
          <a:xfrm>
            <a:off x="114836" y="6154760"/>
            <a:ext cx="88767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smtClean="0"/>
              <a:t>Video analyzed </a:t>
            </a:r>
            <a:r>
              <a:rPr lang="en-US" altLang="en-US" sz="2000" dirty="0"/>
              <a:t>by Scotty </a:t>
            </a:r>
            <a:r>
              <a:rPr lang="en-US" altLang="en-US" sz="2000" dirty="0" err="1" smtClean="0"/>
              <a:t>Degenhardt</a:t>
            </a:r>
            <a:r>
              <a:rPr lang="en-US" altLang="en-US" sz="2000" dirty="0" smtClean="0"/>
              <a:t>. The site was a graze near the n. limit; the star disappeared completely behind 3 features on the edge of the asteroid. </a:t>
            </a:r>
            <a:endParaRPr lang="en-US"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normAutofit/>
            <a:sp3d prstMaterial="softEdge">
              <a:bevelT w="38100" h="38100"/>
            </a:sp3d>
          </a:bodyPr>
          <a:lstStyle/>
          <a:p>
            <a:pPr>
              <a:defRPr/>
            </a:pPr>
            <a:endParaRPr lang="en-US" smtClean="0">
              <a:effectLst>
                <a:outerShdw blurRad="38100" dist="38100" dir="2700000" algn="tl">
                  <a:srgbClr val="C0C0C0"/>
                </a:outerShdw>
              </a:effectLst>
            </a:endParaRPr>
          </a:p>
        </p:txBody>
      </p:sp>
      <p:pic>
        <p:nvPicPr>
          <p:cNvPr id="18435" name="Picture 2" descr="20081211_HerthaProfile V5 fina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8650"/>
            <a:ext cx="91440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228600" y="1524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cs typeface="Arial" panose="020B0604020202020204" pitchFamily="34" charset="0"/>
              </a:rPr>
              <a:t>Still the record, Scotty observed from 14 stations in Oklahoma </a:t>
            </a:r>
            <a:r>
              <a:rPr lang="en-US" altLang="en-US" sz="1800">
                <a:solidFill>
                  <a:schemeClr val="bg1"/>
                </a:solidFill>
                <a:latin typeface="Arial" panose="020B0604020202020204" pitchFamily="34" charset="0"/>
                <a:cs typeface="Arial" panose="020B0604020202020204" pitchFamily="34" charset="0"/>
              </a:rPr>
              <a:t>!</a:t>
            </a:r>
          </a:p>
        </p:txBody>
      </p:sp>
      <p:sp>
        <p:nvSpPr>
          <p:cNvPr id="18437" name="TextBox 1"/>
          <p:cNvSpPr txBox="1">
            <a:spLocks noChangeArrowheads="1"/>
          </p:cNvSpPr>
          <p:nvPr/>
        </p:nvSpPr>
        <p:spPr bwMode="auto">
          <a:xfrm>
            <a:off x="92075" y="4251325"/>
            <a:ext cx="89884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Scotty &amp; I agreed </a:t>
            </a:r>
          </a:p>
          <a:p>
            <a:pPr>
              <a:spcBef>
                <a:spcPct val="0"/>
              </a:spcBef>
              <a:buFontTx/>
              <a:buNone/>
            </a:pPr>
            <a:r>
              <a:rPr lang="en-US" altLang="en-US" sz="2400"/>
              <a:t>before that I would </a:t>
            </a:r>
          </a:p>
          <a:p>
            <a:pPr>
              <a:spcBef>
                <a:spcPct val="0"/>
              </a:spcBef>
              <a:buFontTx/>
              <a:buNone/>
            </a:pPr>
            <a:r>
              <a:rPr lang="en-US" altLang="en-US" sz="2400"/>
              <a:t>cover the n. side &amp; he the </a:t>
            </a:r>
          </a:p>
          <a:p>
            <a:pPr>
              <a:spcBef>
                <a:spcPct val="0"/>
              </a:spcBef>
              <a:buFontTx/>
              <a:buNone/>
            </a:pPr>
            <a:r>
              <a:rPr lang="en-US" altLang="en-US" sz="2400"/>
              <a:t>s. side, so each of us could deploy more stations</a:t>
            </a:r>
          </a:p>
          <a:p>
            <a:pPr>
              <a:spcBef>
                <a:spcPct val="0"/>
              </a:spcBef>
              <a:buFontTx/>
              <a:buNone/>
            </a:pPr>
            <a:r>
              <a:rPr lang="en-US" altLang="en-US" sz="2400"/>
              <a:t>across a shorter distance. This time, the path shifted</a:t>
            </a:r>
          </a:p>
          <a:p>
            <a:pPr>
              <a:spcBef>
                <a:spcPct val="0"/>
              </a:spcBef>
              <a:buFontTx/>
              <a:buNone/>
            </a:pPr>
            <a:r>
              <a:rPr lang="en-US" altLang="en-US" sz="2400"/>
              <a:t>s. so he hit the jackpot. 3 LA region fixed observers expected no event, </a:t>
            </a:r>
          </a:p>
          <a:p>
            <a:pPr>
              <a:spcBef>
                <a:spcPct val="0"/>
              </a:spcBef>
              <a:buFontTx/>
              <a:buNone/>
            </a:pPr>
            <a:r>
              <a:rPr lang="en-US" altLang="en-US" sz="2400"/>
              <a:t>but ended up defining the southern part of Hertha. </a:t>
            </a:r>
          </a:p>
          <a:p>
            <a:pPr>
              <a:spcBef>
                <a:spcPct val="0"/>
              </a:spcBef>
              <a:buFontTx/>
              <a:buNone/>
            </a:pPr>
            <a:endParaRPr lang="en-US" altLang="en-US" sz="2400"/>
          </a:p>
        </p:txBody>
      </p:sp>
    </p:spTree>
    <p:extLst>
      <p:ext uri="{BB962C8B-B14F-4D97-AF65-F5344CB8AC3E}">
        <p14:creationId xmlns:p14="http://schemas.microsoft.com/office/powerpoint/2010/main" val="1485734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838200"/>
          </a:xfrm>
        </p:spPr>
        <p:txBody>
          <a:bodyPr/>
          <a:lstStyle/>
          <a:p>
            <a:r>
              <a:rPr lang="en-US" altLang="en-US" sz="3200" dirty="0" smtClean="0"/>
              <a:t>2011 July 19 occultation of LQ </a:t>
            </a:r>
            <a:r>
              <a:rPr lang="en-US" altLang="en-US" sz="3200" dirty="0" err="1" smtClean="0"/>
              <a:t>Aquarii</a:t>
            </a:r>
            <a:r>
              <a:rPr lang="en-US" altLang="en-US" sz="3200" dirty="0" smtClean="0"/>
              <a:t> by the binary asteroid (90) Antiope observed in western USA </a:t>
            </a: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785805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997039"/>
            <a:ext cx="980661" cy="1563757"/>
          </a:xfrm>
          <a:prstGeom prst="rect">
            <a:avLst/>
          </a:prstGeom>
        </p:spPr>
      </p:pic>
      <p:sp>
        <p:nvSpPr>
          <p:cNvPr id="3" name="TextBox 2"/>
          <p:cNvSpPr txBox="1"/>
          <p:nvPr/>
        </p:nvSpPr>
        <p:spPr>
          <a:xfrm>
            <a:off x="7858052" y="2743200"/>
            <a:ext cx="1438348" cy="3970318"/>
          </a:xfrm>
          <a:prstGeom prst="rect">
            <a:avLst/>
          </a:prstGeom>
          <a:noFill/>
        </p:spPr>
        <p:txBody>
          <a:bodyPr wrap="square" rtlCol="0">
            <a:spAutoFit/>
          </a:bodyPr>
          <a:lstStyle/>
          <a:p>
            <a:r>
              <a:rPr lang="en-US" sz="1800" dirty="0" smtClean="0"/>
              <a:t>Above is the best direct image of Antiope, by Bill </a:t>
            </a:r>
            <a:r>
              <a:rPr lang="en-US" sz="1800" dirty="0" err="1" smtClean="0"/>
              <a:t>Merline</a:t>
            </a:r>
            <a:r>
              <a:rPr lang="en-US" sz="1800" dirty="0" smtClean="0"/>
              <a:t> using AO with Keck </a:t>
            </a:r>
          </a:p>
          <a:p>
            <a:r>
              <a:rPr lang="en-US" sz="1800" dirty="0" smtClean="0"/>
              <a:t>3d before the occultation; it allowed a good </a:t>
            </a:r>
            <a:r>
              <a:rPr lang="en-US" sz="1800" dirty="0" smtClean="0"/>
              <a:t>pre-diction </a:t>
            </a:r>
            <a:r>
              <a:rPr lang="en-US" sz="1800" dirty="0" smtClean="0"/>
              <a:t>of the objects’ orientation.</a:t>
            </a:r>
            <a:endParaRPr lang="en-US" sz="1800" dirty="0"/>
          </a:p>
        </p:txBody>
      </p:sp>
    </p:spTree>
    <p:extLst>
      <p:ext uri="{BB962C8B-B14F-4D97-AF65-F5344CB8AC3E}">
        <p14:creationId xmlns:p14="http://schemas.microsoft.com/office/powerpoint/2010/main" val="2697625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274638"/>
            <a:ext cx="8229600" cy="792162"/>
          </a:xfrm>
        </p:spPr>
        <p:txBody>
          <a:bodyPr/>
          <a:lstStyle/>
          <a:p>
            <a:r>
              <a:rPr lang="en-US" altLang="en-US" sz="2800" dirty="0" smtClean="0"/>
              <a:t>Sky-plane plot, 2012 Jan. 19</a:t>
            </a:r>
            <a:r>
              <a:rPr lang="en-US" altLang="en-US" sz="2800" baseline="30000" dirty="0" smtClean="0"/>
              <a:t>th</a:t>
            </a:r>
            <a:r>
              <a:rPr lang="en-US" altLang="en-US" sz="2800" dirty="0" smtClean="0"/>
              <a:t> </a:t>
            </a:r>
            <a:br>
              <a:rPr lang="en-US" altLang="en-US" sz="2800" dirty="0" smtClean="0"/>
            </a:br>
            <a:r>
              <a:rPr lang="en-US" altLang="en-US" sz="2800" dirty="0" smtClean="0"/>
              <a:t>(911) Agamemnon occultation</a:t>
            </a:r>
          </a:p>
        </p:txBody>
      </p:sp>
      <p:sp>
        <p:nvSpPr>
          <p:cNvPr id="13324" name="Text Box 15"/>
          <p:cNvSpPr txBox="1">
            <a:spLocks noChangeArrowheads="1"/>
          </p:cNvSpPr>
          <p:nvPr/>
        </p:nvSpPr>
        <p:spPr bwMode="auto">
          <a:xfrm>
            <a:off x="219075" y="3749040"/>
            <a:ext cx="37433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800" dirty="0" smtClean="0"/>
              <a:t>Above:</a:t>
            </a:r>
          </a:p>
          <a:p>
            <a:pPr eaLnBrk="1" hangingPunct="1"/>
            <a:r>
              <a:rPr lang="en-US" altLang="en-US" sz="1800" dirty="0" smtClean="0"/>
              <a:t>Agamemnon</a:t>
            </a:r>
            <a:r>
              <a:rPr lang="en-US" altLang="en-US" sz="1800" dirty="0"/>
              <a:t>:  Axes 190.6 </a:t>
            </a:r>
            <a:r>
              <a:rPr lang="en-US" altLang="en-US" sz="1800" dirty="0">
                <a:sym typeface="Symbol" panose="05050102010706020507" pitchFamily="18" charset="2"/>
              </a:rPr>
              <a:t>0.9 by 143.8 1.5 km, PA minor axis -69.3 1.3</a:t>
            </a:r>
            <a:r>
              <a:rPr lang="en-US" altLang="en-US" sz="1800" dirty="0" smtClean="0">
                <a:sym typeface="Symbol" panose="05050102010706020507" pitchFamily="18" charset="2"/>
              </a:rPr>
              <a:t>,  </a:t>
            </a:r>
            <a:r>
              <a:rPr lang="en-US" altLang="en-US" sz="1800" dirty="0">
                <a:sym typeface="Symbol" panose="05050102010706020507" pitchFamily="18" charset="2"/>
              </a:rPr>
              <a:t>center  X 4661.6 0.4 km, Y 3113.7 0.6 km; </a:t>
            </a:r>
            <a:r>
              <a:rPr lang="en-US" altLang="en-US" sz="1800" dirty="0" smtClean="0">
                <a:sym typeface="Symbol" panose="05050102010706020507" pitchFamily="18" charset="2"/>
              </a:rPr>
              <a:t>Disappearances are </a:t>
            </a:r>
            <a:r>
              <a:rPr lang="en-US" altLang="en-US" sz="1800" dirty="0">
                <a:sym typeface="Symbol" panose="05050102010706020507" pitchFamily="18" charset="2"/>
              </a:rPr>
              <a:t>on </a:t>
            </a:r>
            <a:r>
              <a:rPr lang="en-US" altLang="en-US" sz="1800" dirty="0" smtClean="0">
                <a:sym typeface="Symbol" panose="05050102010706020507" pitchFamily="18" charset="2"/>
              </a:rPr>
              <a:t>the right side. The probable satellite is </a:t>
            </a:r>
            <a:r>
              <a:rPr lang="en-US" altLang="en-US" sz="1800" dirty="0">
                <a:sym typeface="Symbol" panose="05050102010706020507" pitchFamily="18" charset="2"/>
              </a:rPr>
              <a:t>plotted as 9-km circle (but it’s more likely about 4 km across</a:t>
            </a:r>
            <a:r>
              <a:rPr lang="en-US" altLang="en-US" sz="1800" dirty="0" smtClean="0">
                <a:sym typeface="Symbol" panose="05050102010706020507" pitchFamily="18" charset="2"/>
              </a:rPr>
              <a:t>)  </a:t>
            </a:r>
            <a:r>
              <a:rPr lang="en-US" altLang="en-US" sz="1800" dirty="0">
                <a:sym typeface="Symbol" panose="05050102010706020507" pitchFamily="18" charset="2"/>
              </a:rPr>
              <a:t>0.0931 (278 km in the plane)  from Agamemnon’s center in PA 93.8</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1447800"/>
            <a:ext cx="4926237" cy="2209800"/>
          </a:xfrm>
          <a:prstGeom prst="rect">
            <a:avLst/>
          </a:prstGeom>
        </p:spPr>
      </p:pic>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4002110"/>
            <a:ext cx="5080000" cy="264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97727" y="2560320"/>
            <a:ext cx="3746273" cy="1477328"/>
          </a:xfrm>
          <a:prstGeom prst="rect">
            <a:avLst/>
          </a:prstGeom>
          <a:noFill/>
        </p:spPr>
        <p:txBody>
          <a:bodyPr wrap="square" rtlCol="0">
            <a:spAutoFit/>
          </a:bodyPr>
          <a:lstStyle/>
          <a:p>
            <a:pPr eaLnBrk="1" hangingPunct="1"/>
            <a:r>
              <a:rPr lang="en-US" altLang="en-US" sz="1800" dirty="0" smtClean="0">
                <a:latin typeface="Calibri" panose="020F0502020204030204" pitchFamily="34" charset="0"/>
                <a:cs typeface="Arial" panose="020B0604020202020204" pitchFamily="34" charset="0"/>
              </a:rPr>
              <a:t>Below:</a:t>
            </a:r>
          </a:p>
          <a:p>
            <a:pPr eaLnBrk="1" hangingPunct="1"/>
            <a:endParaRPr lang="en-US" altLang="en-US" sz="1800" dirty="0">
              <a:latin typeface="Calibri" panose="020F0502020204030204" pitchFamily="34" charset="0"/>
              <a:cs typeface="Arial" panose="020B0604020202020204" pitchFamily="34" charset="0"/>
            </a:endParaRPr>
          </a:p>
          <a:p>
            <a:pPr eaLnBrk="1" hangingPunct="1"/>
            <a:r>
              <a:rPr lang="en-US" altLang="en-US" sz="1800" dirty="0" smtClean="0">
                <a:latin typeface="Calibri" panose="020F0502020204030204" pitchFamily="34" charset="0"/>
                <a:cs typeface="Arial" panose="020B0604020202020204" pitchFamily="34" charset="0"/>
              </a:rPr>
              <a:t>Light curve by Steve </a:t>
            </a:r>
            <a:r>
              <a:rPr lang="en-US" altLang="en-US" sz="1800" dirty="0" err="1" smtClean="0">
                <a:latin typeface="Calibri" panose="020F0502020204030204" pitchFamily="34" charset="0"/>
                <a:cs typeface="Arial" panose="020B0604020202020204" pitchFamily="34" charset="0"/>
              </a:rPr>
              <a:t>Conard</a:t>
            </a:r>
            <a:r>
              <a:rPr lang="en-US" altLang="en-US" sz="1800" dirty="0" smtClean="0">
                <a:latin typeface="Calibri" panose="020F0502020204030204" pitchFamily="34" charset="0"/>
                <a:cs typeface="Arial" panose="020B0604020202020204" pitchFamily="34" charset="0"/>
              </a:rPr>
              <a:t> (sta. 6) using a 14-in. SCT at his observatory at </a:t>
            </a:r>
            <a:r>
              <a:rPr lang="en-US" altLang="en-US" sz="1800" dirty="0" err="1" smtClean="0">
                <a:latin typeface="Calibri" panose="020F0502020204030204" pitchFamily="34" charset="0"/>
                <a:cs typeface="Arial" panose="020B0604020202020204" pitchFamily="34" charset="0"/>
              </a:rPr>
              <a:t>Gamber</a:t>
            </a:r>
            <a:r>
              <a:rPr lang="en-US" altLang="en-US" sz="1800" dirty="0" smtClean="0">
                <a:latin typeface="Calibri" panose="020F0502020204030204" pitchFamily="34" charset="0"/>
                <a:cs typeface="Arial" panose="020B0604020202020204" pitchFamily="34" charset="0"/>
              </a:rPr>
              <a:t>, Maryland</a:t>
            </a:r>
            <a:endParaRPr lang="en-US" altLang="en-US" sz="18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3138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0" y="0"/>
            <a:ext cx="9144000" cy="838200"/>
          </a:xfrm>
        </p:spPr>
        <p:txBody>
          <a:bodyPr/>
          <a:lstStyle/>
          <a:p>
            <a:r>
              <a:rPr lang="en-US" altLang="en-US" sz="3800" smtClean="0"/>
              <a:t>Paver mount for previous night pre-pointing</a:t>
            </a:r>
          </a:p>
        </p:txBody>
      </p:sp>
      <p:pic>
        <p:nvPicPr>
          <p:cNvPr id="378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54075"/>
            <a:ext cx="6397625"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3"/>
          <p:cNvSpPr txBox="1">
            <a:spLocks noChangeArrowheads="1"/>
          </p:cNvSpPr>
          <p:nvPr/>
        </p:nvSpPr>
        <p:spPr bwMode="auto">
          <a:xfrm>
            <a:off x="6550025" y="822325"/>
            <a:ext cx="2593975"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By</a:t>
            </a:r>
          </a:p>
          <a:p>
            <a:pPr>
              <a:spcBef>
                <a:spcPct val="0"/>
              </a:spcBef>
              <a:buFontTx/>
              <a:buNone/>
            </a:pPr>
            <a:r>
              <a:rPr lang="en-US" altLang="en-US" sz="2000" dirty="0" smtClean="0"/>
              <a:t>John Broughton,</a:t>
            </a:r>
          </a:p>
          <a:p>
            <a:pPr>
              <a:spcBef>
                <a:spcPct val="0"/>
              </a:spcBef>
              <a:buFontTx/>
              <a:buNone/>
            </a:pPr>
            <a:r>
              <a:rPr lang="en-US" altLang="en-US" sz="2000" dirty="0" smtClean="0"/>
              <a:t>Reedy Ck., </a:t>
            </a:r>
            <a:r>
              <a:rPr lang="en-US" altLang="en-US" sz="2000" dirty="0" err="1" smtClean="0"/>
              <a:t>Qld</a:t>
            </a:r>
            <a:r>
              <a:rPr lang="en-US" altLang="en-US" sz="2000" dirty="0" smtClean="0"/>
              <a:t>.,</a:t>
            </a:r>
          </a:p>
          <a:p>
            <a:pPr>
              <a:spcBef>
                <a:spcPct val="0"/>
              </a:spcBef>
              <a:buFontTx/>
              <a:buNone/>
            </a:pPr>
            <a:r>
              <a:rPr lang="en-US" altLang="en-US" sz="2000" dirty="0" smtClean="0"/>
              <a:t>Australia</a:t>
            </a:r>
            <a:endParaRPr lang="en-US" altLang="en-US" sz="2000" dirty="0"/>
          </a:p>
          <a:p>
            <a:pPr>
              <a:spcBef>
                <a:spcPct val="0"/>
              </a:spcBef>
              <a:buFontTx/>
              <a:buNone/>
            </a:pPr>
            <a:endParaRPr lang="en-US" altLang="en-US" sz="2000" dirty="0"/>
          </a:p>
          <a:p>
            <a:pPr>
              <a:spcBef>
                <a:spcPct val="0"/>
              </a:spcBef>
              <a:buFontTx/>
              <a:buNone/>
            </a:pPr>
            <a:r>
              <a:rPr lang="en-US" altLang="en-US" sz="2000" dirty="0"/>
              <a:t>The </a:t>
            </a:r>
            <a:r>
              <a:rPr lang="en-US" altLang="en-US" sz="2000" dirty="0" smtClean="0"/>
              <a:t>large “</a:t>
            </a:r>
            <a:r>
              <a:rPr lang="en-US" altLang="en-US" sz="2000" dirty="0"/>
              <a:t>hinge” </a:t>
            </a:r>
            <a:r>
              <a:rPr lang="en-US" altLang="en-US" sz="2000" dirty="0" smtClean="0"/>
              <a:t>mount fits </a:t>
            </a:r>
            <a:r>
              <a:rPr lang="en-US" altLang="en-US" sz="2000" dirty="0"/>
              <a:t>over the 12</a:t>
            </a:r>
            <a:r>
              <a:rPr lang="en-US" altLang="en-US" sz="2000" dirty="0" smtClean="0"/>
              <a:t>” paving stone that </a:t>
            </a:r>
            <a:r>
              <a:rPr lang="en-US" altLang="en-US" sz="2000" dirty="0"/>
              <a:t>can be </a:t>
            </a:r>
            <a:r>
              <a:rPr lang="en-US" altLang="en-US" sz="2000" dirty="0" smtClean="0"/>
              <a:t>left in </a:t>
            </a:r>
            <a:r>
              <a:rPr lang="en-US" altLang="en-US" sz="2000" dirty="0"/>
              <a:t>a </a:t>
            </a:r>
            <a:r>
              <a:rPr lang="en-US" altLang="en-US" sz="2000" dirty="0" smtClean="0"/>
              <a:t>remote </a:t>
            </a:r>
            <a:endParaRPr lang="en-US" altLang="en-US" sz="2000" dirty="0"/>
          </a:p>
          <a:p>
            <a:pPr>
              <a:spcBef>
                <a:spcPct val="0"/>
              </a:spcBef>
              <a:buFontTx/>
              <a:buNone/>
            </a:pPr>
            <a:r>
              <a:rPr lang="en-US" altLang="en-US" sz="2000" dirty="0"/>
              <a:t>location during </a:t>
            </a:r>
            <a:r>
              <a:rPr lang="en-US" altLang="en-US" sz="2000" dirty="0" smtClean="0"/>
              <a:t>the </a:t>
            </a:r>
            <a:r>
              <a:rPr lang="en-US" altLang="en-US" sz="2000" dirty="0"/>
              <a:t>day. </a:t>
            </a:r>
            <a:r>
              <a:rPr lang="en-US" altLang="en-US" sz="2000" dirty="0" smtClean="0"/>
              <a:t>We have started to  have some success with these for events that occur early in the evening, that don’t give enough dark time to pre-point many stations in the same night before the event.</a:t>
            </a:r>
            <a:endParaRPr lang="en-US" altLang="en-US" sz="2000" dirty="0"/>
          </a:p>
        </p:txBody>
      </p:sp>
    </p:spTree>
    <p:extLst>
      <p:ext uri="{BB962C8B-B14F-4D97-AF65-F5344CB8AC3E}">
        <p14:creationId xmlns:p14="http://schemas.microsoft.com/office/powerpoint/2010/main" val="941951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0" y="-152400"/>
            <a:ext cx="9144000" cy="990600"/>
          </a:xfrm>
        </p:spPr>
        <p:txBody>
          <a:bodyPr/>
          <a:lstStyle/>
          <a:p>
            <a:r>
              <a:rPr lang="en-US" altLang="en-US" sz="2800" dirty="0" smtClean="0"/>
              <a:t>Possible Oahu </a:t>
            </a:r>
            <a:r>
              <a:rPr lang="en-US" altLang="en-US" sz="2800" dirty="0"/>
              <a:t>occultation of 9.6-mag. </a:t>
            </a:r>
            <a:r>
              <a:rPr lang="en-US" altLang="en-US" sz="2800" dirty="0" smtClean="0"/>
              <a:t>PPM 171360 by (1197) Rhodesia predicted on 2015 August 13 at 7:53 pm HST </a:t>
            </a:r>
          </a:p>
        </p:txBody>
      </p:sp>
      <p:sp>
        <p:nvSpPr>
          <p:cNvPr id="5" name="TextBox 4"/>
          <p:cNvSpPr txBox="1"/>
          <p:nvPr/>
        </p:nvSpPr>
        <p:spPr>
          <a:xfrm>
            <a:off x="4169664" y="838200"/>
            <a:ext cx="1303562" cy="307777"/>
          </a:xfrm>
          <a:prstGeom prst="rect">
            <a:avLst/>
          </a:prstGeom>
          <a:noFill/>
        </p:spPr>
        <p:txBody>
          <a:bodyPr wrap="none" rtlCol="0">
            <a:spAutoFit/>
          </a:bodyPr>
          <a:lstStyle/>
          <a:p>
            <a:r>
              <a:rPr lang="en-US" sz="1400" b="1" dirty="0" smtClean="0"/>
              <a:t>= PPM 171360</a:t>
            </a:r>
            <a:endParaRPr lang="en-US" sz="1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86200"/>
            <a:ext cx="5334132" cy="293423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802783"/>
            <a:ext cx="6060583" cy="4378818"/>
          </a:xfrm>
          <a:prstGeom prst="rect">
            <a:avLst/>
          </a:prstGeom>
        </p:spPr>
      </p:pic>
      <p:sp>
        <p:nvSpPr>
          <p:cNvPr id="7" name="TextBox 6"/>
          <p:cNvSpPr txBox="1"/>
          <p:nvPr/>
        </p:nvSpPr>
        <p:spPr>
          <a:xfrm>
            <a:off x="3962400" y="1524000"/>
            <a:ext cx="5287217" cy="1015663"/>
          </a:xfrm>
          <a:prstGeom prst="rect">
            <a:avLst/>
          </a:prstGeom>
          <a:noFill/>
        </p:spPr>
        <p:txBody>
          <a:bodyPr wrap="none" rtlCol="0">
            <a:spAutoFit/>
          </a:bodyPr>
          <a:lstStyle/>
          <a:p>
            <a:r>
              <a:rPr lang="en-US" sz="2000" dirty="0" smtClean="0"/>
              <a:t>Predicted size of (1197) is 49 km. The expected </a:t>
            </a:r>
          </a:p>
          <a:p>
            <a:r>
              <a:rPr lang="en-US" sz="2000" dirty="0" smtClean="0"/>
              <a:t>central Duration is 3.3s with a 5-mag. drop. The </a:t>
            </a:r>
          </a:p>
          <a:p>
            <a:r>
              <a:rPr lang="en-US" sz="2000" dirty="0" smtClean="0"/>
              <a:t>Predicted altitude is 24</a:t>
            </a:r>
            <a:r>
              <a:rPr lang="en-US" sz="2000" dirty="0" smtClean="0">
                <a:sym typeface="Symbol" panose="05050102010706020507" pitchFamily="18" charset="2"/>
              </a:rPr>
              <a:t> in the east.</a:t>
            </a:r>
            <a:endParaRPr lang="en-US" sz="2000" dirty="0"/>
          </a:p>
        </p:txBody>
      </p:sp>
      <p:sp>
        <p:nvSpPr>
          <p:cNvPr id="8" name="TextBox 7"/>
          <p:cNvSpPr txBox="1"/>
          <p:nvPr/>
        </p:nvSpPr>
        <p:spPr>
          <a:xfrm>
            <a:off x="4297680" y="877824"/>
            <a:ext cx="1273105" cy="307777"/>
          </a:xfrm>
          <a:prstGeom prst="rect">
            <a:avLst/>
          </a:prstGeom>
          <a:noFill/>
        </p:spPr>
        <p:txBody>
          <a:bodyPr wrap="none" rtlCol="0">
            <a:spAutoFit/>
          </a:bodyPr>
          <a:lstStyle/>
          <a:p>
            <a:r>
              <a:rPr lang="en-US" sz="1400" dirty="0" smtClean="0"/>
              <a:t>= PPM 171360</a:t>
            </a:r>
            <a:endParaRPr lang="en-US" sz="1400" dirty="0"/>
          </a:p>
        </p:txBody>
      </p:sp>
      <p:sp>
        <p:nvSpPr>
          <p:cNvPr id="9" name="TextBox 8"/>
          <p:cNvSpPr txBox="1"/>
          <p:nvPr/>
        </p:nvSpPr>
        <p:spPr>
          <a:xfrm>
            <a:off x="5394959" y="5120640"/>
            <a:ext cx="3713623" cy="1477328"/>
          </a:xfrm>
          <a:prstGeom prst="rect">
            <a:avLst/>
          </a:prstGeom>
          <a:noFill/>
        </p:spPr>
        <p:txBody>
          <a:bodyPr wrap="square" rtlCol="0">
            <a:spAutoFit/>
          </a:bodyPr>
          <a:lstStyle/>
          <a:p>
            <a:r>
              <a:rPr lang="en-US" sz="1800" dirty="0" smtClean="0"/>
              <a:t>More about this event will be posted here on Thurs. &amp; Friday. Contact David Dunham if you might try to observe this. dunham@starpower.net</a:t>
            </a:r>
          </a:p>
          <a:p>
            <a:r>
              <a:rPr lang="en-US" sz="1800" dirty="0" smtClean="0"/>
              <a:t>Cell 301-526-5590</a:t>
            </a:r>
            <a:endParaRPr lang="en-US" sz="1800" dirty="0"/>
          </a:p>
        </p:txBody>
      </p:sp>
      <p:sp>
        <p:nvSpPr>
          <p:cNvPr id="10" name="TextBox 9"/>
          <p:cNvSpPr txBox="1"/>
          <p:nvPr/>
        </p:nvSpPr>
        <p:spPr>
          <a:xfrm>
            <a:off x="152400" y="1371600"/>
            <a:ext cx="2628476" cy="1938992"/>
          </a:xfrm>
          <a:prstGeom prst="rect">
            <a:avLst/>
          </a:prstGeom>
          <a:noFill/>
        </p:spPr>
        <p:txBody>
          <a:bodyPr wrap="none" rtlCol="0">
            <a:spAutoFit/>
          </a:bodyPr>
          <a:lstStyle/>
          <a:p>
            <a:r>
              <a:rPr lang="en-US" dirty="0" smtClean="0"/>
              <a:t>The target star is in </a:t>
            </a:r>
          </a:p>
          <a:p>
            <a:r>
              <a:rPr lang="en-US" dirty="0" smtClean="0"/>
              <a:t>northern Aquarius</a:t>
            </a:r>
          </a:p>
          <a:p>
            <a:r>
              <a:rPr lang="en-US" dirty="0" smtClean="0"/>
              <a:t>at J2000</a:t>
            </a:r>
          </a:p>
          <a:p>
            <a:r>
              <a:rPr lang="en-US" dirty="0" smtClean="0"/>
              <a:t>RA 21h 09m 46.2s</a:t>
            </a:r>
          </a:p>
          <a:p>
            <a:r>
              <a:rPr lang="en-US" dirty="0" smtClean="0"/>
              <a:t>Dec +01</a:t>
            </a:r>
            <a:r>
              <a:rPr lang="en-US" dirty="0" smtClean="0">
                <a:sym typeface="Symbol" panose="05050102010706020507" pitchFamily="18" charset="2"/>
              </a:rPr>
              <a:t> 07’ 18”</a:t>
            </a:r>
            <a:endParaRPr lang="en-US" dirty="0"/>
          </a:p>
        </p:txBody>
      </p:sp>
      <p:sp>
        <p:nvSpPr>
          <p:cNvPr id="11" name="TextBox 10"/>
          <p:cNvSpPr txBox="1"/>
          <p:nvPr/>
        </p:nvSpPr>
        <p:spPr>
          <a:xfrm rot="21174949">
            <a:off x="0" y="3621024"/>
            <a:ext cx="1414170" cy="523220"/>
          </a:xfrm>
          <a:prstGeom prst="rect">
            <a:avLst/>
          </a:prstGeom>
          <a:noFill/>
        </p:spPr>
        <p:txBody>
          <a:bodyPr wrap="none" rtlCol="0">
            <a:spAutoFit/>
          </a:bodyPr>
          <a:lstStyle/>
          <a:p>
            <a:r>
              <a:rPr lang="en-US" sz="1400" dirty="0" smtClean="0"/>
              <a:t>Northern limit if </a:t>
            </a:r>
          </a:p>
          <a:p>
            <a:r>
              <a:rPr lang="en-US" sz="1400" dirty="0" smtClean="0"/>
              <a:t>1-</a:t>
            </a:r>
            <a:r>
              <a:rPr lang="en-US" sz="1400" dirty="0" smtClean="0">
                <a:sym typeface="Symbol" panose="05050102010706020507" pitchFamily="18" charset="2"/>
              </a:rPr>
              <a:t> shift to north</a:t>
            </a:r>
            <a:endParaRPr lang="en-US" sz="1400" dirty="0"/>
          </a:p>
        </p:txBody>
      </p:sp>
      <p:sp>
        <p:nvSpPr>
          <p:cNvPr id="12" name="TextBox 11"/>
          <p:cNvSpPr txBox="1"/>
          <p:nvPr/>
        </p:nvSpPr>
        <p:spPr>
          <a:xfrm rot="21161643">
            <a:off x="152400" y="5029200"/>
            <a:ext cx="1898277" cy="307777"/>
          </a:xfrm>
          <a:prstGeom prst="rect">
            <a:avLst/>
          </a:prstGeom>
          <a:noFill/>
        </p:spPr>
        <p:txBody>
          <a:bodyPr wrap="none" rtlCol="0">
            <a:spAutoFit/>
          </a:bodyPr>
          <a:lstStyle/>
          <a:p>
            <a:r>
              <a:rPr lang="en-US" sz="1400" dirty="0" smtClean="0"/>
              <a:t>Predicted northern limit</a:t>
            </a:r>
            <a:endParaRPr lang="en-US" sz="1400" dirty="0"/>
          </a:p>
        </p:txBody>
      </p:sp>
      <p:sp>
        <p:nvSpPr>
          <p:cNvPr id="13" name="TextBox 12"/>
          <p:cNvSpPr txBox="1"/>
          <p:nvPr/>
        </p:nvSpPr>
        <p:spPr>
          <a:xfrm rot="21176855">
            <a:off x="152400" y="6163056"/>
            <a:ext cx="1909497" cy="307777"/>
          </a:xfrm>
          <a:prstGeom prst="rect">
            <a:avLst/>
          </a:prstGeom>
          <a:noFill/>
        </p:spPr>
        <p:txBody>
          <a:bodyPr wrap="none" rtlCol="0">
            <a:spAutoFit/>
          </a:bodyPr>
          <a:lstStyle/>
          <a:p>
            <a:r>
              <a:rPr lang="en-US" sz="1400" dirty="0"/>
              <a:t>Predicted </a:t>
            </a:r>
            <a:r>
              <a:rPr lang="en-US" sz="1400" dirty="0" smtClean="0"/>
              <a:t>southern limit</a:t>
            </a:r>
            <a:endParaRPr lang="en-US" sz="1400" dirty="0"/>
          </a:p>
        </p:txBody>
      </p:sp>
      <p:sp>
        <p:nvSpPr>
          <p:cNvPr id="14" name="TextBox 13"/>
          <p:cNvSpPr txBox="1"/>
          <p:nvPr/>
        </p:nvSpPr>
        <p:spPr>
          <a:xfrm rot="21139398">
            <a:off x="140536" y="5596128"/>
            <a:ext cx="1710725" cy="307777"/>
          </a:xfrm>
          <a:prstGeom prst="rect">
            <a:avLst/>
          </a:prstGeom>
          <a:noFill/>
        </p:spPr>
        <p:txBody>
          <a:bodyPr wrap="none" rtlCol="0">
            <a:spAutoFit/>
          </a:bodyPr>
          <a:lstStyle/>
          <a:p>
            <a:r>
              <a:rPr lang="en-US" sz="1400" dirty="0" smtClean="0"/>
              <a:t>Predicted central line</a:t>
            </a:r>
            <a:endParaRPr lang="en-US" sz="1400" dirty="0"/>
          </a:p>
        </p:txBody>
      </p:sp>
    </p:spTree>
    <p:extLst>
      <p:ext uri="{BB962C8B-B14F-4D97-AF65-F5344CB8AC3E}">
        <p14:creationId xmlns:p14="http://schemas.microsoft.com/office/powerpoint/2010/main" val="3283926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p:spPr>
        <p:txBody>
          <a:bodyPr/>
          <a:lstStyle/>
          <a:p>
            <a:r>
              <a:rPr lang="en-US" dirty="0" smtClean="0"/>
              <a:t>Some More Comments</a:t>
            </a:r>
            <a:endParaRPr lang="en-US" dirty="0"/>
          </a:p>
        </p:txBody>
      </p:sp>
      <p:sp>
        <p:nvSpPr>
          <p:cNvPr id="5" name="TextBox 4"/>
          <p:cNvSpPr txBox="1"/>
          <p:nvPr/>
        </p:nvSpPr>
        <p:spPr>
          <a:xfrm>
            <a:off x="0" y="548640"/>
            <a:ext cx="9144000" cy="6001643"/>
          </a:xfrm>
          <a:prstGeom prst="rect">
            <a:avLst/>
          </a:prstGeom>
          <a:noFill/>
        </p:spPr>
        <p:txBody>
          <a:bodyPr wrap="square" rtlCol="0">
            <a:spAutoFit/>
          </a:bodyPr>
          <a:lstStyle/>
          <a:p>
            <a:r>
              <a:rPr lang="en-US" dirty="0" smtClean="0"/>
              <a:t>Also to be mentioned, recording video directly to a PC is probably the best way to record video at observatories, and also good for mobile efforts, but not for remote station use. </a:t>
            </a:r>
            <a:endParaRPr lang="en-US" dirty="0"/>
          </a:p>
          <a:p>
            <a:endParaRPr lang="en-US" sz="300" dirty="0" smtClean="0"/>
          </a:p>
          <a:p>
            <a:r>
              <a:rPr lang="en-US" dirty="0" smtClean="0"/>
              <a:t>Another important technique is the CCD drift scan technique, since many amateur and professional observers have CCD imagers for other purposes that can be used for occultations with exposures of a minute or two – see </a:t>
            </a:r>
            <a:r>
              <a:rPr lang="en-US" sz="2000" dirty="0" smtClean="0"/>
              <a:t>http://www.asteroidoccultation.com/observations/DriftScan/Index.htm</a:t>
            </a:r>
          </a:p>
          <a:p>
            <a:endParaRPr lang="en-US" sz="300" dirty="0" smtClean="0"/>
          </a:p>
          <a:p>
            <a:r>
              <a:rPr lang="en-US" sz="2200" dirty="0" smtClean="0"/>
              <a:t>Links to more hardware and software resources are at http://www.asteroidoccultation.com/observations/NA/ (and without NA/)</a:t>
            </a:r>
          </a:p>
          <a:p>
            <a:r>
              <a:rPr lang="en-US" dirty="0" smtClean="0"/>
              <a:t>For reporting observations: </a:t>
            </a:r>
            <a:r>
              <a:rPr lang="en-US" sz="2000" dirty="0" smtClean="0"/>
              <a:t>http://www.asteroidoccultation.com/observations/Forms/AsteroidReportForms.html</a:t>
            </a:r>
          </a:p>
          <a:p>
            <a:endParaRPr lang="en-US" sz="600" dirty="0" smtClean="0"/>
          </a:p>
          <a:p>
            <a:r>
              <a:rPr lang="en-US" sz="2200" dirty="0" smtClean="0"/>
              <a:t>Important software tools for analyzing video light curves have been developed by IOTA, including </a:t>
            </a:r>
            <a:r>
              <a:rPr lang="en-US" sz="2200" dirty="0" err="1" smtClean="0"/>
              <a:t>Limovie,Tangra</a:t>
            </a:r>
            <a:r>
              <a:rPr lang="en-US" sz="2200" dirty="0" smtClean="0"/>
              <a:t>, R-OTE, and AOTA.</a:t>
            </a:r>
          </a:p>
          <a:p>
            <a:endParaRPr lang="en-US" sz="600" dirty="0" smtClean="0"/>
          </a:p>
          <a:p>
            <a:r>
              <a:rPr lang="en-US" sz="2200" dirty="0" smtClean="0"/>
              <a:t>To keep abreast of the latest observations and developments, ask questions, etc., you are encouraged to join the </a:t>
            </a:r>
            <a:r>
              <a:rPr lang="en-US" sz="2200" dirty="0" err="1" smtClean="0"/>
              <a:t>IOTAoccultations</a:t>
            </a:r>
            <a:r>
              <a:rPr lang="en-US" sz="2200" dirty="0" smtClean="0"/>
              <a:t> yahoo group:</a:t>
            </a:r>
          </a:p>
          <a:p>
            <a:r>
              <a:rPr lang="en-US" sz="2200" dirty="0" smtClean="0"/>
              <a:t>https://groups.yahoo.com/neo/groups/IOTAoccultations/info</a:t>
            </a:r>
            <a:endParaRPr lang="en-US" sz="2200" dirty="0"/>
          </a:p>
        </p:txBody>
      </p:sp>
    </p:spTree>
    <p:extLst>
      <p:ext uri="{BB962C8B-B14F-4D97-AF65-F5344CB8AC3E}">
        <p14:creationId xmlns:p14="http://schemas.microsoft.com/office/powerpoint/2010/main" val="475824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gf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5" y="0"/>
            <a:ext cx="677731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4800600"/>
            <a:ext cx="9365834" cy="2062103"/>
          </a:xfrm>
          <a:prstGeom prst="rect">
            <a:avLst/>
          </a:prstGeom>
          <a:noFill/>
        </p:spPr>
        <p:txBody>
          <a:bodyPr wrap="none" rtlCol="0">
            <a:spAutoFit/>
          </a:bodyPr>
          <a:lstStyle/>
          <a:p>
            <a:r>
              <a:rPr lang="en-US" sz="1600" dirty="0" smtClean="0"/>
              <a:t>cameras </a:t>
            </a:r>
            <a:r>
              <a:rPr lang="en-US" sz="1600" dirty="0"/>
              <a:t>and </a:t>
            </a:r>
            <a:r>
              <a:rPr lang="en-US" sz="1600" dirty="0" smtClean="0"/>
              <a:t>specially </a:t>
            </a:r>
            <a:r>
              <a:rPr lang="en-US" sz="1600" dirty="0"/>
              <a:t>built </a:t>
            </a:r>
            <a:r>
              <a:rPr lang="en-US" sz="1600" dirty="0" smtClean="0"/>
              <a:t>GPS video </a:t>
            </a:r>
            <a:r>
              <a:rPr lang="en-US" sz="1600" dirty="0"/>
              <a:t>time inserters to accurately time the events. This automation has also </a:t>
            </a:r>
            <a:endParaRPr lang="en-US" sz="1600" dirty="0" smtClean="0"/>
          </a:p>
          <a:p>
            <a:r>
              <a:rPr lang="en-US" sz="1600" dirty="0" smtClean="0"/>
              <a:t>allowed </a:t>
            </a:r>
            <a:r>
              <a:rPr lang="en-US" sz="1600" dirty="0"/>
              <a:t>some </a:t>
            </a:r>
            <a:r>
              <a:rPr lang="en-US" sz="1600" dirty="0" smtClean="0"/>
              <a:t>observers </a:t>
            </a:r>
            <a:r>
              <a:rPr lang="en-US" sz="1600" dirty="0"/>
              <a:t>to deploy multiple remote video stations across occultation paths. Then, one observer </a:t>
            </a:r>
            <a:endParaRPr lang="en-US" sz="1600" dirty="0" smtClean="0"/>
          </a:p>
          <a:p>
            <a:r>
              <a:rPr lang="en-US" sz="1600" dirty="0" smtClean="0"/>
              <a:t>can </a:t>
            </a:r>
            <a:r>
              <a:rPr lang="en-US" sz="1600" dirty="0"/>
              <a:t>record </a:t>
            </a:r>
            <a:r>
              <a:rPr lang="en-US" sz="1600" dirty="0" smtClean="0"/>
              <a:t>several </a:t>
            </a:r>
            <a:r>
              <a:rPr lang="en-US" sz="1600" dirty="0"/>
              <a:t>“chords” across the asteroid. The cameras are sensitive enough that easily-hidden </a:t>
            </a:r>
            <a:r>
              <a:rPr lang="en-US" sz="1600" dirty="0" smtClean="0"/>
              <a:t>tele</a:t>
            </a:r>
          </a:p>
          <a:p>
            <a:r>
              <a:rPr lang="en-US" sz="1600" dirty="0" smtClean="0"/>
              <a:t>-scopes</a:t>
            </a:r>
            <a:r>
              <a:rPr lang="en-US" sz="1600" dirty="0"/>
              <a:t>, many of </a:t>
            </a:r>
            <a:r>
              <a:rPr lang="en-US" sz="1600" dirty="0" smtClean="0"/>
              <a:t>which </a:t>
            </a:r>
            <a:r>
              <a:rPr lang="en-US" sz="1600" dirty="0"/>
              <a:t>can be packed in standard air travel suitcases, can be used for many of the predicted </a:t>
            </a:r>
            <a:endParaRPr lang="en-US" sz="1600" dirty="0" smtClean="0"/>
          </a:p>
          <a:p>
            <a:r>
              <a:rPr lang="en-US" sz="1600" dirty="0" smtClean="0"/>
              <a:t>occultations</a:t>
            </a:r>
            <a:r>
              <a:rPr lang="en-US" sz="1600" dirty="0"/>
              <a:t>. </a:t>
            </a:r>
            <a:r>
              <a:rPr lang="en-US" sz="1600" dirty="0" smtClean="0"/>
              <a:t>IOTA’s </a:t>
            </a:r>
            <a:r>
              <a:rPr lang="en-US" sz="1600" dirty="0"/>
              <a:t>network of regional coordinators collect and reduce the observations, which are deposited </a:t>
            </a:r>
            <a:endParaRPr lang="en-US" sz="1600" dirty="0" smtClean="0"/>
          </a:p>
          <a:p>
            <a:r>
              <a:rPr lang="en-US" sz="1600" dirty="0" smtClean="0"/>
              <a:t>annually </a:t>
            </a:r>
            <a:r>
              <a:rPr lang="en-US" sz="1600" dirty="0"/>
              <a:t>in </a:t>
            </a:r>
            <a:r>
              <a:rPr lang="en-US" sz="1600" dirty="0" smtClean="0"/>
              <a:t>Asteroid </a:t>
            </a:r>
            <a:r>
              <a:rPr lang="en-US" sz="1600" dirty="0"/>
              <a:t>Occultations V12.0. EAR-A-3-RDR-OCCULTATIONS-V12.0. NASA Planetary Data </a:t>
            </a:r>
            <a:endParaRPr lang="en-US" sz="1600" dirty="0" smtClean="0"/>
          </a:p>
          <a:p>
            <a:r>
              <a:rPr lang="en-US" sz="1600" dirty="0" smtClean="0"/>
              <a:t>System</a:t>
            </a:r>
            <a:r>
              <a:rPr lang="en-US" sz="1600" dirty="0"/>
              <a:t>, 2014, where they are available to researchers worldwide</a:t>
            </a:r>
            <a:r>
              <a:rPr lang="en-US" sz="1600" dirty="0" smtClean="0"/>
              <a:t>. We eagerly await the first results from the </a:t>
            </a:r>
          </a:p>
          <a:p>
            <a:r>
              <a:rPr lang="en-US" sz="1600" dirty="0" smtClean="0"/>
              <a:t>Gaia mission in one or two years; our prediction accuracies should then shrink </a:t>
            </a:r>
            <a:r>
              <a:rPr lang="en-US" sz="1600" dirty="0" smtClean="0">
                <a:sym typeface="Symbol" panose="05050102010706020507" pitchFamily="18" charset="2"/>
              </a:rPr>
              <a:t>2 orders of magnitude.</a:t>
            </a:r>
            <a:endParaRPr lang="en-US" sz="1600" dirty="0"/>
          </a:p>
        </p:txBody>
      </p:sp>
      <p:sp>
        <p:nvSpPr>
          <p:cNvPr id="6" name="TextBox 5"/>
          <p:cNvSpPr txBox="1"/>
          <p:nvPr/>
        </p:nvSpPr>
        <p:spPr>
          <a:xfrm>
            <a:off x="5943601" y="-45720"/>
            <a:ext cx="3352800" cy="5262979"/>
          </a:xfrm>
          <a:prstGeom prst="rect">
            <a:avLst/>
          </a:prstGeom>
          <a:noFill/>
        </p:spPr>
        <p:txBody>
          <a:bodyPr wrap="square" rtlCol="0">
            <a:spAutoFit/>
          </a:bodyPr>
          <a:lstStyle/>
          <a:p>
            <a:r>
              <a:rPr lang="en-US" sz="1600" dirty="0"/>
              <a:t>The release of the </a:t>
            </a:r>
            <a:r>
              <a:rPr lang="en-US" sz="1600" dirty="0" err="1"/>
              <a:t>Hipparcos</a:t>
            </a:r>
            <a:r>
              <a:rPr lang="en-US" sz="1600" dirty="0"/>
              <a:t> and </a:t>
            </a:r>
            <a:endParaRPr lang="en-US" sz="1600" dirty="0" smtClean="0"/>
          </a:p>
          <a:p>
            <a:r>
              <a:rPr lang="en-US" sz="1600" dirty="0" err="1" smtClean="0"/>
              <a:t>Tycho</a:t>
            </a:r>
            <a:r>
              <a:rPr lang="en-US" sz="1600" dirty="0" smtClean="0"/>
              <a:t> </a:t>
            </a:r>
            <a:r>
              <a:rPr lang="en-US" sz="1600" dirty="0"/>
              <a:t>catalogs in 1997, from </a:t>
            </a:r>
            <a:r>
              <a:rPr lang="en-US" sz="1600" dirty="0" smtClean="0"/>
              <a:t>ESA’s </a:t>
            </a:r>
          </a:p>
          <a:p>
            <a:r>
              <a:rPr lang="en-US" sz="1600" dirty="0" err="1" smtClean="0"/>
              <a:t>Hipparcos</a:t>
            </a:r>
            <a:r>
              <a:rPr lang="en-US" sz="1600" dirty="0" smtClean="0"/>
              <a:t> </a:t>
            </a:r>
            <a:r>
              <a:rPr lang="en-US" sz="1600" dirty="0"/>
              <a:t>space mission, </a:t>
            </a:r>
            <a:r>
              <a:rPr lang="en-US" sz="1600" dirty="0" smtClean="0"/>
              <a:t>revolution</a:t>
            </a:r>
          </a:p>
          <a:p>
            <a:r>
              <a:rPr lang="en-US" sz="1600" dirty="0" smtClean="0"/>
              <a:t>-</a:t>
            </a:r>
            <a:r>
              <a:rPr lang="en-US" sz="1600" dirty="0" err="1" smtClean="0"/>
              <a:t>ized</a:t>
            </a:r>
            <a:r>
              <a:rPr lang="en-US" sz="1600" dirty="0" smtClean="0"/>
              <a:t> </a:t>
            </a:r>
            <a:r>
              <a:rPr lang="en-US" sz="1600" dirty="0" err="1" smtClean="0"/>
              <a:t>asteroidal</a:t>
            </a:r>
            <a:r>
              <a:rPr lang="en-US" sz="1600" dirty="0" smtClean="0"/>
              <a:t> occultation </a:t>
            </a:r>
            <a:r>
              <a:rPr lang="en-US" sz="1600" dirty="0"/>
              <a:t>work, </a:t>
            </a:r>
            <a:r>
              <a:rPr lang="en-US" sz="1600" dirty="0" smtClean="0"/>
              <a:t>in-</a:t>
            </a:r>
          </a:p>
          <a:p>
            <a:r>
              <a:rPr lang="en-US" sz="1600" dirty="0" smtClean="0"/>
              <a:t>creasing </a:t>
            </a:r>
            <a:r>
              <a:rPr lang="en-US" sz="1600" dirty="0"/>
              <a:t>the </a:t>
            </a:r>
            <a:r>
              <a:rPr lang="en-US" sz="1600" dirty="0" smtClean="0"/>
              <a:t>routine </a:t>
            </a:r>
            <a:r>
              <a:rPr lang="en-US" sz="1600" dirty="0"/>
              <a:t>accuracy of the </a:t>
            </a:r>
            <a:endParaRPr lang="en-US" sz="1600" dirty="0" smtClean="0"/>
          </a:p>
          <a:p>
            <a:r>
              <a:rPr lang="en-US" sz="1600" dirty="0" smtClean="0"/>
              <a:t>predictions </a:t>
            </a:r>
            <a:r>
              <a:rPr lang="en-US" sz="1600" dirty="0"/>
              <a:t>and the annual number of </a:t>
            </a:r>
          </a:p>
          <a:p>
            <a:r>
              <a:rPr lang="en-US" sz="1600" dirty="0"/>
              <a:t>observations by an order of </a:t>
            </a:r>
            <a:r>
              <a:rPr lang="en-US" sz="1600" dirty="0" smtClean="0"/>
              <a:t> </a:t>
            </a:r>
            <a:r>
              <a:rPr lang="en-US" sz="1600" dirty="0" err="1" smtClean="0"/>
              <a:t>magni</a:t>
            </a:r>
            <a:r>
              <a:rPr lang="en-US" sz="1600" dirty="0" smtClean="0"/>
              <a:t>-</a:t>
            </a:r>
          </a:p>
          <a:p>
            <a:r>
              <a:rPr lang="en-US" sz="1600" dirty="0" err="1" smtClean="0"/>
              <a:t>tude</a:t>
            </a:r>
            <a:r>
              <a:rPr lang="en-US" sz="1600" dirty="0"/>
              <a:t>. IOTA developed </a:t>
            </a:r>
            <a:r>
              <a:rPr lang="en-US" sz="1600" dirty="0" smtClean="0"/>
              <a:t>an efficient </a:t>
            </a:r>
          </a:p>
          <a:p>
            <a:r>
              <a:rPr lang="en-US" sz="1600" dirty="0" smtClean="0"/>
              <a:t>procedure </a:t>
            </a:r>
            <a:r>
              <a:rPr lang="en-US" sz="1600" dirty="0"/>
              <a:t>for predicting </a:t>
            </a:r>
            <a:r>
              <a:rPr lang="en-US" sz="1600" dirty="0" smtClean="0"/>
              <a:t>the </a:t>
            </a:r>
            <a:r>
              <a:rPr lang="en-US" sz="1600" dirty="0" err="1" smtClean="0"/>
              <a:t>occulta</a:t>
            </a:r>
            <a:r>
              <a:rPr lang="en-US" sz="1600" dirty="0" smtClean="0"/>
              <a:t>-</a:t>
            </a:r>
          </a:p>
          <a:p>
            <a:r>
              <a:rPr lang="en-US" sz="1600" dirty="0" err="1" smtClean="0"/>
              <a:t>tions</a:t>
            </a:r>
            <a:r>
              <a:rPr lang="en-US" sz="1600" dirty="0" smtClean="0"/>
              <a:t> using </a:t>
            </a:r>
            <a:r>
              <a:rPr lang="en-US" sz="1600" dirty="0"/>
              <a:t>a </a:t>
            </a:r>
            <a:r>
              <a:rPr lang="en-US" sz="1600" dirty="0" smtClean="0"/>
              <a:t>combination </a:t>
            </a:r>
            <a:r>
              <a:rPr lang="en-US" sz="1600" dirty="0"/>
              <a:t>of new star </a:t>
            </a:r>
            <a:endParaRPr lang="en-US" sz="1600" dirty="0" smtClean="0"/>
          </a:p>
          <a:p>
            <a:r>
              <a:rPr lang="en-US" sz="1600" dirty="0" smtClean="0"/>
              <a:t>catalogs</a:t>
            </a:r>
            <a:r>
              <a:rPr lang="en-US" sz="1600" dirty="0"/>
              <a:t>, based </a:t>
            </a:r>
            <a:r>
              <a:rPr lang="en-US" sz="1600" dirty="0" smtClean="0"/>
              <a:t>on </a:t>
            </a:r>
            <a:r>
              <a:rPr lang="en-US" sz="1600" dirty="0" err="1" smtClean="0"/>
              <a:t>Hipparcos</a:t>
            </a:r>
            <a:r>
              <a:rPr lang="en-US" sz="1600" dirty="0" smtClean="0"/>
              <a:t>, </a:t>
            </a:r>
            <a:r>
              <a:rPr lang="en-US" sz="1600" dirty="0" err="1" smtClean="0"/>
              <a:t>gener</a:t>
            </a:r>
            <a:r>
              <a:rPr lang="en-US" sz="1600" dirty="0" smtClean="0"/>
              <a:t>-</a:t>
            </a:r>
          </a:p>
          <a:p>
            <a:r>
              <a:rPr lang="en-US" sz="1600" dirty="0" err="1" smtClean="0"/>
              <a:t>ated</a:t>
            </a:r>
            <a:r>
              <a:rPr lang="en-US" sz="1600" dirty="0" smtClean="0"/>
              <a:t> </a:t>
            </a:r>
            <a:r>
              <a:rPr lang="en-US" sz="1600" dirty="0"/>
              <a:t>mainly at the </a:t>
            </a:r>
            <a:r>
              <a:rPr lang="en-US" sz="1600" dirty="0" smtClean="0"/>
              <a:t>U</a:t>
            </a:r>
            <a:r>
              <a:rPr lang="en-US" sz="1600" dirty="0"/>
              <a:t>. S. Naval </a:t>
            </a:r>
            <a:r>
              <a:rPr lang="en-US" sz="1600" dirty="0" err="1" smtClean="0"/>
              <a:t>Obser</a:t>
            </a:r>
            <a:r>
              <a:rPr lang="en-US" sz="1600" dirty="0" smtClean="0"/>
              <a:t>-</a:t>
            </a:r>
          </a:p>
          <a:p>
            <a:r>
              <a:rPr lang="en-US" sz="1600" dirty="0" err="1" smtClean="0"/>
              <a:t>vatory</a:t>
            </a:r>
            <a:r>
              <a:rPr lang="en-US" sz="1600" dirty="0" smtClean="0"/>
              <a:t> </a:t>
            </a:r>
            <a:r>
              <a:rPr lang="en-US" sz="1600" dirty="0"/>
              <a:t>(USNO), </a:t>
            </a:r>
            <a:r>
              <a:rPr lang="en-US" sz="1600" dirty="0" smtClean="0"/>
              <a:t>and </a:t>
            </a:r>
            <a:r>
              <a:rPr lang="en-US" sz="1600" dirty="0"/>
              <a:t>new </a:t>
            </a:r>
            <a:r>
              <a:rPr lang="en-US" sz="1600" dirty="0" err="1" smtClean="0"/>
              <a:t>observa</a:t>
            </a:r>
            <a:r>
              <a:rPr lang="en-US" sz="1600" dirty="0" smtClean="0"/>
              <a:t>-</a:t>
            </a:r>
          </a:p>
          <a:p>
            <a:r>
              <a:rPr lang="en-US" sz="1600" dirty="0" err="1" smtClean="0"/>
              <a:t>tions</a:t>
            </a:r>
            <a:r>
              <a:rPr lang="en-US" sz="1600" dirty="0" smtClean="0"/>
              <a:t> </a:t>
            </a:r>
            <a:r>
              <a:rPr lang="en-US" sz="1600" dirty="0"/>
              <a:t>of asteroids </a:t>
            </a:r>
            <a:r>
              <a:rPr lang="en-US" sz="1600" dirty="0" smtClean="0"/>
              <a:t>relative </a:t>
            </a:r>
            <a:r>
              <a:rPr lang="en-US" sz="1600" dirty="0"/>
              <a:t>to the </a:t>
            </a:r>
            <a:endParaRPr lang="en-US" sz="1600" dirty="0" smtClean="0"/>
          </a:p>
          <a:p>
            <a:r>
              <a:rPr lang="en-US" sz="1600" dirty="0" smtClean="0"/>
              <a:t>improved astro</a:t>
            </a:r>
            <a:r>
              <a:rPr lang="en-US" sz="1600" dirty="0"/>
              <a:t>metric nets mainly from USNO’s Flagstaff Astrometric Scanning Transit Telescope and JPL’s Table Mountain </a:t>
            </a:r>
            <a:r>
              <a:rPr lang="en-US" sz="1600" dirty="0" smtClean="0"/>
              <a:t>Observatory</a:t>
            </a:r>
            <a:r>
              <a:rPr lang="en-US" sz="1600" dirty="0"/>
              <a:t>. In addition, many IOTA observers now use inexpensive low-light-level </a:t>
            </a:r>
            <a:r>
              <a:rPr lang="en-US" sz="1600" dirty="0" smtClean="0"/>
              <a:t>video</a:t>
            </a:r>
            <a:endParaRPr lang="en-US" sz="1600" dirty="0"/>
          </a:p>
          <a:p>
            <a:endParaRPr lang="en-US"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76200" y="2286000"/>
            <a:ext cx="8963025"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en-US" sz="4000" dirty="0">
                <a:latin typeface="Arial" panose="020B0604020202020204" pitchFamily="34" charset="0"/>
                <a:cs typeface="Arial" panose="020B0604020202020204" pitchFamily="34" charset="0"/>
              </a:rPr>
              <a:t>RASC Observer’s Handbook and</a:t>
            </a:r>
          </a:p>
          <a:p>
            <a:pPr algn="ctr">
              <a:spcBef>
                <a:spcPct val="0"/>
              </a:spcBef>
              <a:buFontTx/>
              <a:buNone/>
            </a:pPr>
            <a:r>
              <a:rPr lang="en-US" altLang="en-US" sz="4800" dirty="0">
                <a:latin typeface="Arial" panose="020B0604020202020204" pitchFamily="34" charset="0"/>
                <a:cs typeface="Arial" panose="020B0604020202020204" pitchFamily="34" charset="0"/>
              </a:rPr>
              <a:t>http://www.occultations.org</a:t>
            </a:r>
          </a:p>
          <a:p>
            <a:pPr>
              <a:buFontTx/>
              <a:buNone/>
            </a:pPr>
            <a:endParaRPr lang="en-US" altLang="en-US" sz="600" dirty="0"/>
          </a:p>
          <a:p>
            <a:pPr>
              <a:buFontTx/>
              <a:buNone/>
            </a:pPr>
            <a:r>
              <a:rPr lang="en-US" altLang="en-US" sz="2000" dirty="0" smtClean="0"/>
              <a:t>The RASC Observer’s Handbook contains predictions of the </a:t>
            </a:r>
            <a:r>
              <a:rPr lang="en-US" altLang="en-US" sz="2000" dirty="0" smtClean="0">
                <a:sym typeface="Symbol" panose="05050102010706020507" pitchFamily="18" charset="2"/>
              </a:rPr>
              <a:t>70 best</a:t>
            </a:r>
            <a:r>
              <a:rPr lang="en-US" altLang="en-US" sz="2000" dirty="0" smtClean="0"/>
              <a:t> </a:t>
            </a:r>
            <a:r>
              <a:rPr lang="en-US" altLang="en-US" sz="2000" dirty="0" err="1" smtClean="0"/>
              <a:t>asteroidal</a:t>
            </a:r>
            <a:r>
              <a:rPr lang="en-US" altLang="en-US" sz="2000" dirty="0" smtClean="0"/>
              <a:t> occultations visible from North America and Hawaii during the year.</a:t>
            </a:r>
          </a:p>
          <a:p>
            <a:pPr>
              <a:buFontTx/>
              <a:buNone/>
            </a:pPr>
            <a:r>
              <a:rPr lang="en-US" altLang="en-US" sz="2000" dirty="0" smtClean="0"/>
              <a:t>Many occultation </a:t>
            </a:r>
            <a:r>
              <a:rPr lang="en-US" altLang="en-US" sz="2000" dirty="0"/>
              <a:t>YouTube videos are linked to from:</a:t>
            </a:r>
          </a:p>
          <a:p>
            <a:pPr>
              <a:buFontTx/>
              <a:buNone/>
            </a:pPr>
            <a:r>
              <a:rPr lang="en-US" altLang="en-US" sz="2000" u="sng" dirty="0"/>
              <a:t>http://www.asteroidoccultation.com/observations/YouTubeVideos.htm</a:t>
            </a:r>
            <a:r>
              <a:rPr lang="en-US" altLang="en-US" sz="1600" dirty="0"/>
              <a:t/>
            </a:r>
            <a:br>
              <a:rPr lang="en-US" altLang="en-US" sz="1600" dirty="0"/>
            </a:br>
            <a:r>
              <a:rPr lang="en-US" altLang="en-US" sz="1900" dirty="0"/>
              <a:t>Listed on this web page are, in groups from top to bottom,</a:t>
            </a:r>
          </a:p>
          <a:p>
            <a:pPr>
              <a:buFontTx/>
              <a:buNone/>
            </a:pPr>
            <a:r>
              <a:rPr lang="en-US" altLang="en-US" sz="1900" dirty="0"/>
              <a:t>Lunar Occultation Videos;  </a:t>
            </a:r>
            <a:r>
              <a:rPr lang="en-US" altLang="en-US" sz="1900" dirty="0" err="1"/>
              <a:t>Asteroidal</a:t>
            </a:r>
            <a:r>
              <a:rPr lang="en-US" altLang="en-US" sz="1900" dirty="0"/>
              <a:t> Occultation Videos;  Jupiter/Saturn Satellite Events</a:t>
            </a:r>
          </a:p>
          <a:p>
            <a:pPr>
              <a:buFontTx/>
              <a:buNone/>
            </a:pPr>
            <a:r>
              <a:rPr lang="en-US" altLang="en-US" sz="1900" dirty="0"/>
              <a:t>Miscellaneous Events (most of them are solar eclipse videos made near the edges of total and annular solar eclipse paths)</a:t>
            </a:r>
          </a:p>
          <a:p>
            <a:pPr algn="ctr">
              <a:spcBef>
                <a:spcPct val="0"/>
              </a:spcBef>
              <a:buFontTx/>
              <a:buNone/>
            </a:pPr>
            <a:endParaRPr lang="en-US" altLang="en-US" sz="1000" dirty="0">
              <a:latin typeface="Arial" panose="020B0604020202020204" pitchFamily="34" charset="0"/>
              <a:cs typeface="Arial" panose="020B0604020202020204" pitchFamily="34" charset="0"/>
            </a:endParaRPr>
          </a:p>
        </p:txBody>
      </p:sp>
      <p:pic>
        <p:nvPicPr>
          <p:cNvPr id="614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76200"/>
            <a:ext cx="22193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52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p:spPr>
        <p:txBody>
          <a:bodyPr/>
          <a:lstStyle/>
          <a:p>
            <a:r>
              <a:rPr lang="en-US" altLang="en-US" sz="3600" smtClean="0"/>
              <a:t>Remote Stations for Asteroidal Occultations - 1</a:t>
            </a:r>
          </a:p>
        </p:txBody>
      </p:sp>
      <p:sp>
        <p:nvSpPr>
          <p:cNvPr id="8195" name="Rectangle 3"/>
          <p:cNvSpPr>
            <a:spLocks noGrp="1" noChangeArrowheads="1"/>
          </p:cNvSpPr>
          <p:nvPr>
            <p:ph type="body" idx="1"/>
          </p:nvPr>
        </p:nvSpPr>
        <p:spPr>
          <a:xfrm>
            <a:off x="152400" y="1143000"/>
            <a:ext cx="8839200" cy="5029200"/>
          </a:xfrm>
        </p:spPr>
        <p:txBody>
          <a:bodyPr/>
          <a:lstStyle/>
          <a:p>
            <a:pPr>
              <a:lnSpc>
                <a:spcPct val="90000"/>
              </a:lnSpc>
            </a:pPr>
            <a:r>
              <a:rPr lang="en-US" altLang="en-US" sz="2200" smtClean="0"/>
              <a:t>From the first multi-station observations in the late 1970’s until 2001, there was always an observer at each station</a:t>
            </a:r>
          </a:p>
          <a:p>
            <a:pPr>
              <a:lnSpc>
                <a:spcPct val="90000"/>
              </a:lnSpc>
            </a:pPr>
            <a:r>
              <a:rPr lang="en-US" altLang="en-US" sz="2200" smtClean="0"/>
              <a:t>That was necessary with visual observation</a:t>
            </a:r>
            <a:endParaRPr lang="en-US" altLang="en-US" sz="2200" smtClean="0">
              <a:sym typeface="Symbol" panose="05050102010706020507" pitchFamily="18" charset="2"/>
            </a:endParaRPr>
          </a:p>
          <a:p>
            <a:pPr>
              <a:lnSpc>
                <a:spcPct val="90000"/>
              </a:lnSpc>
            </a:pPr>
            <a:r>
              <a:rPr lang="en-US" altLang="en-US" sz="2200" smtClean="0">
                <a:sym typeface="Symbol" panose="05050102010706020507" pitchFamily="18" charset="2"/>
              </a:rPr>
              <a:t>Video equipment operates automatically to record the occultation, once the observer sets it up</a:t>
            </a:r>
          </a:p>
          <a:p>
            <a:pPr>
              <a:lnSpc>
                <a:spcPct val="90000"/>
              </a:lnSpc>
            </a:pPr>
            <a:r>
              <a:rPr lang="en-US" altLang="en-US" sz="2200" smtClean="0">
                <a:sym typeface="Symbol" panose="05050102010706020507" pitchFamily="18" charset="2"/>
              </a:rPr>
              <a:t>The decreasing cost of video equipment has allowed purchase of two or more systems, which at first just allowed redundancy, in case something went wrong and a camera, video recorder, or another component had to be replaced</a:t>
            </a:r>
          </a:p>
          <a:p>
            <a:pPr>
              <a:lnSpc>
                <a:spcPct val="90000"/>
              </a:lnSpc>
            </a:pPr>
            <a:r>
              <a:rPr lang="en-US" altLang="en-US" sz="2200" smtClean="0">
                <a:sym typeface="Symbol" panose="05050102010706020507" pitchFamily="18" charset="2"/>
              </a:rPr>
              <a:t>Many observers prefer to set up their equipment so that it is operating well before an occultation event, but</a:t>
            </a:r>
          </a:p>
          <a:p>
            <a:pPr>
              <a:lnSpc>
                <a:spcPct val="90000"/>
              </a:lnSpc>
            </a:pPr>
            <a:r>
              <a:rPr lang="en-US" altLang="en-US" sz="2200" smtClean="0">
                <a:sym typeface="Symbol" panose="05050102010706020507" pitchFamily="18" charset="2"/>
              </a:rPr>
              <a:t>My philosophy is different. I believe it is best to be ready as soon as the sky becomes dark enough in the evening, to “pre-point” a first system, “start” it, then drive several km</a:t>
            </a:r>
          </a:p>
          <a:p>
            <a:pPr>
              <a:lnSpc>
                <a:spcPct val="90000"/>
              </a:lnSpc>
            </a:pPr>
            <a:r>
              <a:rPr lang="en-US" altLang="en-US" sz="2200" smtClean="0">
                <a:sym typeface="Symbol" panose="05050102010706020507" pitchFamily="18" charset="2"/>
              </a:rPr>
              <a:t>To set up another station, drive more km, and repeat, until the event,</a:t>
            </a:r>
          </a:p>
          <a:p>
            <a:pPr>
              <a:lnSpc>
                <a:spcPct val="90000"/>
              </a:lnSpc>
            </a:pPr>
            <a:r>
              <a:rPr lang="en-US" altLang="en-US" sz="2200" smtClean="0">
                <a:sym typeface="Symbol" panose="05050102010706020507" pitchFamily="18" charset="2"/>
              </a:rPr>
              <a:t>Thus obtaining more chords across the asteroid with fewer observers</a:t>
            </a:r>
          </a:p>
          <a:p>
            <a:pPr>
              <a:lnSpc>
                <a:spcPct val="90000"/>
              </a:lnSpc>
            </a:pPr>
            <a:endParaRPr lang="en-US" altLang="en-US" sz="2200" smtClean="0"/>
          </a:p>
        </p:txBody>
      </p:sp>
    </p:spTree>
    <p:extLst>
      <p:ext uri="{BB962C8B-B14F-4D97-AF65-F5344CB8AC3E}">
        <p14:creationId xmlns:p14="http://schemas.microsoft.com/office/powerpoint/2010/main" val="2977455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066800"/>
          </a:xfrm>
        </p:spPr>
        <p:txBody>
          <a:bodyPr/>
          <a:lstStyle/>
          <a:p>
            <a:r>
              <a:rPr lang="en-US" altLang="en-US" sz="3600" smtClean="0"/>
              <a:t>Remote Stations for Asteroidal Occultations - 2</a:t>
            </a:r>
          </a:p>
        </p:txBody>
      </p:sp>
      <p:sp>
        <p:nvSpPr>
          <p:cNvPr id="9219" name="Rectangle 3"/>
          <p:cNvSpPr>
            <a:spLocks noGrp="1" noChangeArrowheads="1"/>
          </p:cNvSpPr>
          <p:nvPr>
            <p:ph type="body" idx="1"/>
          </p:nvPr>
        </p:nvSpPr>
        <p:spPr>
          <a:xfrm>
            <a:off x="685800" y="914400"/>
            <a:ext cx="7772400" cy="5029200"/>
          </a:xfrm>
        </p:spPr>
        <p:txBody>
          <a:bodyPr/>
          <a:lstStyle/>
          <a:p>
            <a:pPr>
              <a:lnSpc>
                <a:spcPct val="90000"/>
              </a:lnSpc>
            </a:pPr>
            <a:r>
              <a:rPr lang="en-US" altLang="en-US" sz="1800" smtClean="0"/>
              <a:t>Separation should be many km, much larger than for grazes, so tracking times &amp; errors are usually too large, for acquiring target &amp; tracking automatically</a:t>
            </a:r>
          </a:p>
          <a:p>
            <a:pPr>
              <a:lnSpc>
                <a:spcPct val="90000"/>
              </a:lnSpc>
            </a:pPr>
            <a:r>
              <a:rPr lang="en-US" altLang="en-US" sz="1800" smtClean="0"/>
              <a:t>Unguided fixed telescopes can be used since the prediction times are accurate enough, to less that 1 min. = ¼</a:t>
            </a:r>
            <a:r>
              <a:rPr lang="en-US" altLang="en-US" sz="1800" smtClean="0">
                <a:sym typeface="Symbol" panose="05050102010706020507" pitchFamily="18" charset="2"/>
              </a:rPr>
              <a:t></a:t>
            </a:r>
          </a:p>
          <a:p>
            <a:pPr>
              <a:lnSpc>
                <a:spcPct val="90000"/>
              </a:lnSpc>
            </a:pPr>
            <a:r>
              <a:rPr lang="en-US" altLang="en-US" sz="1800" smtClean="0">
                <a:sym typeface="Symbol" panose="05050102010706020507" pitchFamily="18" charset="2"/>
              </a:rPr>
              <a:t>Point the telescope beforehand to the same altitude and azimuth that the target star will have at event time and keep it fixed in that direction</a:t>
            </a:r>
          </a:p>
          <a:p>
            <a:pPr>
              <a:lnSpc>
                <a:spcPct val="90000"/>
              </a:lnSpc>
            </a:pPr>
            <a:r>
              <a:rPr lang="en-US" altLang="en-US" sz="1800" smtClean="0">
                <a:sym typeface="Symbol" panose="05050102010706020507" pitchFamily="18" charset="2"/>
              </a:rPr>
              <a:t>Plot line of target star’s declination on a detailed star atlas; Guide 8 can be used to produce suitable charts</a:t>
            </a:r>
          </a:p>
          <a:p>
            <a:pPr>
              <a:lnSpc>
                <a:spcPct val="90000"/>
              </a:lnSpc>
            </a:pPr>
            <a:r>
              <a:rPr lang="en-US" altLang="en-US" sz="1800" smtClean="0">
                <a:sym typeface="Symbol" panose="05050102010706020507" pitchFamily="18" charset="2"/>
              </a:rPr>
              <a:t>From the RA difference and event time for the area of observation, calculate times along the declination line</a:t>
            </a:r>
          </a:p>
          <a:p>
            <a:pPr>
              <a:lnSpc>
                <a:spcPct val="90000"/>
              </a:lnSpc>
            </a:pPr>
            <a:r>
              <a:rPr lang="en-US" altLang="en-US" sz="1800" smtClean="0">
                <a:sym typeface="Symbol" panose="05050102010706020507" pitchFamily="18" charset="2"/>
              </a:rPr>
              <a:t>Adjust the above for sidereal rate that is faster than solar rate, add 10 seconds for each hour before the event (taken care of automatically by Guide 8)</a:t>
            </a:r>
          </a:p>
          <a:p>
            <a:pPr>
              <a:lnSpc>
                <a:spcPct val="90000"/>
              </a:lnSpc>
            </a:pPr>
            <a:r>
              <a:rPr lang="en-US" altLang="en-US" sz="1800" smtClean="0">
                <a:sym typeface="Symbol" panose="05050102010706020507" pitchFamily="18" charset="2"/>
              </a:rPr>
              <a:t>Can usually find “guide stars” that are easier to find than the target star</a:t>
            </a:r>
          </a:p>
          <a:p>
            <a:pPr>
              <a:lnSpc>
                <a:spcPct val="90000"/>
              </a:lnSpc>
            </a:pPr>
            <a:r>
              <a:rPr lang="en-US" altLang="en-US" sz="1800" smtClean="0">
                <a:sym typeface="Symbol" panose="05050102010706020507" pitchFamily="18" charset="2"/>
              </a:rPr>
              <a:t>Find a safe but accessible place for both the attended &amp; remote scopes</a:t>
            </a:r>
          </a:p>
          <a:p>
            <a:pPr>
              <a:lnSpc>
                <a:spcPct val="90000"/>
              </a:lnSpc>
            </a:pPr>
            <a:r>
              <a:rPr lang="en-US" altLang="en-US" sz="1800" smtClean="0">
                <a:sym typeface="Symbol" panose="05050102010706020507" pitchFamily="18" charset="2"/>
              </a:rPr>
              <a:t>Separation distance limited by travel time &amp; tape length, but we have had some success with programmable remote control devices to turn on the recordings; then the only limit is battery life, which can be several hours</a:t>
            </a:r>
          </a:p>
          <a:p>
            <a:pPr>
              <a:lnSpc>
                <a:spcPct val="90000"/>
              </a:lnSpc>
            </a:pPr>
            <a:r>
              <a:rPr lang="en-US" altLang="en-US" sz="1800" smtClean="0">
                <a:sym typeface="Symbol" panose="05050102010706020507" pitchFamily="18" charset="2"/>
              </a:rPr>
              <a:t>Sometimes it is better to have remote sites attended for starting equipment later (allows larger separations &amp; dependence on programmable remotes, that usually but not always work) and security (but local attention then more likely) </a:t>
            </a:r>
          </a:p>
          <a:p>
            <a:pPr>
              <a:lnSpc>
                <a:spcPct val="90000"/>
              </a:lnSpc>
            </a:pPr>
            <a:endParaRPr lang="en-US" altLang="en-US" sz="1800" smtClean="0">
              <a:sym typeface="Symbol" panose="05050102010706020507" pitchFamily="18" charset="2"/>
            </a:endParaRPr>
          </a:p>
          <a:p>
            <a:pPr>
              <a:lnSpc>
                <a:spcPct val="90000"/>
              </a:lnSpc>
            </a:pPr>
            <a:endParaRPr lang="en-US" altLang="en-US" sz="1800" smtClean="0"/>
          </a:p>
        </p:txBody>
      </p:sp>
    </p:spTree>
    <p:extLst>
      <p:ext uri="{BB962C8B-B14F-4D97-AF65-F5344CB8AC3E}">
        <p14:creationId xmlns:p14="http://schemas.microsoft.com/office/powerpoint/2010/main" val="694267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371600"/>
          </a:xfrm>
        </p:spPr>
        <p:txBody>
          <a:bodyPr/>
          <a:lstStyle/>
          <a:p>
            <a:r>
              <a:rPr lang="en-US" altLang="en-US" sz="3600" smtClean="0"/>
              <a:t>Occultation of the 6.0-mag. Close Double Star SAO 78349 by (9) Metis on 2001 September 7</a:t>
            </a:r>
          </a:p>
        </p:txBody>
      </p:sp>
      <p:sp>
        <p:nvSpPr>
          <p:cNvPr id="10243" name="Rectangle 3"/>
          <p:cNvSpPr>
            <a:spLocks noGrp="1" noChangeArrowheads="1"/>
          </p:cNvSpPr>
          <p:nvPr>
            <p:ph type="body" idx="1"/>
          </p:nvPr>
        </p:nvSpPr>
        <p:spPr/>
        <p:txBody>
          <a:bodyPr/>
          <a:lstStyle/>
          <a:p>
            <a:pPr>
              <a:lnSpc>
                <a:spcPct val="90000"/>
              </a:lnSpc>
            </a:pPr>
            <a:r>
              <a:rPr lang="en-US" altLang="en-US" sz="2400" smtClean="0"/>
              <a:t>The star was known to be a close double, sep. about 0.08” with 6.5 and 6.9-mag. Components, from a photoelectric lunar occultation recording at McDonald Obs., Texas, on 1973 April 9</a:t>
            </a:r>
          </a:p>
          <a:p>
            <a:pPr>
              <a:lnSpc>
                <a:spcPct val="90000"/>
              </a:lnSpc>
            </a:pPr>
            <a:r>
              <a:rPr lang="en-US" altLang="en-US" sz="2400" smtClean="0"/>
              <a:t>Best asteroidal occultation of 2001 in the U.S.A.</a:t>
            </a:r>
          </a:p>
          <a:p>
            <a:pPr>
              <a:lnSpc>
                <a:spcPct val="90000"/>
              </a:lnSpc>
            </a:pPr>
            <a:r>
              <a:rPr lang="en-US" altLang="en-US" sz="2400" smtClean="0"/>
              <a:t>Unfortunately, 1 night before the occultation of a 7</a:t>
            </a:r>
            <a:r>
              <a:rPr lang="en-US" altLang="en-US" sz="2400" baseline="30000" smtClean="0"/>
              <a:t>th</a:t>
            </a:r>
            <a:r>
              <a:rPr lang="en-US" altLang="en-US" sz="2400" smtClean="0"/>
              <a:t>-mag. Star by Uranus’ satellite Titania in Europe &amp; n. S. America</a:t>
            </a:r>
          </a:p>
          <a:p>
            <a:pPr>
              <a:lnSpc>
                <a:spcPct val="90000"/>
              </a:lnSpc>
            </a:pPr>
            <a:r>
              <a:rPr lang="en-US" altLang="en-US" sz="2400" smtClean="0"/>
              <a:t>I made the first REMOTE recording of an asteroidal occultation during this event, in the Sacramento Valley of northern California</a:t>
            </a:r>
          </a:p>
          <a:p>
            <a:pPr>
              <a:lnSpc>
                <a:spcPct val="90000"/>
              </a:lnSpc>
            </a:pPr>
            <a:r>
              <a:rPr lang="en-US" altLang="en-US" sz="2400" smtClean="0"/>
              <a:t>Kent Okasaki tried a remote observation of this event, but he tried to track with a 20cm SCT, and the tracking wasn’t accurate enough</a:t>
            </a:r>
          </a:p>
          <a:p>
            <a:pPr>
              <a:lnSpc>
                <a:spcPct val="90000"/>
              </a:lnSpc>
            </a:pPr>
            <a:endParaRPr lang="en-US" alt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914400"/>
          </a:xfrm>
        </p:spPr>
        <p:txBody>
          <a:bodyPr/>
          <a:lstStyle/>
          <a:p>
            <a:r>
              <a:rPr lang="en-US" altLang="en-US" sz="3600" dirty="0" smtClean="0"/>
              <a:t>The First Mobile Remote-Station </a:t>
            </a:r>
            <a:r>
              <a:rPr lang="en-US" altLang="en-US" sz="3600" dirty="0" err="1" smtClean="0"/>
              <a:t>Asteroidal</a:t>
            </a:r>
            <a:r>
              <a:rPr lang="en-US" altLang="en-US" sz="3600" dirty="0" smtClean="0"/>
              <a:t> Occultation Success, 2001 Sept. 07</a:t>
            </a:r>
          </a:p>
        </p:txBody>
      </p:sp>
      <p:pic>
        <p:nvPicPr>
          <p:cNvPr id="11267" name="Picture 3" descr="C:\graze\metiss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72039"/>
            <a:ext cx="2819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graze\remotvid\dsc003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233530"/>
            <a:ext cx="4800600" cy="344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6600" y="1572039"/>
            <a:ext cx="5867400" cy="1631216"/>
          </a:xfrm>
          <a:prstGeom prst="rect">
            <a:avLst/>
          </a:prstGeom>
          <a:noFill/>
        </p:spPr>
        <p:txBody>
          <a:bodyPr wrap="square" rtlCol="0">
            <a:spAutoFit/>
          </a:bodyPr>
          <a:lstStyle/>
          <a:p>
            <a:r>
              <a:rPr lang="en-US" sz="2000" dirty="0" smtClean="0"/>
              <a:t>Remote station equipment used near </a:t>
            </a:r>
            <a:r>
              <a:rPr lang="en-US" sz="2000" dirty="0" err="1" smtClean="0"/>
              <a:t>Ormund</a:t>
            </a:r>
            <a:r>
              <a:rPr lang="en-US" sz="2000" dirty="0" smtClean="0"/>
              <a:t>,</a:t>
            </a:r>
          </a:p>
          <a:p>
            <a:r>
              <a:rPr lang="en-US" sz="2000" dirty="0" smtClean="0"/>
              <a:t>California by David Dunham, using </a:t>
            </a:r>
            <a:r>
              <a:rPr lang="en-US" altLang="en-US" sz="2000" dirty="0" smtClean="0"/>
              <a:t>an </a:t>
            </a:r>
            <a:r>
              <a:rPr lang="en-US" altLang="en-US" sz="2000" dirty="0"/>
              <a:t>image </a:t>
            </a:r>
            <a:r>
              <a:rPr lang="en-US" altLang="en-US" sz="2000" dirty="0" smtClean="0"/>
              <a:t>intensifier, medium-sensitive camera, </a:t>
            </a:r>
            <a:r>
              <a:rPr lang="en-US" altLang="en-US" sz="2000" dirty="0"/>
              <a:t>and a 50mm Nikon </a:t>
            </a:r>
            <a:r>
              <a:rPr lang="en-US" altLang="en-US" sz="2000" dirty="0" smtClean="0"/>
              <a:t>lens. Cameras are sensitive enough now that </a:t>
            </a:r>
          </a:p>
          <a:p>
            <a:r>
              <a:rPr lang="en-US" sz="2000" dirty="0"/>
              <a:t>i</a:t>
            </a:r>
            <a:r>
              <a:rPr lang="en-US" sz="2000" dirty="0" smtClean="0"/>
              <a:t>mage intensifiers are no longer used.</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mileyfa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8" y="0"/>
            <a:ext cx="9291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2057400" y="0"/>
          <a:ext cx="82296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85800" y="228600"/>
            <a:ext cx="7772400" cy="1371600"/>
          </a:xfrm>
          <a:extLst/>
        </p:spPr>
        <p:txBody>
          <a:bodyPr>
            <a:normAutofit fontScale="90000"/>
            <a:scene3d>
              <a:camera prst="orthographicFront"/>
              <a:lightRig rig="soft" dir="t">
                <a:rot lat="0" lon="0" rev="16800000"/>
              </a:lightRig>
            </a:scene3d>
            <a:sp3d prstMaterial="softEdge">
              <a:bevelT w="38100" h="38100"/>
            </a:sp3d>
          </a:bodyPr>
          <a:lstStyle/>
          <a:p>
            <a:pPr>
              <a:defRPr/>
            </a:pPr>
            <a:r>
              <a:rPr lang="en-US" sz="4800" b="1" kern="1200" dirty="0">
                <a:ln w="6350">
                  <a:noFill/>
                </a:ln>
                <a:solidFill>
                  <a:schemeClr val="tx1"/>
                </a:solidFill>
              </a:rPr>
              <a:t>The Mighty Mini</a:t>
            </a:r>
            <a:br>
              <a:rPr lang="en-US" sz="4800" b="1" kern="1200" dirty="0">
                <a:ln w="6350">
                  <a:noFill/>
                </a:ln>
                <a:solidFill>
                  <a:schemeClr val="tx1"/>
                </a:solidFill>
              </a:rPr>
            </a:br>
            <a:r>
              <a:rPr lang="en-US" sz="4000" b="1" kern="1200" dirty="0">
                <a:ln w="6350">
                  <a:noFill/>
                </a:ln>
                <a:solidFill>
                  <a:schemeClr val="tx1"/>
                </a:solidFill>
              </a:rPr>
              <a:t>Introduced to </a:t>
            </a:r>
            <a:r>
              <a:rPr lang="en-US" sz="4000" b="1" kern="1200" dirty="0" smtClean="0">
                <a:ln w="6350">
                  <a:noFill/>
                </a:ln>
                <a:solidFill>
                  <a:schemeClr val="tx1"/>
                </a:solidFill>
              </a:rPr>
              <a:t>IOTA, 2008 </a:t>
            </a:r>
            <a:r>
              <a:rPr lang="en-US" sz="4000" b="1" kern="1200" dirty="0">
                <a:ln w="6350">
                  <a:noFill/>
                </a:ln>
                <a:solidFill>
                  <a:schemeClr val="tx1"/>
                </a:solidFill>
              </a:rPr>
              <a:t>Aug </a:t>
            </a:r>
            <a:r>
              <a:rPr lang="en-US" sz="4000" b="1" kern="1200" dirty="0" smtClean="0">
                <a:ln w="6350">
                  <a:noFill/>
                </a:ln>
                <a:solidFill>
                  <a:schemeClr val="tx1"/>
                </a:solidFill>
              </a:rPr>
              <a:t>21</a:t>
            </a:r>
            <a:endParaRPr lang="en-US" sz="4100" b="1" kern="1200" dirty="0" smtClean="0">
              <a:ln w="6350">
                <a:noFill/>
              </a:ln>
              <a:solidFill>
                <a:schemeClr val="tx1"/>
              </a:solidFill>
            </a:endParaRPr>
          </a:p>
        </p:txBody>
      </p:sp>
      <p:pic>
        <p:nvPicPr>
          <p:cNvPr id="19459" name="Picture 2" descr="Complete Mini st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16075"/>
            <a:ext cx="40386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91000" y="1616075"/>
            <a:ext cx="5093061" cy="4893647"/>
          </a:xfrm>
          <a:prstGeom prst="rect">
            <a:avLst/>
          </a:prstGeom>
          <a:noFill/>
        </p:spPr>
        <p:txBody>
          <a:bodyPr wrap="none" rtlCol="0">
            <a:spAutoFit/>
          </a:bodyPr>
          <a:lstStyle/>
          <a:p>
            <a:r>
              <a:rPr lang="en-US" dirty="0" smtClean="0"/>
              <a:t>It is a </a:t>
            </a:r>
            <a:r>
              <a:rPr lang="en-US" b="1" dirty="0">
                <a:ln w="6350">
                  <a:noFill/>
                </a:ln>
                <a:latin typeface="+mn-lt"/>
              </a:rPr>
              <a:t>c</a:t>
            </a:r>
            <a:r>
              <a:rPr lang="en-US" b="1" dirty="0" smtClean="0">
                <a:ln w="6350">
                  <a:noFill/>
                </a:ln>
                <a:latin typeface="+mn-lt"/>
              </a:rPr>
              <a:t>omplete </a:t>
            </a:r>
            <a:r>
              <a:rPr lang="en-US" b="1" dirty="0">
                <a:ln w="6350">
                  <a:noFill/>
                </a:ln>
                <a:latin typeface="+mn-lt"/>
              </a:rPr>
              <a:t>portable occultation </a:t>
            </a:r>
            <a:endParaRPr lang="en-US" b="1" dirty="0" smtClean="0">
              <a:ln w="6350">
                <a:noFill/>
              </a:ln>
              <a:latin typeface="+mn-lt"/>
            </a:endParaRPr>
          </a:p>
          <a:p>
            <a:r>
              <a:rPr lang="en-US" b="1" dirty="0" smtClean="0">
                <a:ln w="6350">
                  <a:noFill/>
                </a:ln>
                <a:latin typeface="+mn-lt"/>
              </a:rPr>
              <a:t>timing </a:t>
            </a:r>
            <a:r>
              <a:rPr lang="en-US" b="1" dirty="0">
                <a:ln w="6350">
                  <a:noFill/>
                </a:ln>
                <a:latin typeface="+mn-lt"/>
              </a:rPr>
              <a:t>setup </a:t>
            </a:r>
            <a:r>
              <a:rPr lang="en-US" b="1" dirty="0" smtClean="0">
                <a:ln w="6350">
                  <a:noFill/>
                </a:ln>
                <a:latin typeface="+mn-lt"/>
              </a:rPr>
              <a:t>for air carryon, </a:t>
            </a:r>
          </a:p>
          <a:p>
            <a:pPr eaLnBrk="1" hangingPunct="1"/>
            <a:r>
              <a:rPr lang="en-US" altLang="en-US" b="1" dirty="0" smtClean="0">
                <a:ln w="6350">
                  <a:noFill/>
                </a:ln>
                <a:latin typeface="+mn-lt"/>
                <a:cs typeface="Arial" charset="0"/>
              </a:rPr>
              <a:t>capable of </a:t>
            </a:r>
            <a:r>
              <a:rPr lang="en-US" altLang="en-US" dirty="0" smtClean="0"/>
              <a:t>recording occultations </a:t>
            </a:r>
            <a:r>
              <a:rPr lang="en-US" altLang="en-US" dirty="0"/>
              <a:t>of </a:t>
            </a:r>
            <a:endParaRPr lang="en-US" altLang="en-US" dirty="0" smtClean="0"/>
          </a:p>
          <a:p>
            <a:pPr eaLnBrk="1" hangingPunct="1"/>
            <a:r>
              <a:rPr lang="en-US" altLang="en-US" dirty="0" smtClean="0"/>
              <a:t>Stars to </a:t>
            </a:r>
            <a:r>
              <a:rPr lang="en-US" altLang="en-US" dirty="0"/>
              <a:t>mag. </a:t>
            </a:r>
            <a:r>
              <a:rPr lang="en-US" altLang="en-US" dirty="0" smtClean="0"/>
              <a:t>9.5. The optics uses a </a:t>
            </a:r>
          </a:p>
          <a:p>
            <a:pPr eaLnBrk="1" hangingPunct="1"/>
            <a:r>
              <a:rPr lang="en-US" altLang="en-US" dirty="0" smtClean="0"/>
              <a:t>50mm lens from a $36 pair of </a:t>
            </a:r>
            <a:r>
              <a:rPr lang="en-US" altLang="en-US" dirty="0" err="1" smtClean="0"/>
              <a:t>bino</a:t>
            </a:r>
            <a:r>
              <a:rPr lang="en-US" altLang="en-US" dirty="0" smtClean="0"/>
              <a:t>-</a:t>
            </a:r>
          </a:p>
          <a:p>
            <a:pPr eaLnBrk="1" hangingPunct="1"/>
            <a:r>
              <a:rPr lang="en-US" altLang="en-US" dirty="0" err="1"/>
              <a:t>c</a:t>
            </a:r>
            <a:r>
              <a:rPr lang="en-US" altLang="en-US" dirty="0" err="1" smtClean="0"/>
              <a:t>ulars</a:t>
            </a:r>
            <a:r>
              <a:rPr lang="en-US" altLang="en-US" dirty="0" smtClean="0"/>
              <a:t> (so two systems can be made</a:t>
            </a:r>
          </a:p>
          <a:p>
            <a:pPr eaLnBrk="1" hangingPunct="1"/>
            <a:r>
              <a:rPr lang="en-US" altLang="en-US" dirty="0"/>
              <a:t>f</a:t>
            </a:r>
            <a:r>
              <a:rPr lang="en-US" altLang="en-US" dirty="0" smtClean="0"/>
              <a:t>rom each pair) and a low-light-level </a:t>
            </a:r>
          </a:p>
          <a:p>
            <a:pPr eaLnBrk="1" hangingPunct="1"/>
            <a:r>
              <a:rPr lang="en-US" altLang="en-US" dirty="0" smtClean="0"/>
              <a:t>PC164C-EX2 camera from </a:t>
            </a:r>
            <a:r>
              <a:rPr lang="en-US" altLang="en-US" dirty="0" err="1" smtClean="0"/>
              <a:t>Supercir</a:t>
            </a:r>
            <a:r>
              <a:rPr lang="en-US" altLang="en-US" dirty="0" smtClean="0"/>
              <a:t>-</a:t>
            </a:r>
          </a:p>
          <a:p>
            <a:pPr eaLnBrk="1" hangingPunct="1"/>
            <a:r>
              <a:rPr lang="en-US" altLang="en-US" dirty="0" err="1"/>
              <a:t>c</a:t>
            </a:r>
            <a:r>
              <a:rPr lang="en-US" altLang="en-US" dirty="0" err="1" smtClean="0"/>
              <a:t>uits</a:t>
            </a:r>
            <a:r>
              <a:rPr lang="en-US" altLang="en-US" dirty="0" smtClean="0"/>
              <a:t>, supported on a small photo-</a:t>
            </a:r>
          </a:p>
          <a:p>
            <a:pPr eaLnBrk="1" hangingPunct="1"/>
            <a:r>
              <a:rPr lang="en-US" dirty="0">
                <a:latin typeface="+mn-lt"/>
              </a:rPr>
              <a:t>g</a:t>
            </a:r>
            <a:r>
              <a:rPr lang="en-US" dirty="0" smtClean="0">
                <a:latin typeface="+mn-lt"/>
              </a:rPr>
              <a:t>raphic tripod and a specially cut </a:t>
            </a:r>
          </a:p>
          <a:p>
            <a:pPr eaLnBrk="1" hangingPunct="1"/>
            <a:r>
              <a:rPr lang="en-US" dirty="0">
                <a:latin typeface="+mn-lt"/>
              </a:rPr>
              <a:t>s</a:t>
            </a:r>
            <a:r>
              <a:rPr lang="en-US" dirty="0" smtClean="0">
                <a:latin typeface="+mn-lt"/>
              </a:rPr>
              <a:t>ection of PVC pipe. Canon MiniDV</a:t>
            </a:r>
          </a:p>
          <a:p>
            <a:pPr eaLnBrk="1" hangingPunct="1"/>
            <a:r>
              <a:rPr lang="en-US" dirty="0">
                <a:latin typeface="+mn-lt"/>
              </a:rPr>
              <a:t>t</a:t>
            </a:r>
            <a:r>
              <a:rPr lang="en-US" dirty="0" smtClean="0">
                <a:latin typeface="+mn-lt"/>
              </a:rPr>
              <a:t>ape camcorders are used to record </a:t>
            </a:r>
          </a:p>
          <a:p>
            <a:pPr eaLnBrk="1" hangingPunct="1"/>
            <a:r>
              <a:rPr lang="en-US" dirty="0">
                <a:latin typeface="+mn-lt"/>
              </a:rPr>
              <a:t>u</a:t>
            </a:r>
            <a:r>
              <a:rPr lang="en-US" dirty="0" smtClean="0">
                <a:latin typeface="+mn-lt"/>
              </a:rPr>
              <a:t>ncompressed video in digital format.</a:t>
            </a:r>
            <a:endParaRPr lang="en-US"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0"/>
            <a:ext cx="8458200" cy="685800"/>
          </a:xfrm>
        </p:spPr>
        <p:txBody>
          <a:bodyPr/>
          <a:lstStyle/>
          <a:p>
            <a:r>
              <a:rPr lang="en-US" altLang="en-US" sz="4000" smtClean="0"/>
              <a:t>Mighty Maxi – Orion 120mm short tube</a:t>
            </a:r>
          </a:p>
        </p:txBody>
      </p:sp>
      <p:sp>
        <p:nvSpPr>
          <p:cNvPr id="26627" name="Text Box 4"/>
          <p:cNvSpPr txBox="1">
            <a:spLocks noChangeArrowheads="1"/>
          </p:cNvSpPr>
          <p:nvPr/>
        </p:nvSpPr>
        <p:spPr bwMode="auto">
          <a:xfrm>
            <a:off x="0" y="457200"/>
            <a:ext cx="89916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smtClean="0"/>
          </a:p>
          <a:p>
            <a:pPr eaLnBrk="1" hangingPunct="1">
              <a:spcBef>
                <a:spcPct val="0"/>
              </a:spcBef>
              <a:buFontTx/>
              <a:buNone/>
            </a:pPr>
            <a:r>
              <a:rPr lang="en-US" altLang="en-US" sz="1800" dirty="0" smtClean="0"/>
              <a:t>This can </a:t>
            </a:r>
            <a:r>
              <a:rPr lang="en-US" altLang="en-US" sz="1800" dirty="0"/>
              <a:t>record occultations </a:t>
            </a:r>
            <a:r>
              <a:rPr lang="en-US" altLang="en-US" sz="1800" dirty="0" smtClean="0"/>
              <a:t>of stars </a:t>
            </a:r>
            <a:r>
              <a:rPr lang="en-US" altLang="en-US" sz="1800" dirty="0"/>
              <a:t>to mag. 12.0, </a:t>
            </a:r>
            <a:r>
              <a:rPr lang="en-US" altLang="en-US" sz="1800" dirty="0" smtClean="0"/>
              <a:t>even mag</a:t>
            </a:r>
            <a:r>
              <a:rPr lang="en-US" altLang="en-US" sz="1800" dirty="0"/>
              <a:t>. 12.5 under good conditions</a:t>
            </a:r>
          </a:p>
          <a:p>
            <a:pPr eaLnBrk="1" hangingPunct="1">
              <a:spcBef>
                <a:spcPct val="0"/>
              </a:spcBef>
              <a:buFontTx/>
              <a:buNone/>
            </a:pPr>
            <a:r>
              <a:rPr lang="en-US" altLang="en-US" sz="1800" dirty="0" smtClean="0"/>
              <a:t>this uses a </a:t>
            </a:r>
            <a:r>
              <a:rPr lang="en-US" altLang="en-US" sz="1800" dirty="0"/>
              <a:t>visual finder scope and an alt-</a:t>
            </a:r>
            <a:r>
              <a:rPr lang="en-US" altLang="en-US" sz="1800" dirty="0" err="1"/>
              <a:t>az</a:t>
            </a:r>
            <a:r>
              <a:rPr lang="en-US" altLang="en-US" sz="1800" dirty="0"/>
              <a:t> </a:t>
            </a:r>
            <a:r>
              <a:rPr lang="en-US" altLang="en-US" sz="1800" dirty="0" smtClean="0"/>
              <a:t>tension mount that’s light-weight and doesn’t need a counter-weight, designed by IOTA member Ted Blank. Commercial </a:t>
            </a:r>
            <a:r>
              <a:rPr lang="en-US" altLang="en-US" sz="1800" dirty="0"/>
              <a:t>mounts that can hold this weight cost hundreds of $, more than twice the $300 cost of the 120mm OTA</a:t>
            </a:r>
            <a:r>
              <a:rPr lang="en-US" altLang="en-US" sz="1800" dirty="0" smtClean="0"/>
              <a:t>.</a:t>
            </a:r>
          </a:p>
          <a:p>
            <a:pPr eaLnBrk="1" hangingPunct="1">
              <a:spcBef>
                <a:spcPct val="0"/>
              </a:spcBef>
              <a:buFontTx/>
              <a:buNone/>
            </a:pPr>
            <a:endParaRPr lang="en-US" altLang="en-US" sz="1800" dirty="0"/>
          </a:p>
          <a:p>
            <a:pPr eaLnBrk="1" hangingPunct="1">
              <a:spcBef>
                <a:spcPct val="0"/>
              </a:spcBef>
              <a:buFontTx/>
              <a:buNone/>
            </a:pPr>
            <a:r>
              <a:rPr lang="en-US" altLang="en-US" sz="1800" dirty="0" smtClean="0"/>
              <a:t>In the photo below, 4 maxi systems are checked out before packing for an air trip to Missouri.  </a:t>
            </a:r>
            <a:endParaRPr lang="en-US" altLang="en-US" sz="1800" dirty="0"/>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14599"/>
            <a:ext cx="6293645"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77000" y="2819400"/>
            <a:ext cx="2710165" cy="4093428"/>
          </a:xfrm>
          <a:prstGeom prst="rect">
            <a:avLst/>
          </a:prstGeom>
          <a:noFill/>
        </p:spPr>
        <p:txBody>
          <a:bodyPr wrap="none" rtlCol="0">
            <a:spAutoFit/>
          </a:bodyPr>
          <a:lstStyle/>
          <a:p>
            <a:r>
              <a:rPr lang="en-US" sz="2000" dirty="0" smtClean="0"/>
              <a:t>Not shown is a “midi”</a:t>
            </a:r>
          </a:p>
          <a:p>
            <a:r>
              <a:rPr lang="en-US" sz="2000" dirty="0"/>
              <a:t>s</a:t>
            </a:r>
            <a:r>
              <a:rPr lang="en-US" sz="2000" dirty="0" smtClean="0"/>
              <a:t>ystem using an Orion</a:t>
            </a:r>
          </a:p>
          <a:p>
            <a:r>
              <a:rPr lang="en-US" sz="2000" dirty="0" smtClean="0"/>
              <a:t>80mm short tube that </a:t>
            </a:r>
          </a:p>
          <a:p>
            <a:r>
              <a:rPr lang="en-US" sz="2000" dirty="0"/>
              <a:t>s</a:t>
            </a:r>
            <a:r>
              <a:rPr lang="en-US" sz="2000" dirty="0" smtClean="0"/>
              <a:t>ells for about $120.</a:t>
            </a:r>
          </a:p>
          <a:p>
            <a:r>
              <a:rPr lang="en-US" sz="2000" dirty="0" smtClean="0"/>
              <a:t>It can record events to </a:t>
            </a:r>
          </a:p>
          <a:p>
            <a:r>
              <a:rPr lang="en-US" sz="2000" dirty="0"/>
              <a:t>m</a:t>
            </a:r>
            <a:r>
              <a:rPr lang="en-US" sz="2000" dirty="0" smtClean="0"/>
              <a:t>ag. 11.0 and a little </a:t>
            </a:r>
          </a:p>
          <a:p>
            <a:r>
              <a:rPr lang="en-US" sz="2000" dirty="0"/>
              <a:t>f</a:t>
            </a:r>
            <a:r>
              <a:rPr lang="en-US" sz="2000" dirty="0" smtClean="0"/>
              <a:t>ainter. An OMX </a:t>
            </a:r>
          </a:p>
          <a:p>
            <a:r>
              <a:rPr lang="en-US" sz="2000" dirty="0"/>
              <a:t>p</a:t>
            </a:r>
            <a:r>
              <a:rPr lang="en-US" sz="2000" dirty="0" smtClean="0"/>
              <a:t>hotographic Tripod for </a:t>
            </a:r>
          </a:p>
          <a:p>
            <a:r>
              <a:rPr lang="en-US" sz="2000" dirty="0" smtClean="0"/>
              <a:t>about $50 can be used </a:t>
            </a:r>
          </a:p>
          <a:p>
            <a:r>
              <a:rPr lang="en-US" sz="2000" dirty="0"/>
              <a:t>w</a:t>
            </a:r>
            <a:r>
              <a:rPr lang="en-US" sz="2000" dirty="0" smtClean="0"/>
              <a:t>ell enough for it. </a:t>
            </a:r>
          </a:p>
          <a:p>
            <a:r>
              <a:rPr lang="en-US" sz="2000" dirty="0" smtClean="0"/>
              <a:t>6 midi’s are shown in </a:t>
            </a:r>
          </a:p>
          <a:p>
            <a:r>
              <a:rPr lang="en-US" sz="2000" dirty="0" smtClean="0"/>
              <a:t>the picture with Scotty</a:t>
            </a:r>
          </a:p>
          <a:p>
            <a:r>
              <a:rPr lang="en-US" sz="2000" dirty="0" err="1" smtClean="0"/>
              <a:t>Degenhardt</a:t>
            </a: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TotalTime>
  <Words>2266</Words>
  <Application>Microsoft Office PowerPoint</Application>
  <PresentationFormat>On-screen Show (4:3)</PresentationFormat>
  <Paragraphs>175</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Symbol</vt:lpstr>
      <vt:lpstr>Times New Roman</vt:lpstr>
      <vt:lpstr>Default Design</vt:lpstr>
      <vt:lpstr>S318p.15 – Sizes, Shapes, and Satellites of Asteroids from Occultations</vt:lpstr>
      <vt:lpstr>PowerPoint Presentation</vt:lpstr>
      <vt:lpstr>Remote Stations for Asteroidal Occultations - 1</vt:lpstr>
      <vt:lpstr>Remote Stations for Asteroidal Occultations - 2</vt:lpstr>
      <vt:lpstr>Occultation of the 6.0-mag. Close Double Star SAO 78349 by (9) Metis on 2001 September 7</vt:lpstr>
      <vt:lpstr>The First Mobile Remote-Station Asteroidal Occultation Success, 2001 Sept. 07</vt:lpstr>
      <vt:lpstr>PowerPoint Presentation</vt:lpstr>
      <vt:lpstr>The Mighty Mini Introduced to IOTA, 2008 Aug 21</vt:lpstr>
      <vt:lpstr>Mighty Maxi – Orion 120mm short tube</vt:lpstr>
      <vt:lpstr>Programmable Remote for Timed Recordings</vt:lpstr>
      <vt:lpstr>Dunham setting up a mighty mini at his  station #5 in Newman, Calif., on 19 July 2011</vt:lpstr>
      <vt:lpstr>Occult Watcher Planning Tool</vt:lpstr>
      <vt:lpstr>Lightcurve from Dunham Station #3 for 2011 Dec. 28th occ’n  of SAO 138052 = HIP 54719 by (407) Arachne e. of Huntsville, TX</vt:lpstr>
      <vt:lpstr>PowerPoint Presentation</vt:lpstr>
      <vt:lpstr>2011 July 19 occultation of LQ Aquarii by the binary asteroid (90) Antiope observed in western USA </vt:lpstr>
      <vt:lpstr>Sky-plane plot, 2012 Jan. 19th  (911) Agamemnon occultation</vt:lpstr>
      <vt:lpstr>Paver mount for previous night pre-pointing</vt:lpstr>
      <vt:lpstr>Possible Oahu occultation of 9.6-mag. PPM 171360 by (1197) Rhodesia predicted on 2015 August 13 at 7:53 pm HST </vt:lpstr>
      <vt:lpstr>Some More Comments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Occultations with Video</dc:title>
  <dc:creator>David</dc:creator>
  <cp:lastModifiedBy>David Dunham</cp:lastModifiedBy>
  <cp:revision>121</cp:revision>
  <dcterms:created xsi:type="dcterms:W3CDTF">2002-06-13T00:17:46Z</dcterms:created>
  <dcterms:modified xsi:type="dcterms:W3CDTF">2015-10-02T04:24:06Z</dcterms:modified>
</cp:coreProperties>
</file>