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jpg" ContentType="image/jpg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0083800" cy="7556500"/>
  <p:notesSz cx="100838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6250" y="566420"/>
            <a:ext cx="6591300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289" y="1584319"/>
            <a:ext cx="8237220" cy="2420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22960">
              <a:lnSpc>
                <a:spcPct val="100000"/>
              </a:lnSpc>
            </a:pPr>
            <a:r>
              <a:rPr dirty="0" spc="-5"/>
              <a:t>Summer of</a:t>
            </a:r>
            <a:r>
              <a:rPr dirty="0" spc="-65"/>
              <a:t> </a:t>
            </a:r>
            <a:r>
              <a:rPr dirty="0" spc="-5"/>
              <a:t>`(MU)69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6170" y="3054096"/>
            <a:ext cx="5316220" cy="182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40180">
              <a:lnSpc>
                <a:spcPts val="3590"/>
              </a:lnSpc>
            </a:pPr>
            <a:r>
              <a:rPr dirty="0" sz="3200" spc="-5">
                <a:latin typeface="Arial"/>
                <a:cs typeface="Arial"/>
              </a:rPr>
              <a:t>Marc </a:t>
            </a:r>
            <a:r>
              <a:rPr dirty="0" sz="3200" spc="-95">
                <a:latin typeface="Arial"/>
                <a:cs typeface="Arial"/>
              </a:rPr>
              <a:t>W. </a:t>
            </a:r>
            <a:r>
              <a:rPr dirty="0" sz="3200" spc="-5">
                <a:latin typeface="Arial"/>
                <a:cs typeface="Arial"/>
              </a:rPr>
              <a:t>Buie  </a:t>
            </a:r>
            <a:r>
              <a:rPr dirty="0" sz="3200">
                <a:latin typeface="Arial"/>
                <a:cs typeface="Arial"/>
              </a:rPr>
              <a:t>Southwest Research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Institute</a:t>
            </a:r>
            <a:endParaRPr sz="3200">
              <a:latin typeface="Arial"/>
              <a:cs typeface="Arial"/>
            </a:endParaRPr>
          </a:p>
          <a:p>
            <a:pPr algn="ctr" marL="11430">
              <a:lnSpc>
                <a:spcPts val="3379"/>
              </a:lnSpc>
            </a:pPr>
            <a:r>
              <a:rPr dirty="0" sz="3200"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  <a:p>
            <a:pPr algn="ctr" marL="5080">
              <a:lnSpc>
                <a:spcPts val="3710"/>
              </a:lnSpc>
            </a:pPr>
            <a:r>
              <a:rPr dirty="0" sz="3200" spc="-50">
                <a:latin typeface="Arial"/>
                <a:cs typeface="Arial"/>
              </a:rPr>
              <a:t>Many, </a:t>
            </a:r>
            <a:r>
              <a:rPr dirty="0" sz="3200">
                <a:latin typeface="Arial"/>
                <a:cs typeface="Arial"/>
              </a:rPr>
              <a:t>many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more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ct val="100000"/>
              </a:lnSpc>
            </a:pPr>
            <a:r>
              <a:rPr dirty="0"/>
              <a:t>July </a:t>
            </a:r>
            <a:r>
              <a:rPr dirty="0" spc="-5"/>
              <a:t>10 preliminary</a:t>
            </a:r>
            <a:r>
              <a:rPr dirty="0" spc="-35"/>
              <a:t> </a:t>
            </a:r>
            <a:r>
              <a:rPr dirty="0" spc="-5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512059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149600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923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No </a:t>
            </a:r>
            <a:r>
              <a:rPr dirty="0" spc="-10"/>
              <a:t>diffuse </a:t>
            </a:r>
            <a:r>
              <a:rPr dirty="0" spc="-5"/>
              <a:t>material </a:t>
            </a:r>
            <a:r>
              <a:rPr dirty="0"/>
              <a:t>or </a:t>
            </a:r>
            <a:r>
              <a:rPr dirty="0" spc="-5"/>
              <a:t>rings</a:t>
            </a:r>
            <a:r>
              <a:rPr dirty="0" spc="-40"/>
              <a:t> </a:t>
            </a:r>
            <a:r>
              <a:rPr dirty="0"/>
              <a:t>seen</a:t>
            </a: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/>
              <a:t>No obvious </a:t>
            </a:r>
            <a:r>
              <a:rPr dirty="0" spc="-5"/>
              <a:t>solid </a:t>
            </a:r>
            <a:r>
              <a:rPr dirty="0"/>
              <a:t>body signature</a:t>
            </a:r>
            <a:r>
              <a:rPr dirty="0" spc="-50"/>
              <a:t> </a:t>
            </a:r>
            <a:r>
              <a:rPr dirty="0"/>
              <a:t>seen</a:t>
            </a:r>
          </a:p>
          <a:p>
            <a:pPr marL="12700" marR="5080">
              <a:lnSpc>
                <a:spcPts val="3600"/>
              </a:lnSpc>
              <a:spcBef>
                <a:spcPts val="1500"/>
              </a:spcBef>
            </a:pPr>
            <a:r>
              <a:rPr dirty="0" spc="-5"/>
              <a:t>Aircraft </a:t>
            </a:r>
            <a:r>
              <a:rPr dirty="0"/>
              <a:t>got </a:t>
            </a:r>
            <a:r>
              <a:rPr dirty="0" spc="-5"/>
              <a:t>to the </a:t>
            </a:r>
            <a:r>
              <a:rPr dirty="0"/>
              <a:t>requested </a:t>
            </a:r>
            <a:r>
              <a:rPr dirty="0" spc="-5"/>
              <a:t>location </a:t>
            </a:r>
            <a:r>
              <a:rPr dirty="0"/>
              <a:t>and </a:t>
            </a:r>
            <a:r>
              <a:rPr dirty="0" spc="-5"/>
              <a:t>time  within </a:t>
            </a:r>
            <a:r>
              <a:rPr dirty="0"/>
              <a:t>requested</a:t>
            </a:r>
            <a:r>
              <a:rPr dirty="0" spc="-55"/>
              <a:t> </a:t>
            </a:r>
            <a:r>
              <a:rPr dirty="0"/>
              <a:t>bounds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3840">
              <a:lnSpc>
                <a:spcPct val="100000"/>
              </a:lnSpc>
            </a:pPr>
            <a:r>
              <a:rPr dirty="0" spc="-5"/>
              <a:t>July 17 occultation</a:t>
            </a:r>
            <a:r>
              <a:rPr dirty="0" spc="-65"/>
              <a:t> </a:t>
            </a:r>
            <a:r>
              <a:rPr dirty="0" spc="-5"/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512059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149600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0600"/>
              </a:lnSpc>
              <a:tabLst>
                <a:tab pos="2203450" algn="l"/>
              </a:tabLst>
            </a:pPr>
            <a:r>
              <a:rPr dirty="0" spc="-5"/>
              <a:t>Strike-out?	</a:t>
            </a:r>
            <a:r>
              <a:rPr dirty="0" spc="-60"/>
              <a:t>Or, </a:t>
            </a:r>
            <a:r>
              <a:rPr dirty="0" spc="-5"/>
              <a:t>third</a:t>
            </a:r>
            <a:r>
              <a:rPr dirty="0"/>
              <a:t> </a:t>
            </a:r>
            <a:r>
              <a:rPr dirty="0" spc="-15"/>
              <a:t>time’s</a:t>
            </a:r>
            <a:r>
              <a:rPr dirty="0" spc="-30"/>
              <a:t> </a:t>
            </a:r>
            <a:r>
              <a:rPr dirty="0"/>
              <a:t>charm  Solid-body event a top priority  Cover </a:t>
            </a:r>
            <a:r>
              <a:rPr dirty="0" spc="-5"/>
              <a:t>larger uncertainty</a:t>
            </a:r>
            <a:r>
              <a:rPr dirty="0" spc="-20"/>
              <a:t> </a:t>
            </a:r>
            <a:r>
              <a:rPr dirty="0"/>
              <a:t>range</a:t>
            </a:r>
          </a:p>
          <a:p>
            <a:pPr marL="120650">
              <a:lnSpc>
                <a:spcPct val="100000"/>
              </a:lnSpc>
              <a:spcBef>
                <a:spcPts val="1280"/>
              </a:spcBef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2650">
              <a:lnSpc>
                <a:spcPct val="100000"/>
              </a:lnSpc>
            </a:pPr>
            <a:r>
              <a:rPr dirty="0" spc="-5"/>
              <a:t>July 17</a:t>
            </a:r>
            <a:r>
              <a:rPr dirty="0" spc="-70"/>
              <a:t> </a:t>
            </a:r>
            <a:r>
              <a:rPr dirty="0" spc="-5"/>
              <a:t>deployment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512059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149600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2757805">
              <a:lnSpc>
                <a:spcPct val="130500"/>
              </a:lnSpc>
            </a:pPr>
            <a:r>
              <a:rPr dirty="0"/>
              <a:t>Coverage of </a:t>
            </a:r>
            <a:r>
              <a:rPr dirty="0" spc="10"/>
              <a:t>~4.5σ </a:t>
            </a:r>
            <a:r>
              <a:rPr dirty="0"/>
              <a:t>(~100</a:t>
            </a:r>
            <a:r>
              <a:rPr dirty="0" spc="-100"/>
              <a:t> </a:t>
            </a:r>
            <a:r>
              <a:rPr dirty="0" spc="-5"/>
              <a:t>km)  </a:t>
            </a:r>
            <a:r>
              <a:rPr dirty="0"/>
              <a:t>Spacing was </a:t>
            </a:r>
            <a:r>
              <a:rPr dirty="0" spc="-5"/>
              <a:t>~4-5</a:t>
            </a:r>
            <a:r>
              <a:rPr dirty="0" spc="-80"/>
              <a:t> </a:t>
            </a:r>
            <a:r>
              <a:rPr dirty="0"/>
              <a:t>km</a:t>
            </a: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pc="-5"/>
              <a:t>Centerline </a:t>
            </a:r>
            <a:r>
              <a:rPr dirty="0"/>
              <a:t>passed over Comodoro </a:t>
            </a:r>
            <a:r>
              <a:rPr dirty="0" spc="-5"/>
              <a:t>Rivadavia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1239" y="365760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239" y="4201159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239" y="474345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5089" y="3611879"/>
            <a:ext cx="3533775" cy="152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latin typeface="Arial"/>
                <a:cs typeface="Arial"/>
              </a:rPr>
              <a:t>5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chords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27400"/>
              </a:lnSpc>
            </a:pPr>
            <a:r>
              <a:rPr dirty="0" sz="2800" spc="-5">
                <a:latin typeface="Arial"/>
                <a:cs typeface="Arial"/>
              </a:rPr>
              <a:t>Longest was </a:t>
            </a:r>
            <a:r>
              <a:rPr dirty="0" sz="2800">
                <a:latin typeface="Arial"/>
                <a:cs typeface="Arial"/>
              </a:rPr>
              <a:t>~1 sec  </a:t>
            </a:r>
            <a:r>
              <a:rPr dirty="0" sz="2800" spc="-5">
                <a:latin typeface="Arial"/>
                <a:cs typeface="Arial"/>
              </a:rPr>
              <a:t>Shortest was ~0.3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sec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541020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289" y="5274309"/>
            <a:ext cx="357505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Shape </a:t>
            </a:r>
            <a:r>
              <a:rPr dirty="0" sz="3200" spc="-5">
                <a:latin typeface="Arial"/>
                <a:cs typeface="Arial"/>
              </a:rPr>
              <a:t>is </a:t>
            </a:r>
            <a:r>
              <a:rPr dirty="0" sz="3200">
                <a:latin typeface="Arial"/>
                <a:cs typeface="Arial"/>
              </a:rPr>
              <a:t>not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simple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04950">
              <a:lnSpc>
                <a:spcPct val="100000"/>
              </a:lnSpc>
            </a:pPr>
            <a:r>
              <a:rPr dirty="0"/>
              <a:t>July </a:t>
            </a:r>
            <a:r>
              <a:rPr dirty="0" spc="-5"/>
              <a:t>17</a:t>
            </a:r>
            <a:r>
              <a:rPr dirty="0" spc="-80"/>
              <a:t> </a:t>
            </a:r>
            <a:r>
              <a:rPr dirty="0" spc="-5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33550"/>
            <a:ext cx="812355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Arial"/>
                <a:cs typeface="Arial"/>
              </a:rPr>
              <a:t>Centerline </a:t>
            </a:r>
            <a:r>
              <a:rPr dirty="0" sz="3200">
                <a:latin typeface="Arial"/>
                <a:cs typeface="Arial"/>
              </a:rPr>
              <a:t>passed over Comodoro </a:t>
            </a:r>
            <a:r>
              <a:rPr dirty="0" sz="3200" spc="-5">
                <a:latin typeface="Arial"/>
                <a:cs typeface="Arial"/>
              </a:rPr>
              <a:t>Rivadavia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238252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9" y="2926079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346964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5089" y="2338070"/>
            <a:ext cx="3533775" cy="152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latin typeface="Arial"/>
                <a:cs typeface="Arial"/>
              </a:rPr>
              <a:t>5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chords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4280"/>
              </a:lnSpc>
              <a:spcBef>
                <a:spcPts val="285"/>
              </a:spcBef>
            </a:pPr>
            <a:r>
              <a:rPr dirty="0" sz="2800" spc="-5">
                <a:latin typeface="Arial"/>
                <a:cs typeface="Arial"/>
              </a:rPr>
              <a:t>Longest was </a:t>
            </a:r>
            <a:r>
              <a:rPr dirty="0" sz="2800">
                <a:latin typeface="Arial"/>
                <a:cs typeface="Arial"/>
              </a:rPr>
              <a:t>~1 sec  </a:t>
            </a:r>
            <a:r>
              <a:rPr dirty="0" sz="2800" spc="-5">
                <a:latin typeface="Arial"/>
                <a:cs typeface="Arial"/>
              </a:rPr>
              <a:t>Shortest was ~0.3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sec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440" y="4142740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440" y="4772659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541020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289" y="4000500"/>
            <a:ext cx="7009130" cy="177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Cross-track error was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reasonable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5020"/>
              </a:lnSpc>
              <a:spcBef>
                <a:spcPts val="355"/>
              </a:spcBef>
            </a:pPr>
            <a:r>
              <a:rPr dirty="0" sz="3200" spc="-5">
                <a:latin typeface="Arial"/>
                <a:cs typeface="Arial"/>
              </a:rPr>
              <a:t>In-track </a:t>
            </a:r>
            <a:r>
              <a:rPr dirty="0" sz="3200">
                <a:latin typeface="Arial"/>
                <a:cs typeface="Arial"/>
              </a:rPr>
              <a:t>error </a:t>
            </a:r>
            <a:r>
              <a:rPr dirty="0" sz="3200" spc="-5">
                <a:latin typeface="Arial"/>
                <a:cs typeface="Arial"/>
              </a:rPr>
              <a:t>is </a:t>
            </a:r>
            <a:r>
              <a:rPr dirty="0" sz="3200">
                <a:latin typeface="Arial"/>
                <a:cs typeface="Arial"/>
              </a:rPr>
              <a:t>larger </a:t>
            </a:r>
            <a:r>
              <a:rPr dirty="0" sz="3200" spc="-5">
                <a:latin typeface="Arial"/>
                <a:cs typeface="Arial"/>
              </a:rPr>
              <a:t>than it </a:t>
            </a:r>
            <a:r>
              <a:rPr dirty="0" sz="3200">
                <a:latin typeface="Arial"/>
                <a:cs typeface="Arial"/>
              </a:rPr>
              <a:t>should be  Shape </a:t>
            </a:r>
            <a:r>
              <a:rPr dirty="0" sz="3200" spc="-5">
                <a:latin typeface="Arial"/>
                <a:cs typeface="Arial"/>
              </a:rPr>
              <a:t>is </a:t>
            </a:r>
            <a:r>
              <a:rPr dirty="0" sz="3200">
                <a:latin typeface="Arial"/>
                <a:cs typeface="Arial"/>
              </a:rPr>
              <a:t>not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simple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9170" y="566420"/>
            <a:ext cx="3040380" cy="6775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39925" algn="l"/>
              </a:tabLst>
            </a:pPr>
            <a:r>
              <a:rPr dirty="0"/>
              <a:t>Ju</a:t>
            </a:r>
            <a:r>
              <a:rPr dirty="0" spc="5"/>
              <a:t>l</a:t>
            </a:r>
            <a:r>
              <a:rPr dirty="0"/>
              <a:t>y</a:t>
            </a:r>
            <a:r>
              <a:rPr dirty="0" spc="5"/>
              <a:t> </a:t>
            </a:r>
            <a:r>
              <a:rPr dirty="0" spc="-5"/>
              <a:t>1</a:t>
            </a:r>
            <a:r>
              <a:rPr dirty="0"/>
              <a:t>7	</a:t>
            </a:r>
            <a:r>
              <a:rPr dirty="0" spc="-5"/>
              <a:t>da</a:t>
            </a:r>
            <a:r>
              <a:rPr dirty="0" spc="5"/>
              <a:t>t</a:t>
            </a:r>
            <a:r>
              <a:rPr dirty="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1729739" y="1389380"/>
            <a:ext cx="6620509" cy="588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74700">
              <a:lnSpc>
                <a:spcPct val="100000"/>
              </a:lnSpc>
            </a:pPr>
            <a:r>
              <a:rPr dirty="0" spc="-5"/>
              <a:t>Shape</a:t>
            </a:r>
            <a:r>
              <a:rPr dirty="0" spc="-70"/>
              <a:t> </a:t>
            </a:r>
            <a:r>
              <a:rPr dirty="0" spc="-5"/>
              <a:t>interpretation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33550"/>
            <a:ext cx="235521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Arial"/>
                <a:cs typeface="Arial"/>
              </a:rPr>
              <a:t>Single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object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238252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5089" y="2338070"/>
            <a:ext cx="5286375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34x20 km, </a:t>
            </a:r>
            <a:r>
              <a:rPr dirty="0" sz="2800">
                <a:latin typeface="Arial"/>
                <a:cs typeface="Arial"/>
              </a:rPr>
              <a:t>very </a:t>
            </a:r>
            <a:r>
              <a:rPr dirty="0" sz="2800" spc="-5">
                <a:latin typeface="Arial"/>
                <a:cs typeface="Arial"/>
              </a:rPr>
              <a:t>irregular in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shape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304927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289" y="2913379"/>
            <a:ext cx="264858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Contact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binary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239" y="356362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5089" y="3517900"/>
            <a:ext cx="1569085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34x19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423037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289" y="4094479"/>
            <a:ext cx="228663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Close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binary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239" y="476250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1239" y="534162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5089" y="4546660"/>
            <a:ext cx="1571625" cy="1207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700"/>
              </a:lnSpc>
            </a:pPr>
            <a:r>
              <a:rPr dirty="0" sz="2800" spc="-5">
                <a:latin typeface="Arial"/>
                <a:cs typeface="Arial"/>
              </a:rPr>
              <a:t>D</a:t>
            </a:r>
            <a:r>
              <a:rPr dirty="0" baseline="-19097" sz="2400" spc="-7">
                <a:latin typeface="Arial"/>
                <a:cs typeface="Arial"/>
              </a:rPr>
              <a:t>1</a:t>
            </a:r>
            <a:r>
              <a:rPr dirty="0" sz="2800" spc="-5">
                <a:latin typeface="Arial"/>
                <a:cs typeface="Arial"/>
              </a:rPr>
              <a:t>=20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km  </a:t>
            </a:r>
            <a:r>
              <a:rPr dirty="0" sz="2800" spc="-5">
                <a:latin typeface="Arial"/>
                <a:cs typeface="Arial"/>
              </a:rPr>
              <a:t>D</a:t>
            </a:r>
            <a:r>
              <a:rPr dirty="0" baseline="-19097" sz="2400" spc="-7">
                <a:latin typeface="Arial"/>
                <a:cs typeface="Arial"/>
              </a:rPr>
              <a:t>2</a:t>
            </a:r>
            <a:r>
              <a:rPr dirty="0" sz="2800" spc="-5">
                <a:latin typeface="Arial"/>
                <a:cs typeface="Arial"/>
              </a:rPr>
              <a:t>=16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2540">
              <a:lnSpc>
                <a:spcPct val="100000"/>
              </a:lnSpc>
            </a:pPr>
            <a:r>
              <a:rPr dirty="0" spc="-5"/>
              <a:t>Open</a:t>
            </a:r>
            <a:r>
              <a:rPr dirty="0" spc="-75"/>
              <a:t> </a:t>
            </a:r>
            <a:r>
              <a:rPr dirty="0" spc="-5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623059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260600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289179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1331102"/>
            <a:ext cx="6824980" cy="2379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440940">
              <a:lnSpc>
                <a:spcPct val="130700"/>
              </a:lnSpc>
            </a:pPr>
            <a:r>
              <a:rPr dirty="0" sz="3200">
                <a:latin typeface="Arial"/>
                <a:cs typeface="Arial"/>
              </a:rPr>
              <a:t>Explain the June 3 </a:t>
            </a:r>
            <a:r>
              <a:rPr dirty="0" sz="3200" spc="-5">
                <a:latin typeface="Arial"/>
                <a:cs typeface="Arial"/>
              </a:rPr>
              <a:t>miss  </a:t>
            </a:r>
            <a:r>
              <a:rPr dirty="0" sz="3200">
                <a:latin typeface="Arial"/>
                <a:cs typeface="Arial"/>
              </a:rPr>
              <a:t>Explain the July 10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miss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600"/>
              </a:lnSpc>
              <a:spcBef>
                <a:spcPts val="1500"/>
              </a:spcBef>
            </a:pPr>
            <a:r>
              <a:rPr dirty="0" sz="3200">
                <a:latin typeface="Arial"/>
                <a:cs typeface="Arial"/>
              </a:rPr>
              <a:t>Explain the tension </a:t>
            </a:r>
            <a:r>
              <a:rPr dirty="0" sz="3200" spc="-5">
                <a:latin typeface="Arial"/>
                <a:cs typeface="Arial"/>
              </a:rPr>
              <a:t>between </a:t>
            </a:r>
            <a:r>
              <a:rPr dirty="0" sz="3200">
                <a:latin typeface="Arial"/>
                <a:cs typeface="Arial"/>
              </a:rPr>
              <a:t>HST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  </a:t>
            </a:r>
            <a:r>
              <a:rPr dirty="0" sz="3200" spc="-5">
                <a:latin typeface="Arial"/>
                <a:cs typeface="Arial"/>
              </a:rPr>
              <a:t>occultation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astrometry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0" y="3840479"/>
            <a:ext cx="4737100" cy="371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41290" y="3971290"/>
            <a:ext cx="4334510" cy="349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35760">
              <a:lnSpc>
                <a:spcPct val="100000"/>
              </a:lnSpc>
            </a:pPr>
            <a:r>
              <a:rPr dirty="0" spc="-15"/>
              <a:t>What’s</a:t>
            </a:r>
            <a:r>
              <a:rPr dirty="0" spc="-95"/>
              <a:t> </a:t>
            </a:r>
            <a:r>
              <a:rPr dirty="0" spc="-5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33550"/>
            <a:ext cx="269621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>
                <a:latin typeface="Arial"/>
                <a:cs typeface="Arial"/>
              </a:rPr>
              <a:t>M</a:t>
            </a:r>
            <a:r>
              <a:rPr dirty="0" sz="3200" spc="5">
                <a:latin typeface="Arial"/>
                <a:cs typeface="Arial"/>
              </a:rPr>
              <a:t>U20</a:t>
            </a:r>
            <a:r>
              <a:rPr dirty="0" sz="3200" spc="-5">
                <a:latin typeface="Arial"/>
                <a:cs typeface="Arial"/>
              </a:rPr>
              <a:t>1</a:t>
            </a:r>
            <a:r>
              <a:rPr dirty="0" sz="3200" spc="5">
                <a:latin typeface="Arial"/>
                <a:cs typeface="Arial"/>
              </a:rPr>
              <a:t>8080</a:t>
            </a:r>
            <a:r>
              <a:rPr dirty="0" sz="3200" spc="-5">
                <a:latin typeface="Arial"/>
                <a:cs typeface="Arial"/>
              </a:rPr>
              <a:t>4?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5839" y="1738629"/>
            <a:ext cx="8027670" cy="575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74470">
              <a:lnSpc>
                <a:spcPct val="100000"/>
              </a:lnSpc>
            </a:pPr>
            <a:r>
              <a:rPr dirty="0" spc="-5"/>
              <a:t>South</a:t>
            </a:r>
            <a:r>
              <a:rPr dirty="0" spc="-350"/>
              <a:t> </a:t>
            </a:r>
            <a:r>
              <a:rPr dirty="0"/>
              <a:t>America</a:t>
            </a:r>
          </a:p>
        </p:txBody>
      </p:sp>
      <p:sp>
        <p:nvSpPr>
          <p:cNvPr id="3" name="object 3"/>
          <p:cNvSpPr/>
          <p:nvPr/>
        </p:nvSpPr>
        <p:spPr>
          <a:xfrm>
            <a:off x="669290" y="1229360"/>
            <a:ext cx="8741410" cy="632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74470">
              <a:lnSpc>
                <a:spcPct val="100000"/>
              </a:lnSpc>
            </a:pPr>
            <a:r>
              <a:rPr dirty="0" spc="-5"/>
              <a:t>South</a:t>
            </a:r>
            <a:r>
              <a:rPr dirty="0" spc="-350"/>
              <a:t> </a:t>
            </a:r>
            <a:r>
              <a:rPr dirty="0"/>
              <a:t>America</a:t>
            </a:r>
          </a:p>
        </p:txBody>
      </p:sp>
      <p:sp>
        <p:nvSpPr>
          <p:cNvPr id="3" name="object 3"/>
          <p:cNvSpPr/>
          <p:nvPr/>
        </p:nvSpPr>
        <p:spPr>
          <a:xfrm>
            <a:off x="669290" y="1228089"/>
            <a:ext cx="8741410" cy="6328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650" y="566420"/>
            <a:ext cx="4498975" cy="6775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10335" algn="l"/>
              </a:tabLst>
            </a:pPr>
            <a:r>
              <a:rPr dirty="0" spc="-5"/>
              <a:t>2017	Occultations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33550"/>
            <a:ext cx="226695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2017 June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238252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9" y="2926079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5089" y="2222428"/>
            <a:ext cx="4015104" cy="1094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7099"/>
              </a:lnSpc>
            </a:pPr>
            <a:r>
              <a:rPr dirty="0" sz="2800" spc="-5">
                <a:latin typeface="Arial"/>
                <a:cs typeface="Arial"/>
              </a:rPr>
              <a:t>South America and</a:t>
            </a:r>
            <a:r>
              <a:rPr dirty="0" sz="2800" spc="-36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Africa  Faint,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g’=15.3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440" y="3599179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289" y="3456940"/>
            <a:ext cx="233362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2017 </a:t>
            </a:r>
            <a:r>
              <a:rPr dirty="0" sz="3200" spc="-5">
                <a:latin typeface="Arial"/>
                <a:cs typeface="Arial"/>
              </a:rPr>
              <a:t>July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10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239" y="4107179"/>
            <a:ext cx="173990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5089" y="4061459"/>
            <a:ext cx="2189480" cy="979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Pacific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2800" spc="-5">
                <a:latin typeface="Arial"/>
                <a:cs typeface="Arial"/>
              </a:rPr>
              <a:t>Faint,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g’=15.6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9440" y="531622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3289" y="5180329"/>
            <a:ext cx="233362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2017 </a:t>
            </a:r>
            <a:r>
              <a:rPr dirty="0" sz="3200" spc="-5">
                <a:latin typeface="Arial"/>
                <a:cs typeface="Arial"/>
              </a:rPr>
              <a:t>July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17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1239" y="583057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1239" y="6374129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5089" y="5667928"/>
            <a:ext cx="3876675" cy="1096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7400"/>
              </a:lnSpc>
            </a:pPr>
            <a:r>
              <a:rPr dirty="0" sz="2800" spc="-5">
                <a:latin typeface="Arial"/>
                <a:cs typeface="Arial"/>
              </a:rPr>
              <a:t>Southern South</a:t>
            </a:r>
            <a:r>
              <a:rPr dirty="0" sz="2800" spc="-22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America  Bright,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g’=12.6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79159" y="1577339"/>
            <a:ext cx="1828799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711440" y="3196589"/>
            <a:ext cx="18288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35040" y="5120640"/>
            <a:ext cx="18288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00860">
              <a:lnSpc>
                <a:spcPct val="100000"/>
              </a:lnSpc>
            </a:pPr>
            <a:r>
              <a:rPr dirty="0" spc="-5"/>
              <a:t>Deployment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868170"/>
            <a:ext cx="168275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7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738629"/>
            <a:ext cx="242379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100" spc="20">
                <a:latin typeface="Arial"/>
                <a:cs typeface="Arial"/>
              </a:rPr>
              <a:t>MU20170603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1080" y="2371090"/>
            <a:ext cx="169545" cy="33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5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1080" y="2901950"/>
            <a:ext cx="169545" cy="33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5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580" y="2210942"/>
            <a:ext cx="6783705" cy="1073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7000"/>
              </a:lnSpc>
            </a:pPr>
            <a:r>
              <a:rPr dirty="0" sz="2750" spc="-5">
                <a:latin typeface="Arial"/>
                <a:cs typeface="Arial"/>
              </a:rPr>
              <a:t>13 systems </a:t>
            </a:r>
            <a:r>
              <a:rPr dirty="0" sz="2750">
                <a:latin typeface="Arial"/>
                <a:cs typeface="Arial"/>
              </a:rPr>
              <a:t>to </a:t>
            </a:r>
            <a:r>
              <a:rPr dirty="0" sz="2750" spc="-5">
                <a:latin typeface="Arial"/>
                <a:cs typeface="Arial"/>
              </a:rPr>
              <a:t>South Africa </a:t>
            </a:r>
            <a:r>
              <a:rPr dirty="0" sz="2750" spc="-10">
                <a:latin typeface="Arial"/>
                <a:cs typeface="Arial"/>
              </a:rPr>
              <a:t>near Cape</a:t>
            </a:r>
            <a:r>
              <a:rPr dirty="0" sz="2750" spc="-245">
                <a:latin typeface="Arial"/>
                <a:cs typeface="Arial"/>
              </a:rPr>
              <a:t> </a:t>
            </a:r>
            <a:r>
              <a:rPr dirty="0" sz="2750" spc="-85">
                <a:latin typeface="Arial"/>
                <a:cs typeface="Arial"/>
              </a:rPr>
              <a:t>Town  </a:t>
            </a:r>
            <a:r>
              <a:rPr dirty="0" sz="2750" spc="-5">
                <a:latin typeface="Arial"/>
                <a:cs typeface="Arial"/>
              </a:rPr>
              <a:t>12 systems </a:t>
            </a:r>
            <a:r>
              <a:rPr dirty="0" sz="2750">
                <a:latin typeface="Arial"/>
                <a:cs typeface="Arial"/>
              </a:rPr>
              <a:t>to </a:t>
            </a:r>
            <a:r>
              <a:rPr dirty="0" sz="2750" spc="-5">
                <a:latin typeface="Arial"/>
                <a:cs typeface="Arial"/>
              </a:rPr>
              <a:t>Argentina </a:t>
            </a:r>
            <a:r>
              <a:rPr dirty="0" sz="2750" spc="-10">
                <a:latin typeface="Arial"/>
                <a:cs typeface="Arial"/>
              </a:rPr>
              <a:t>near</a:t>
            </a:r>
            <a:r>
              <a:rPr dirty="0" sz="2750" spc="-215">
                <a:latin typeface="Arial"/>
                <a:cs typeface="Arial"/>
              </a:rPr>
              <a:t> </a:t>
            </a:r>
            <a:r>
              <a:rPr dirty="0" sz="2750" spc="-5">
                <a:latin typeface="Arial"/>
                <a:cs typeface="Arial"/>
              </a:rPr>
              <a:t>Mendoza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900" y="3556000"/>
            <a:ext cx="168275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7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3418840"/>
            <a:ext cx="2423795" cy="488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100" spc="-10">
                <a:latin typeface="Arial"/>
                <a:cs typeface="Arial"/>
              </a:rPr>
              <a:t>MU20170710</a:t>
            </a:r>
            <a:endParaRPr sz="3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1080" y="4057650"/>
            <a:ext cx="169545" cy="33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5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1080" y="4596129"/>
            <a:ext cx="169545" cy="332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35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8580" y="4011929"/>
            <a:ext cx="4074795" cy="959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50" spc="-5">
                <a:latin typeface="Arial"/>
                <a:cs typeface="Arial"/>
              </a:rPr>
              <a:t>SOFIA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2750" spc="-5">
                <a:latin typeface="Arial"/>
                <a:cs typeface="Arial"/>
              </a:rPr>
              <a:t>No mobile </a:t>
            </a:r>
            <a:r>
              <a:rPr dirty="0" sz="2750" spc="-10">
                <a:latin typeface="Arial"/>
                <a:cs typeface="Arial"/>
              </a:rPr>
              <a:t>ground</a:t>
            </a:r>
            <a:r>
              <a:rPr dirty="0" sz="2750" spc="-85">
                <a:latin typeface="Arial"/>
                <a:cs typeface="Arial"/>
              </a:rPr>
              <a:t> </a:t>
            </a:r>
            <a:r>
              <a:rPr dirty="0" sz="2750" spc="-5">
                <a:latin typeface="Arial"/>
                <a:cs typeface="Arial"/>
              </a:rPr>
              <a:t>stations</a:t>
            </a:r>
            <a:endParaRPr sz="2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900" y="5243829"/>
            <a:ext cx="168275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7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4400" y="5106670"/>
            <a:ext cx="2423795" cy="488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100" spc="-10">
                <a:latin typeface="Arial"/>
                <a:cs typeface="Arial"/>
              </a:rPr>
              <a:t>MU20170717</a:t>
            </a:r>
            <a:endParaRPr sz="3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1080" y="5745479"/>
            <a:ext cx="169545" cy="33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5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8580" y="5698490"/>
            <a:ext cx="7893684" cy="428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50" spc="-5">
                <a:latin typeface="Arial"/>
                <a:cs typeface="Arial"/>
              </a:rPr>
              <a:t>25 systems </a:t>
            </a:r>
            <a:r>
              <a:rPr dirty="0" sz="2750">
                <a:latin typeface="Arial"/>
                <a:cs typeface="Arial"/>
              </a:rPr>
              <a:t>to </a:t>
            </a:r>
            <a:r>
              <a:rPr dirty="0" sz="2750" spc="-5">
                <a:latin typeface="Arial"/>
                <a:cs typeface="Arial"/>
              </a:rPr>
              <a:t>Argentina </a:t>
            </a:r>
            <a:r>
              <a:rPr dirty="0" sz="2750" spc="-10">
                <a:latin typeface="Arial"/>
                <a:cs typeface="Arial"/>
              </a:rPr>
              <a:t>near Comodoro</a:t>
            </a:r>
            <a:r>
              <a:rPr dirty="0" sz="2750" spc="-140">
                <a:latin typeface="Arial"/>
                <a:cs typeface="Arial"/>
              </a:rPr>
              <a:t> </a:t>
            </a:r>
            <a:r>
              <a:rPr dirty="0" sz="2750" spc="-10">
                <a:latin typeface="Arial"/>
                <a:cs typeface="Arial"/>
              </a:rPr>
              <a:t>Rivadavia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Ground track</a:t>
            </a:r>
            <a:r>
              <a:rPr dirty="0" spc="-65"/>
              <a:t> </a:t>
            </a:r>
            <a:r>
              <a:rPr dirty="0" spc="-5"/>
              <a:t>uncertainties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65354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517650"/>
            <a:ext cx="6242685" cy="487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may25a → last orbit </a:t>
            </a:r>
            <a:r>
              <a:rPr dirty="0" sz="3200" spc="-5">
                <a:latin typeface="Arial"/>
                <a:cs typeface="Arial"/>
              </a:rPr>
              <a:t>before </a:t>
            </a:r>
            <a:r>
              <a:rPr dirty="0" sz="3200">
                <a:latin typeface="Arial"/>
                <a:cs typeface="Arial"/>
              </a:rPr>
              <a:t>June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216662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5089" y="2122170"/>
            <a:ext cx="4087495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HST data through May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25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283337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289" y="2697479"/>
            <a:ext cx="640143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lc1g2 → last orbit before July</a:t>
            </a:r>
            <a:r>
              <a:rPr dirty="0" sz="3200" spc="-1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10/17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239" y="334772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5089" y="3302000"/>
            <a:ext cx="3851275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HST data through </a:t>
            </a:r>
            <a:r>
              <a:rPr dirty="0" sz="2800">
                <a:latin typeface="Arial"/>
                <a:cs typeface="Arial"/>
              </a:rPr>
              <a:t>July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4019550"/>
            <a:ext cx="170815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95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289" y="3878579"/>
            <a:ext cx="558546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rf3a → current provisional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orbit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239" y="452755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5089" y="4517389"/>
            <a:ext cx="6460490" cy="80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50"/>
              </a:lnSpc>
            </a:pPr>
            <a:r>
              <a:rPr dirty="0" sz="2800" spc="-5">
                <a:latin typeface="Arial"/>
                <a:cs typeface="Arial"/>
              </a:rPr>
              <a:t>Includes Aug 2017 </a:t>
            </a:r>
            <a:r>
              <a:rPr dirty="0" sz="2800" spc="-10">
                <a:latin typeface="Arial"/>
                <a:cs typeface="Arial"/>
              </a:rPr>
              <a:t>HST </a:t>
            </a:r>
            <a:r>
              <a:rPr dirty="0" sz="2800" spc="-5">
                <a:latin typeface="Arial"/>
                <a:cs typeface="Arial"/>
              </a:rPr>
              <a:t>data and </a:t>
            </a:r>
            <a:r>
              <a:rPr dirty="0" sz="2800">
                <a:latin typeface="Arial"/>
                <a:cs typeface="Arial"/>
              </a:rPr>
              <a:t>July</a:t>
            </a:r>
            <a:r>
              <a:rPr dirty="0" sz="2800" spc="-23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17  occultation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97840" y="5472429"/>
          <a:ext cx="9072880" cy="200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929"/>
                <a:gridCol w="1270401"/>
                <a:gridCol w="1327221"/>
                <a:gridCol w="1004092"/>
                <a:gridCol w="535928"/>
                <a:gridCol w="1050682"/>
                <a:gridCol w="1030630"/>
                <a:gridCol w="1548993"/>
              </a:tblGrid>
              <a:tr h="350520">
                <a:tc gridSpan="3">
                  <a:txBody>
                    <a:bodyPr/>
                    <a:lstStyle/>
                    <a:p>
                      <a:pPr marL="2185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may25a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lc1gr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rf3a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B2B2B2"/>
                    </a:solidFill>
                  </a:tcPr>
                </a:tc>
              </a:tr>
              <a:tr h="605789"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Event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58140" marR="281940" indent="-63500">
                        <a:lnSpc>
                          <a:spcPts val="2010"/>
                        </a:lnSpc>
                        <a:spcBef>
                          <a:spcPts val="3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x-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ck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[mas]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83540" marR="281940" indent="-93980">
                        <a:lnSpc>
                          <a:spcPts val="2010"/>
                        </a:lnSpc>
                        <a:spcBef>
                          <a:spcPts val="39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ack  [mas]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21590" indent="-63500">
                        <a:lnSpc>
                          <a:spcPts val="2010"/>
                        </a:lnSpc>
                        <a:spcBef>
                          <a:spcPts val="3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x-track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[mas]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3890" marR="281940" indent="-95250">
                        <a:lnSpc>
                          <a:spcPts val="2010"/>
                        </a:lnSpc>
                        <a:spcBef>
                          <a:spcPts val="39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k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[mas]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3060" marR="47625" indent="-63500">
                        <a:lnSpc>
                          <a:spcPts val="2010"/>
                        </a:lnSpc>
                        <a:spcBef>
                          <a:spcPts val="3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x-t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ck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[mas]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19125" marR="267970" indent="-93980">
                        <a:lnSpc>
                          <a:spcPts val="2010"/>
                        </a:lnSpc>
                        <a:spcBef>
                          <a:spcPts val="39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n-track  [mas]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June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38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2.172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0.420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88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0.768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413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62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0.8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38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2.073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0.447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88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0.582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413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62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0.2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CCCCC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38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2.102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0.464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881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0.697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4139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83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623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0.2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7708900" y="165100"/>
            <a:ext cx="1863089" cy="335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>
                <a:solidFill>
                  <a:srgbClr val="FF6666"/>
                </a:solidFill>
                <a:latin typeface="Arial"/>
                <a:cs typeface="Arial"/>
              </a:rPr>
              <a:t>34 </a:t>
            </a:r>
            <a:r>
              <a:rPr dirty="0" sz="2200">
                <a:solidFill>
                  <a:srgbClr val="FF6666"/>
                </a:solidFill>
                <a:latin typeface="Arial"/>
                <a:cs typeface="Arial"/>
              </a:rPr>
              <a:t>km = 1</a:t>
            </a:r>
            <a:r>
              <a:rPr dirty="0" sz="2200" spc="-110">
                <a:solidFill>
                  <a:srgbClr val="FF6666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6666"/>
                </a:solidFill>
                <a:latin typeface="Arial"/>
                <a:cs typeface="Arial"/>
              </a:rPr>
              <a:t>mas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0830">
              <a:lnSpc>
                <a:spcPct val="100000"/>
              </a:lnSpc>
            </a:pPr>
            <a:r>
              <a:rPr dirty="0" spc="-5"/>
              <a:t>June </a:t>
            </a:r>
            <a:r>
              <a:rPr dirty="0"/>
              <a:t>3 </a:t>
            </a:r>
            <a:r>
              <a:rPr dirty="0" spc="-5"/>
              <a:t>occultation</a:t>
            </a:r>
            <a:r>
              <a:rPr dirty="0" spc="-55"/>
              <a:t> </a:t>
            </a:r>
            <a:r>
              <a:rPr dirty="0" spc="-5"/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369" y="1826259"/>
            <a:ext cx="99695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5">
                <a:latin typeface="Calibri"/>
                <a:cs typeface="Calibri"/>
              </a:rPr>
              <a:t>●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280" y="1751329"/>
            <a:ext cx="615251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>
                <a:latin typeface="Arial"/>
                <a:cs typeface="Arial"/>
              </a:rPr>
              <a:t>Detect or eliminate large and dark </a:t>
            </a:r>
            <a:r>
              <a:rPr dirty="0" sz="1650" spc="5">
                <a:latin typeface="Arial"/>
                <a:cs typeface="Arial"/>
              </a:rPr>
              <a:t>case </a:t>
            </a:r>
            <a:r>
              <a:rPr dirty="0" sz="1650">
                <a:latin typeface="Arial"/>
                <a:cs typeface="Arial"/>
              </a:rPr>
              <a:t>for 2014MU69 (D=40</a:t>
            </a:r>
            <a:r>
              <a:rPr dirty="0" sz="1650" spc="145">
                <a:latin typeface="Arial"/>
                <a:cs typeface="Arial"/>
              </a:rPr>
              <a:t> </a:t>
            </a:r>
            <a:r>
              <a:rPr dirty="0" sz="1650" spc="5">
                <a:latin typeface="Arial"/>
                <a:cs typeface="Arial"/>
              </a:rPr>
              <a:t>km)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159" y="2085340"/>
            <a:ext cx="102870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5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050" spc="80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1069" y="2002759"/>
            <a:ext cx="2312035" cy="575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7600"/>
              </a:lnSpc>
            </a:pPr>
            <a:r>
              <a:rPr dirty="0" sz="1450">
                <a:latin typeface="Arial"/>
                <a:cs typeface="Arial"/>
              </a:rPr>
              <a:t>&lt;3% </a:t>
            </a:r>
            <a:r>
              <a:rPr dirty="0" sz="1450" spc="5">
                <a:latin typeface="Arial"/>
                <a:cs typeface="Arial"/>
              </a:rPr>
              <a:t>chance of a </a:t>
            </a:r>
            <a:r>
              <a:rPr dirty="0" sz="1450">
                <a:latin typeface="Arial"/>
                <a:cs typeface="Arial"/>
              </a:rPr>
              <a:t>null result  Only </a:t>
            </a:r>
            <a:r>
              <a:rPr dirty="0" sz="1450" spc="5">
                <a:latin typeface="Arial"/>
                <a:cs typeface="Arial"/>
              </a:rPr>
              <a:t>one continent</a:t>
            </a:r>
            <a:r>
              <a:rPr dirty="0" sz="1450" spc="-80">
                <a:latin typeface="Arial"/>
                <a:cs typeface="Arial"/>
              </a:rPr>
              <a:t> </a:t>
            </a:r>
            <a:r>
              <a:rPr dirty="0" sz="1450" spc="5">
                <a:latin typeface="Arial"/>
                <a:cs typeface="Arial"/>
              </a:rPr>
              <a:t>required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369" y="2720340"/>
            <a:ext cx="99695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5">
                <a:latin typeface="Calibri"/>
                <a:cs typeface="Calibri"/>
              </a:rPr>
              <a:t>●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280" y="2645409"/>
            <a:ext cx="2630170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>
                <a:latin typeface="Arial"/>
                <a:cs typeface="Arial"/>
              </a:rPr>
              <a:t>Good </a:t>
            </a:r>
            <a:r>
              <a:rPr dirty="0" sz="1650" spc="5">
                <a:latin typeface="Arial"/>
                <a:cs typeface="Arial"/>
              </a:rPr>
              <a:t>size </a:t>
            </a:r>
            <a:r>
              <a:rPr dirty="0" sz="1650">
                <a:latin typeface="Arial"/>
                <a:cs typeface="Arial"/>
              </a:rPr>
              <a:t>result if D=20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 spc="5">
                <a:latin typeface="Arial"/>
                <a:cs typeface="Arial"/>
              </a:rPr>
              <a:t>km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159" y="2979420"/>
            <a:ext cx="10287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5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2159" y="3267709"/>
            <a:ext cx="102870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80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159" y="3543300"/>
            <a:ext cx="10287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5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1069" y="2896839"/>
            <a:ext cx="4164329" cy="858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15620">
              <a:lnSpc>
                <a:spcPct val="127600"/>
              </a:lnSpc>
            </a:pPr>
            <a:r>
              <a:rPr dirty="0" sz="1450">
                <a:latin typeface="Arial"/>
                <a:cs typeface="Arial"/>
              </a:rPr>
              <a:t>3% </a:t>
            </a:r>
            <a:r>
              <a:rPr dirty="0" sz="1450" spc="5">
                <a:latin typeface="Arial"/>
                <a:cs typeface="Arial"/>
              </a:rPr>
              <a:t>chance of a </a:t>
            </a:r>
            <a:r>
              <a:rPr dirty="0" sz="1450">
                <a:latin typeface="Arial"/>
                <a:cs typeface="Arial"/>
              </a:rPr>
              <a:t>null result is </a:t>
            </a:r>
            <a:r>
              <a:rPr dirty="0" sz="1450" spc="5">
                <a:latin typeface="Arial"/>
                <a:cs typeface="Arial"/>
              </a:rPr>
              <a:t>a </a:t>
            </a:r>
            <a:r>
              <a:rPr dirty="0" sz="1450">
                <a:latin typeface="Arial"/>
                <a:cs typeface="Arial"/>
              </a:rPr>
              <a:t>practical floor  Both continents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 spc="5">
                <a:latin typeface="Arial"/>
                <a:cs typeface="Arial"/>
              </a:rPr>
              <a:t>required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dirty="0" sz="1450" spc="5">
                <a:latin typeface="Arial"/>
                <a:cs typeface="Arial"/>
              </a:rPr>
              <a:t>Harder </a:t>
            </a:r>
            <a:r>
              <a:rPr dirty="0" sz="1450">
                <a:latin typeface="Arial"/>
                <a:cs typeface="Arial"/>
              </a:rPr>
              <a:t>to </a:t>
            </a:r>
            <a:r>
              <a:rPr dirty="0" sz="1450" spc="5">
                <a:latin typeface="Arial"/>
                <a:cs typeface="Arial"/>
              </a:rPr>
              <a:t>detect due </a:t>
            </a:r>
            <a:r>
              <a:rPr dirty="0" sz="1450">
                <a:latin typeface="Arial"/>
                <a:cs typeface="Arial"/>
              </a:rPr>
              <a:t>to </a:t>
            </a:r>
            <a:r>
              <a:rPr dirty="0" sz="1450" spc="5">
                <a:latin typeface="Arial"/>
                <a:cs typeface="Arial"/>
              </a:rPr>
              <a:t>shorter chords and</a:t>
            </a:r>
            <a:r>
              <a:rPr dirty="0" sz="1450" spc="-4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signals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369" y="3896359"/>
            <a:ext cx="99695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5">
                <a:latin typeface="Calibri"/>
                <a:cs typeface="Calibri"/>
              </a:rPr>
              <a:t>●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280" y="3822700"/>
            <a:ext cx="414718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>
                <a:latin typeface="Arial"/>
                <a:cs typeface="Arial"/>
              </a:rPr>
              <a:t>Search for extra </a:t>
            </a:r>
            <a:r>
              <a:rPr dirty="0" sz="1650" spc="5">
                <a:latin typeface="Arial"/>
                <a:cs typeface="Arial"/>
              </a:rPr>
              <a:t>material </a:t>
            </a:r>
            <a:r>
              <a:rPr dirty="0" sz="1650">
                <a:latin typeface="Arial"/>
                <a:cs typeface="Arial"/>
              </a:rPr>
              <a:t>around</a:t>
            </a:r>
            <a:r>
              <a:rPr dirty="0" sz="1650" spc="3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2014MU69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2159" y="4155440"/>
            <a:ext cx="10287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5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050" spc="55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1069" y="4133850"/>
            <a:ext cx="5265420" cy="515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>
                <a:latin typeface="Arial"/>
                <a:cs typeface="Arial"/>
              </a:rPr>
              <a:t>Optically thick, </a:t>
            </a:r>
            <a:r>
              <a:rPr dirty="0" sz="1450" spc="5">
                <a:latin typeface="Arial"/>
                <a:cs typeface="Arial"/>
              </a:rPr>
              <a:t>narrow</a:t>
            </a:r>
            <a:r>
              <a:rPr dirty="0" sz="1450" spc="-45">
                <a:latin typeface="Arial"/>
                <a:cs typeface="Arial"/>
              </a:rPr>
              <a:t> </a:t>
            </a:r>
            <a:r>
              <a:rPr dirty="0" sz="1450" spc="5">
                <a:latin typeface="Arial"/>
                <a:cs typeface="Arial"/>
              </a:rPr>
              <a:t>rings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450" spc="-5">
                <a:latin typeface="Arial"/>
                <a:cs typeface="Arial"/>
              </a:rPr>
              <a:t>Diffuse </a:t>
            </a:r>
            <a:r>
              <a:rPr dirty="0" sz="1450">
                <a:latin typeface="Arial"/>
                <a:cs typeface="Arial"/>
              </a:rPr>
              <a:t>material, </a:t>
            </a:r>
            <a:r>
              <a:rPr dirty="0" sz="1450" spc="5">
                <a:latin typeface="Arial"/>
                <a:cs typeface="Arial"/>
              </a:rPr>
              <a:t>search </a:t>
            </a:r>
            <a:r>
              <a:rPr dirty="0" sz="1450">
                <a:latin typeface="Arial"/>
                <a:cs typeface="Arial"/>
              </a:rPr>
              <a:t>region within </a:t>
            </a:r>
            <a:r>
              <a:rPr dirty="0" sz="1450" spc="5">
                <a:latin typeface="Arial"/>
                <a:cs typeface="Arial"/>
              </a:rPr>
              <a:t>30,000 km </a:t>
            </a:r>
            <a:r>
              <a:rPr dirty="0" sz="1450">
                <a:latin typeface="Arial"/>
                <a:cs typeface="Arial"/>
              </a:rPr>
              <a:t>of </a:t>
            </a:r>
            <a:r>
              <a:rPr dirty="0" sz="1450" spc="5">
                <a:latin typeface="Arial"/>
                <a:cs typeface="Arial"/>
              </a:rPr>
              <a:t>central</a:t>
            </a:r>
            <a:r>
              <a:rPr dirty="0" sz="1450" spc="55">
                <a:latin typeface="Arial"/>
                <a:cs typeface="Arial"/>
              </a:rPr>
              <a:t> </a:t>
            </a:r>
            <a:r>
              <a:rPr dirty="0" sz="1450" spc="5">
                <a:latin typeface="Arial"/>
                <a:cs typeface="Arial"/>
              </a:rPr>
              <a:t>body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7369" y="4790440"/>
            <a:ext cx="99695" cy="12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5">
                <a:latin typeface="Calibri"/>
                <a:cs typeface="Calibri"/>
              </a:rPr>
              <a:t>●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280" y="4716779"/>
            <a:ext cx="368236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5">
                <a:latin typeface="Arial"/>
                <a:cs typeface="Arial"/>
              </a:rPr>
              <a:t>Some </a:t>
            </a:r>
            <a:r>
              <a:rPr dirty="0" sz="1650">
                <a:latin typeface="Arial"/>
                <a:cs typeface="Arial"/>
              </a:rPr>
              <a:t>important values </a:t>
            </a:r>
            <a:r>
              <a:rPr dirty="0" sz="1650" spc="5">
                <a:latin typeface="Arial"/>
                <a:cs typeface="Arial"/>
              </a:rPr>
              <a:t>to keep </a:t>
            </a: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15">
                <a:latin typeface="Arial"/>
                <a:cs typeface="Arial"/>
              </a:rPr>
              <a:t> </a:t>
            </a:r>
            <a:r>
              <a:rPr dirty="0" sz="1650" spc="5">
                <a:latin typeface="Arial"/>
                <a:cs typeface="Arial"/>
              </a:rPr>
              <a:t>mind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2159" y="5049520"/>
            <a:ext cx="10287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5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2159" y="5339079"/>
            <a:ext cx="102870" cy="745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80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050" spc="55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050" spc="55"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1069" y="5029200"/>
            <a:ext cx="4072254" cy="1078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>
                <a:latin typeface="Arial"/>
                <a:cs typeface="Arial"/>
              </a:rPr>
              <a:t>Geocentric target distance </a:t>
            </a:r>
            <a:r>
              <a:rPr dirty="0" sz="1450" spc="5">
                <a:latin typeface="Arial"/>
                <a:cs typeface="Arial"/>
              </a:rPr>
              <a:t>= </a:t>
            </a:r>
            <a:r>
              <a:rPr dirty="0" sz="1450">
                <a:latin typeface="Arial"/>
                <a:cs typeface="Arial"/>
              </a:rPr>
              <a:t>43.3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AU</a:t>
            </a:r>
            <a:endParaRPr sz="1450">
              <a:latin typeface="Arial"/>
              <a:cs typeface="Arial"/>
            </a:endParaRPr>
          </a:p>
          <a:p>
            <a:pPr marL="12700" marR="132715">
              <a:lnSpc>
                <a:spcPct val="127600"/>
              </a:lnSpc>
            </a:pPr>
            <a:r>
              <a:rPr dirty="0" sz="1450" spc="5">
                <a:latin typeface="Arial"/>
                <a:cs typeface="Arial"/>
              </a:rPr>
              <a:t>31,400 km/arcsec, </a:t>
            </a:r>
            <a:r>
              <a:rPr dirty="0" sz="1450">
                <a:latin typeface="Arial"/>
                <a:cs typeface="Arial"/>
              </a:rPr>
              <a:t>31.4 </a:t>
            </a:r>
            <a:r>
              <a:rPr dirty="0" sz="1450" spc="5">
                <a:latin typeface="Arial"/>
                <a:cs typeface="Arial"/>
              </a:rPr>
              <a:t>km/mas, 1 km = </a:t>
            </a:r>
            <a:r>
              <a:rPr dirty="0" sz="1450">
                <a:latin typeface="Arial"/>
                <a:cs typeface="Arial"/>
              </a:rPr>
              <a:t>32 μas  Star position (Gaia </a:t>
            </a:r>
            <a:r>
              <a:rPr dirty="0" sz="1450" spc="5">
                <a:latin typeface="Arial"/>
                <a:cs typeface="Arial"/>
              </a:rPr>
              <a:t>DR2) </a:t>
            </a:r>
            <a:r>
              <a:rPr dirty="0" sz="1450">
                <a:latin typeface="Arial"/>
                <a:cs typeface="Arial"/>
              </a:rPr>
              <a:t>good to </a:t>
            </a:r>
            <a:r>
              <a:rPr dirty="0" sz="1450" spc="5">
                <a:latin typeface="Arial"/>
                <a:cs typeface="Arial"/>
              </a:rPr>
              <a:t>100</a:t>
            </a:r>
            <a:r>
              <a:rPr dirty="0" sz="1450" spc="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μas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450" spc="5">
                <a:latin typeface="Arial"/>
                <a:cs typeface="Arial"/>
              </a:rPr>
              <a:t>Cross-track error 44 km, timing error </a:t>
            </a:r>
            <a:r>
              <a:rPr dirty="0" sz="1450">
                <a:latin typeface="Arial"/>
                <a:cs typeface="Arial"/>
              </a:rPr>
              <a:t>3.3 sec</a:t>
            </a:r>
            <a:r>
              <a:rPr dirty="0" sz="1450" spc="-4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(1σ)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630" y="566420"/>
            <a:ext cx="7357109" cy="6775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845945" algn="l"/>
              </a:tabLst>
            </a:pPr>
            <a:r>
              <a:rPr dirty="0" spc="-5"/>
              <a:t>June</a:t>
            </a:r>
            <a:r>
              <a:rPr dirty="0" spc="5"/>
              <a:t> </a:t>
            </a:r>
            <a:r>
              <a:rPr dirty="0"/>
              <a:t>3	</a:t>
            </a:r>
            <a:r>
              <a:rPr dirty="0" spc="-5"/>
              <a:t>deployment and</a:t>
            </a:r>
            <a:r>
              <a:rPr dirty="0" spc="-55"/>
              <a:t> </a:t>
            </a:r>
            <a:r>
              <a:rPr dirty="0"/>
              <a:t>result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450" y="1828800"/>
            <a:ext cx="1066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5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869" y="1752600"/>
            <a:ext cx="7108825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">
                <a:latin typeface="Arial"/>
                <a:cs typeface="Arial"/>
              </a:rPr>
              <a:t>22 portable 40-cm telescopes, </a:t>
            </a:r>
            <a:r>
              <a:rPr dirty="0" sz="1800" spc="20">
                <a:latin typeface="Arial"/>
                <a:cs typeface="Arial"/>
              </a:rPr>
              <a:t>CMOS </a:t>
            </a:r>
            <a:r>
              <a:rPr dirty="0" sz="1800" spc="10">
                <a:latin typeface="Arial"/>
                <a:cs typeface="Arial"/>
              </a:rPr>
              <a:t>detector with </a:t>
            </a:r>
            <a:r>
              <a:rPr dirty="0" sz="1800" spc="20">
                <a:latin typeface="Arial"/>
                <a:cs typeface="Arial"/>
              </a:rPr>
              <a:t>GPS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timestamps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830" y="2123440"/>
            <a:ext cx="10858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75">
                <a:latin typeface="Calibri"/>
                <a:cs typeface="Calibri"/>
              </a:rPr>
              <a:t>–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250" y="2091690"/>
            <a:ext cx="53765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R=14.6, </a:t>
            </a:r>
            <a:r>
              <a:rPr dirty="0" sz="1600">
                <a:latin typeface="Arial"/>
                <a:cs typeface="Arial"/>
              </a:rPr>
              <a:t>2 Hz </a:t>
            </a:r>
            <a:r>
              <a:rPr dirty="0" sz="1600" spc="-5">
                <a:latin typeface="Arial"/>
                <a:cs typeface="Arial"/>
              </a:rPr>
              <a:t>sampling rate, SNR~5, max chord length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450" y="2499359"/>
            <a:ext cx="1066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5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450" y="2862579"/>
            <a:ext cx="1066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5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450" y="3225800"/>
            <a:ext cx="1066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5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869" y="2423159"/>
            <a:ext cx="6724650" cy="1012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">
                <a:latin typeface="Arial"/>
                <a:cs typeface="Arial"/>
              </a:rPr>
              <a:t>3 </a:t>
            </a:r>
            <a:r>
              <a:rPr dirty="0" sz="1800" spc="10">
                <a:latin typeface="Arial"/>
                <a:cs typeface="Arial"/>
              </a:rPr>
              <a:t>portables </a:t>
            </a:r>
            <a:r>
              <a:rPr dirty="0" sz="1800" spc="15">
                <a:latin typeface="Arial"/>
                <a:cs typeface="Arial"/>
              </a:rPr>
              <a:t>from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UVa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2400"/>
              </a:lnSpc>
            </a:pPr>
            <a:r>
              <a:rPr dirty="0" sz="1800" spc="10">
                <a:latin typeface="Arial"/>
                <a:cs typeface="Arial"/>
              </a:rPr>
              <a:t>South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America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(12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in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Argentina)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and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Africa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(10+3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in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South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Africa)  </a:t>
            </a:r>
            <a:r>
              <a:rPr dirty="0" sz="1800" spc="15">
                <a:latin typeface="Arial"/>
                <a:cs typeface="Arial"/>
              </a:rPr>
              <a:t>One </a:t>
            </a:r>
            <a:r>
              <a:rPr dirty="0" sz="1800" spc="10">
                <a:latin typeface="Arial"/>
                <a:cs typeface="Arial"/>
              </a:rPr>
              <a:t>telescope broke in shipment </a:t>
            </a:r>
            <a:r>
              <a:rPr dirty="0" sz="1800" spc="15">
                <a:latin typeface="Arial"/>
                <a:cs typeface="Arial"/>
              </a:rPr>
              <a:t>to Cape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Town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830" y="3520440"/>
            <a:ext cx="10858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75">
                <a:latin typeface="Calibri"/>
                <a:cs typeface="Calibri"/>
              </a:rPr>
              <a:t>–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830" y="3829050"/>
            <a:ext cx="10858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75">
                <a:latin typeface="Calibri"/>
                <a:cs typeface="Calibri"/>
              </a:rPr>
              <a:t>–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4250" y="3488690"/>
            <a:ext cx="3228340" cy="563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mirror came loose from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mount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600" spc="-5">
                <a:latin typeface="Arial"/>
                <a:cs typeface="Arial"/>
              </a:rPr>
              <a:t>used for spares to </a:t>
            </a:r>
            <a:r>
              <a:rPr dirty="0" sz="1600">
                <a:latin typeface="Arial"/>
                <a:cs typeface="Arial"/>
              </a:rPr>
              <a:t>fix </a:t>
            </a:r>
            <a:r>
              <a:rPr dirty="0" sz="1600" spc="-5">
                <a:latin typeface="Arial"/>
                <a:cs typeface="Arial"/>
              </a:rPr>
              <a:t>other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systems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2450" y="4204970"/>
            <a:ext cx="1066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5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450" y="4568190"/>
            <a:ext cx="1066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5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7869" y="4128770"/>
            <a:ext cx="4073525" cy="648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>
                <a:latin typeface="Arial"/>
                <a:cs typeface="Arial"/>
              </a:rPr>
              <a:t>Weather </a:t>
            </a:r>
            <a:r>
              <a:rPr dirty="0" sz="1800" spc="10">
                <a:latin typeface="Arial"/>
                <a:cs typeface="Arial"/>
              </a:rPr>
              <a:t>good for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Argentina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5">
                <a:latin typeface="Arial"/>
                <a:cs typeface="Arial"/>
              </a:rPr>
              <a:t>Weather </a:t>
            </a:r>
            <a:r>
              <a:rPr dirty="0" sz="1800" spc="10">
                <a:latin typeface="Arial"/>
                <a:cs typeface="Arial"/>
              </a:rPr>
              <a:t>turned </a:t>
            </a:r>
            <a:r>
              <a:rPr dirty="0" sz="1800" spc="5">
                <a:latin typeface="Arial"/>
                <a:cs typeface="Arial"/>
              </a:rPr>
              <a:t>in </a:t>
            </a:r>
            <a:r>
              <a:rPr dirty="0" sz="1800" spc="10">
                <a:latin typeface="Arial"/>
                <a:cs typeface="Arial"/>
              </a:rPr>
              <a:t>western South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Africa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8830" y="4862829"/>
            <a:ext cx="10858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75">
                <a:latin typeface="Calibri"/>
                <a:cs typeface="Calibri"/>
              </a:rPr>
              <a:t>–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4250" y="4831079"/>
            <a:ext cx="39490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6 </a:t>
            </a:r>
            <a:r>
              <a:rPr dirty="0" sz="1600" spc="-5">
                <a:latin typeface="Arial"/>
                <a:cs typeface="Arial"/>
              </a:rPr>
              <a:t>teams drove east to get away from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clouds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2450" y="5238750"/>
            <a:ext cx="1066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5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7869" y="5162550"/>
            <a:ext cx="4250055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">
                <a:latin typeface="Arial"/>
                <a:cs typeface="Arial"/>
              </a:rPr>
              <a:t>24 stations collected data at desired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8830" y="5534659"/>
            <a:ext cx="10858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75">
                <a:latin typeface="Calibri"/>
                <a:cs typeface="Calibri"/>
              </a:rPr>
              <a:t>–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4250" y="5501640"/>
            <a:ext cx="51181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One </a:t>
            </a:r>
            <a:r>
              <a:rPr dirty="0" sz="1600" spc="-5">
                <a:latin typeface="Arial"/>
                <a:cs typeface="Arial"/>
              </a:rPr>
              <a:t>station strongly </a:t>
            </a:r>
            <a:r>
              <a:rPr dirty="0" sz="1600" spc="-10">
                <a:latin typeface="Arial"/>
                <a:cs typeface="Arial"/>
              </a:rPr>
              <a:t>affected </a:t>
            </a:r>
            <a:r>
              <a:rPr dirty="0" sz="1600" spc="-5">
                <a:latin typeface="Arial"/>
                <a:cs typeface="Arial"/>
              </a:rPr>
              <a:t>by clouds but not wiped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2450" y="5910579"/>
            <a:ext cx="1066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50">
                <a:latin typeface="Calibri"/>
                <a:cs typeface="Calibri"/>
              </a:rPr>
              <a:t>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7869" y="5834379"/>
            <a:ext cx="5825490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">
                <a:latin typeface="Arial"/>
                <a:cs typeface="Arial"/>
              </a:rPr>
              <a:t>No </a:t>
            </a:r>
            <a:r>
              <a:rPr dirty="0" sz="1800" spc="5">
                <a:latin typeface="Arial"/>
                <a:cs typeface="Arial"/>
              </a:rPr>
              <a:t>diffuse </a:t>
            </a:r>
            <a:r>
              <a:rPr dirty="0" sz="1800" spc="10">
                <a:latin typeface="Arial"/>
                <a:cs typeface="Arial"/>
              </a:rPr>
              <a:t>material or solid </a:t>
            </a:r>
            <a:r>
              <a:rPr dirty="0" sz="1800" spc="15">
                <a:latin typeface="Arial"/>
                <a:cs typeface="Arial"/>
              </a:rPr>
              <a:t>body </a:t>
            </a:r>
            <a:r>
              <a:rPr dirty="0" sz="1800" spc="10">
                <a:latin typeface="Arial"/>
                <a:cs typeface="Arial"/>
              </a:rPr>
              <a:t>signatures seen </a:t>
            </a:r>
            <a:r>
              <a:rPr dirty="0" sz="1800" spc="5">
                <a:latin typeface="Arial"/>
                <a:cs typeface="Arial"/>
              </a:rPr>
              <a:t>in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0" y="566420"/>
            <a:ext cx="4841240" cy="6775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9855" algn="l"/>
              </a:tabLst>
            </a:pPr>
            <a:r>
              <a:rPr dirty="0" spc="-5"/>
              <a:t>June	</a:t>
            </a:r>
            <a:r>
              <a:rPr dirty="0"/>
              <a:t>3 </a:t>
            </a:r>
            <a:r>
              <a:rPr dirty="0" spc="-5"/>
              <a:t>picket</a:t>
            </a:r>
            <a:r>
              <a:rPr dirty="0" spc="-80"/>
              <a:t> </a:t>
            </a:r>
            <a:r>
              <a:rPr dirty="0" spc="-5"/>
              <a:t>fence</a:t>
            </a:r>
          </a:p>
        </p:txBody>
      </p:sp>
      <p:sp>
        <p:nvSpPr>
          <p:cNvPr id="3" name="object 3"/>
          <p:cNvSpPr/>
          <p:nvPr/>
        </p:nvSpPr>
        <p:spPr>
          <a:xfrm>
            <a:off x="788669" y="1280160"/>
            <a:ext cx="8503920" cy="6276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3840">
              <a:lnSpc>
                <a:spcPct val="100000"/>
              </a:lnSpc>
            </a:pPr>
            <a:r>
              <a:rPr dirty="0" spc="-5"/>
              <a:t>July 10 occultation</a:t>
            </a:r>
            <a:r>
              <a:rPr dirty="0" spc="-65"/>
              <a:t> </a:t>
            </a:r>
            <a:r>
              <a:rPr dirty="0" spc="-5"/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33550"/>
            <a:ext cx="602932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Search for </a:t>
            </a:r>
            <a:r>
              <a:rPr dirty="0" sz="3200" spc="-15">
                <a:latin typeface="Arial"/>
                <a:cs typeface="Arial"/>
              </a:rPr>
              <a:t>diffuse </a:t>
            </a:r>
            <a:r>
              <a:rPr dirty="0" sz="3200">
                <a:latin typeface="Arial"/>
                <a:cs typeface="Arial"/>
              </a:rPr>
              <a:t>or ring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material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238252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5089" y="2338070"/>
            <a:ext cx="6911975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±30,000 </a:t>
            </a:r>
            <a:r>
              <a:rPr dirty="0" sz="2800">
                <a:latin typeface="Arial"/>
                <a:cs typeface="Arial"/>
              </a:rPr>
              <a:t>km </a:t>
            </a:r>
            <a:r>
              <a:rPr dirty="0" sz="2800" spc="-5">
                <a:latin typeface="Arial"/>
                <a:cs typeface="Arial"/>
              </a:rPr>
              <a:t>for stability region </a:t>
            </a:r>
            <a:r>
              <a:rPr dirty="0" sz="2800">
                <a:latin typeface="Arial"/>
                <a:cs typeface="Arial"/>
              </a:rPr>
              <a:t>= </a:t>
            </a:r>
            <a:r>
              <a:rPr dirty="0" sz="2800" spc="-5">
                <a:latin typeface="Arial"/>
                <a:cs typeface="Arial"/>
              </a:rPr>
              <a:t>45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minutes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3049270"/>
            <a:ext cx="17081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4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289" y="2913379"/>
            <a:ext cx="794194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Probe as close </a:t>
            </a:r>
            <a:r>
              <a:rPr dirty="0" sz="3200" spc="-5">
                <a:latin typeface="Arial"/>
                <a:cs typeface="Arial"/>
              </a:rPr>
              <a:t>to </a:t>
            </a:r>
            <a:r>
              <a:rPr dirty="0" sz="3200">
                <a:latin typeface="Arial"/>
                <a:cs typeface="Arial"/>
              </a:rPr>
              <a:t>the </a:t>
            </a:r>
            <a:r>
              <a:rPr dirty="0" sz="3200" spc="-5">
                <a:latin typeface="Arial"/>
                <a:cs typeface="Arial"/>
              </a:rPr>
              <a:t>solid </a:t>
            </a:r>
            <a:r>
              <a:rPr dirty="0" sz="3200">
                <a:latin typeface="Arial"/>
                <a:cs typeface="Arial"/>
              </a:rPr>
              <a:t>body as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possible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239" y="3563620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239" y="4107179"/>
            <a:ext cx="173990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20">
                <a:latin typeface="Calibri"/>
                <a:cs typeface="Calibri"/>
              </a:rPr>
              <a:t>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5089" y="3517900"/>
            <a:ext cx="7595870" cy="979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Solid body event would be </a:t>
            </a:r>
            <a:r>
              <a:rPr dirty="0" sz="2800">
                <a:latin typeface="Arial"/>
                <a:cs typeface="Arial"/>
              </a:rPr>
              <a:t>a </a:t>
            </a:r>
            <a:r>
              <a:rPr dirty="0" sz="2800" spc="-5">
                <a:latin typeface="Arial"/>
                <a:cs typeface="Arial"/>
              </a:rPr>
              <a:t>bonus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result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2800" spc="-60">
                <a:latin typeface="Arial"/>
                <a:cs typeface="Arial"/>
              </a:rPr>
              <a:t>Target </a:t>
            </a:r>
            <a:r>
              <a:rPr dirty="0" sz="2800" spc="-5">
                <a:latin typeface="Arial"/>
                <a:cs typeface="Arial"/>
              </a:rPr>
              <a:t>within </a:t>
            </a:r>
            <a:r>
              <a:rPr dirty="0" sz="2800">
                <a:latin typeface="Arial"/>
                <a:cs typeface="Arial"/>
              </a:rPr>
              <a:t>1-2 km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1 sec </a:t>
            </a:r>
            <a:r>
              <a:rPr dirty="0" sz="2800" spc="-5">
                <a:latin typeface="Arial"/>
                <a:cs typeface="Arial"/>
              </a:rPr>
              <a:t>of predicted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path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79830">
              <a:lnSpc>
                <a:spcPct val="100000"/>
              </a:lnSpc>
            </a:pPr>
            <a:r>
              <a:rPr dirty="0" spc="-5"/>
              <a:t>SOFIA flight</a:t>
            </a:r>
            <a:r>
              <a:rPr dirty="0" spc="-310"/>
              <a:t> </a:t>
            </a:r>
            <a:r>
              <a:rPr dirty="0" spc="-5"/>
              <a:t>path</a:t>
            </a:r>
          </a:p>
        </p:txBody>
      </p:sp>
      <p:sp>
        <p:nvSpPr>
          <p:cNvPr id="3" name="object 3"/>
          <p:cNvSpPr/>
          <p:nvPr/>
        </p:nvSpPr>
        <p:spPr>
          <a:xfrm>
            <a:off x="1089660" y="1371600"/>
            <a:ext cx="7900670" cy="6071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2017-09-09T04:46:06Z</dcterms:created>
  <dcterms:modified xsi:type="dcterms:W3CDTF">2017-09-09T04:46:06Z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2017-09-08T00:00:00Z</vt:filetime>
  </property>
  <property fmtid="{D5CDD505-2E9C-101B-9397-08002B2CF9AE}" pid="3" name="Creator">
    <vt:lpwstr>Impress</vt:lpwstr>
  </property>
  <property fmtid="{D5CDD505-2E9C-101B-9397-08002B2CF9AE}" pid="4" name="LastSaved">
    <vt:filetime>2017-09-09T00:00:00Z</vt:filetime>
  </property>
</Properties>
</file>