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9700" y="1125220"/>
            <a:ext cx="8864600" cy="1310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2619" y="441959"/>
            <a:ext cx="7858760" cy="807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46021"/>
            <a:ext cx="8072119" cy="2957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hyperlink" Target="http://www.boulder.swri.edu/%7Ebuie/recon/reconlist.html" TargetMode="Externa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hyperlink" Target="http://www.boulder.swri.edu/%7Ebuie/recon/reconwatch.html" TargetMode="Externa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hyperlink" Target="http://www.boulder.swri.edu/%7Ebuie/recon/allevents.html" TargetMode="Externa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norecon.net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5920" marR="5080" indent="-363220">
              <a:lnSpc>
                <a:spcPct val="100000"/>
              </a:lnSpc>
            </a:pPr>
            <a:r>
              <a:rPr dirty="0" spc="-60"/>
              <a:t>Teachers, </a:t>
            </a:r>
            <a:r>
              <a:rPr dirty="0" spc="-10"/>
              <a:t>Students, </a:t>
            </a:r>
            <a:r>
              <a:rPr dirty="0"/>
              <a:t>&amp; </a:t>
            </a:r>
            <a:r>
              <a:rPr dirty="0" spc="-10"/>
              <a:t>Communities  </a:t>
            </a:r>
            <a:r>
              <a:rPr dirty="0" spc="-5"/>
              <a:t>Exploring the </a:t>
            </a:r>
            <a:r>
              <a:rPr dirty="0" spc="-10"/>
              <a:t>Outer Solar</a:t>
            </a:r>
            <a:r>
              <a:rPr dirty="0" spc="-65"/>
              <a:t> </a:t>
            </a:r>
            <a:r>
              <a:rPr dirty="0" spc="-5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3839" y="2678429"/>
            <a:ext cx="608774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2460" marR="5080" indent="-619760">
              <a:lnSpc>
                <a:spcPct val="100000"/>
              </a:lnSpc>
            </a:pP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Marc Buie, </a:t>
            </a:r>
            <a:r>
              <a:rPr dirty="0" sz="2000" spc="-5">
                <a:solidFill>
                  <a:srgbClr val="666666"/>
                </a:solidFill>
                <a:latin typeface="Arial"/>
                <a:cs typeface="Arial"/>
              </a:rPr>
              <a:t>Southwest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Research </a:t>
            </a:r>
            <a:r>
              <a:rPr dirty="0" sz="2000" spc="-5">
                <a:solidFill>
                  <a:srgbClr val="666666"/>
                </a:solidFill>
                <a:latin typeface="Arial"/>
                <a:cs typeface="Arial"/>
              </a:rPr>
              <a:t>Institute,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Boulder CO  John </a:t>
            </a:r>
            <a:r>
              <a:rPr dirty="0" sz="2000" spc="-20">
                <a:solidFill>
                  <a:srgbClr val="666666"/>
                </a:solidFill>
                <a:latin typeface="Arial"/>
                <a:cs typeface="Arial"/>
              </a:rPr>
              <a:t>Keller,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Cal </a:t>
            </a:r>
            <a:r>
              <a:rPr dirty="0" sz="2000" spc="-30">
                <a:solidFill>
                  <a:srgbClr val="666666"/>
                </a:solidFill>
                <a:latin typeface="Arial"/>
                <a:cs typeface="Arial"/>
              </a:rPr>
              <a:t>Poly,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San </a:t>
            </a:r>
            <a:r>
              <a:rPr dirty="0" sz="2000" spc="-5">
                <a:solidFill>
                  <a:srgbClr val="666666"/>
                </a:solidFill>
                <a:latin typeface="Arial"/>
                <a:cs typeface="Arial"/>
              </a:rPr>
              <a:t>Luis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Obispo,</a:t>
            </a:r>
            <a:r>
              <a:rPr dirty="0" sz="20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66666"/>
                </a:solidFill>
                <a:latin typeface="Arial"/>
                <a:cs typeface="Arial"/>
              </a:rPr>
              <a:t>CA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3830320"/>
            <a:ext cx="9144000" cy="3027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5232400" marR="1276350" indent="-327660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latin typeface="Arial"/>
                <a:cs typeface="Arial"/>
              </a:rPr>
              <a:t>This material is </a:t>
            </a:r>
            <a:r>
              <a:rPr dirty="0" sz="1200">
                <a:latin typeface="Arial"/>
                <a:cs typeface="Arial"/>
              </a:rPr>
              <a:t>based upon </a:t>
            </a:r>
            <a:r>
              <a:rPr dirty="0" sz="1200" spc="-5">
                <a:latin typeface="Arial"/>
                <a:cs typeface="Arial"/>
              </a:rPr>
              <a:t>work </a:t>
            </a:r>
            <a:r>
              <a:rPr dirty="0" sz="1200">
                <a:latin typeface="Arial"/>
                <a:cs typeface="Arial"/>
              </a:rPr>
              <a:t>supported  </a:t>
            </a:r>
            <a:r>
              <a:rPr dirty="0" sz="1200" spc="5">
                <a:latin typeface="Arial"/>
                <a:cs typeface="Arial"/>
              </a:rPr>
              <a:t>by </a:t>
            </a:r>
            <a:r>
              <a:rPr dirty="0" sz="1200">
                <a:latin typeface="Arial"/>
                <a:cs typeface="Arial"/>
              </a:rPr>
              <a:t>the </a:t>
            </a:r>
            <a:r>
              <a:rPr dirty="0" sz="1200" spc="-5">
                <a:latin typeface="Arial"/>
                <a:cs typeface="Arial"/>
              </a:rPr>
              <a:t>NSF </a:t>
            </a:r>
            <a:r>
              <a:rPr dirty="0" sz="1200">
                <a:latin typeface="Arial"/>
                <a:cs typeface="Arial"/>
              </a:rPr>
              <a:t>under Grant No.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1212159.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660390"/>
            <a:ext cx="2042160" cy="1197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38769" y="5660390"/>
            <a:ext cx="1184909" cy="1197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830320"/>
            <a:ext cx="9144000" cy="3027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19370" y="455930"/>
            <a:ext cx="3382010" cy="2186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08579" y="454659"/>
            <a:ext cx="3098799" cy="2324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7380" y="355600"/>
            <a:ext cx="2268220" cy="1892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7380" y="2127250"/>
            <a:ext cx="7874000" cy="3975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646679" y="6282690"/>
            <a:ext cx="385445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Kingman, </a:t>
            </a:r>
            <a:r>
              <a:rPr dirty="0" sz="1800" spc="-5">
                <a:latin typeface="Arial"/>
                <a:cs typeface="Arial"/>
              </a:rPr>
              <a:t>Arizona, March </a:t>
            </a:r>
            <a:r>
              <a:rPr dirty="0" sz="1800" spc="-10">
                <a:latin typeface="Arial"/>
                <a:cs typeface="Arial"/>
              </a:rPr>
              <a:t>19-22,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2015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7509"/>
            <a:ext cx="4589780" cy="3059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01820" y="440690"/>
            <a:ext cx="4742180" cy="3446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439159"/>
            <a:ext cx="9144000" cy="2628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55570" y="6282690"/>
            <a:ext cx="383222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Pasco, </a:t>
            </a:r>
            <a:r>
              <a:rPr dirty="0" sz="1800" spc="-15">
                <a:latin typeface="Arial"/>
                <a:cs typeface="Arial"/>
              </a:rPr>
              <a:t>Washington, </a:t>
            </a:r>
            <a:r>
              <a:rPr dirty="0" sz="1800" spc="-5">
                <a:latin typeface="Arial"/>
                <a:cs typeface="Arial"/>
              </a:rPr>
              <a:t>April </a:t>
            </a:r>
            <a:r>
              <a:rPr dirty="0" sz="1800" spc="-10">
                <a:latin typeface="Arial"/>
                <a:cs typeface="Arial"/>
              </a:rPr>
              <a:t>16-19,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2013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9069" y="510540"/>
            <a:ext cx="6238240" cy="6705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01745" algn="l"/>
              </a:tabLst>
            </a:pPr>
            <a:r>
              <a:rPr dirty="0" spc="-5"/>
              <a:t>First</a:t>
            </a:r>
            <a:r>
              <a:rPr dirty="0" spc="20"/>
              <a:t> </a:t>
            </a:r>
            <a:r>
              <a:rPr dirty="0" spc="-5"/>
              <a:t>published	campaign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49729"/>
            <a:ext cx="7360284" cy="4414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dirty="0" sz="2550" i="1">
                <a:latin typeface="Arial"/>
                <a:cs typeface="Arial"/>
              </a:rPr>
              <a:t>Astronomical Journal </a:t>
            </a:r>
            <a:r>
              <a:rPr dirty="0" sz="2550" b="1">
                <a:latin typeface="Arial"/>
                <a:cs typeface="Arial"/>
              </a:rPr>
              <a:t>149</a:t>
            </a:r>
            <a:r>
              <a:rPr dirty="0" sz="2550">
                <a:latin typeface="Arial"/>
                <a:cs typeface="Arial"/>
              </a:rPr>
              <a:t>, 113</a:t>
            </a:r>
            <a:r>
              <a:rPr dirty="0" sz="2550" spc="55">
                <a:latin typeface="Arial"/>
                <a:cs typeface="Arial"/>
              </a:rPr>
              <a:t> </a:t>
            </a:r>
            <a:r>
              <a:rPr dirty="0" sz="2550">
                <a:latin typeface="Arial"/>
                <a:cs typeface="Arial"/>
              </a:rPr>
              <a:t>(2015)</a:t>
            </a:r>
            <a:endParaRPr sz="255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har char="•"/>
              <a:tabLst>
                <a:tab pos="286385" algn="l"/>
                <a:tab pos="287020" algn="l"/>
              </a:tabLst>
            </a:pPr>
            <a:r>
              <a:rPr dirty="0" sz="2550">
                <a:latin typeface="Arial"/>
                <a:cs typeface="Arial"/>
              </a:rPr>
              <a:t>Patroclus/Menoetius</a:t>
            </a:r>
            <a:endParaRPr sz="2550">
              <a:latin typeface="Arial"/>
              <a:cs typeface="Arial"/>
            </a:endParaRPr>
          </a:p>
          <a:p>
            <a:pPr lvl="1" marL="607060" indent="-228600">
              <a:lnSpc>
                <a:spcPct val="100000"/>
              </a:lnSpc>
              <a:spcBef>
                <a:spcPts val="600"/>
              </a:spcBef>
              <a:buChar char="–"/>
              <a:tabLst>
                <a:tab pos="607060" algn="l"/>
              </a:tabLst>
            </a:pPr>
            <a:r>
              <a:rPr dirty="0" sz="2200" spc="15">
                <a:latin typeface="Arial"/>
                <a:cs typeface="Arial"/>
              </a:rPr>
              <a:t>Jupiter L</a:t>
            </a:r>
            <a:r>
              <a:rPr dirty="0" baseline="-19230" sz="1950" spc="22">
                <a:latin typeface="Arial"/>
                <a:cs typeface="Arial"/>
              </a:rPr>
              <a:t>5</a:t>
            </a:r>
            <a:r>
              <a:rPr dirty="0" baseline="-19230" sz="1950" spc="209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Trojan</a:t>
            </a:r>
            <a:endParaRPr sz="2200">
              <a:latin typeface="Arial"/>
              <a:cs typeface="Arial"/>
            </a:endParaRPr>
          </a:p>
          <a:p>
            <a:pPr lvl="1" marL="607060" indent="-228600">
              <a:lnSpc>
                <a:spcPct val="100000"/>
              </a:lnSpc>
              <a:spcBef>
                <a:spcPts val="800"/>
              </a:spcBef>
              <a:buSzPct val="102272"/>
              <a:buChar char="–"/>
              <a:tabLst>
                <a:tab pos="607060" algn="l"/>
              </a:tabLst>
            </a:pPr>
            <a:r>
              <a:rPr dirty="0" sz="2200" spc="-10">
                <a:latin typeface="Arial"/>
                <a:cs typeface="Arial"/>
              </a:rPr>
              <a:t>Equal </a:t>
            </a:r>
            <a:r>
              <a:rPr dirty="0" sz="2200" spc="-5">
                <a:latin typeface="Arial"/>
                <a:cs typeface="Arial"/>
              </a:rPr>
              <a:t>mass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binary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60"/>
              </a:spcBef>
              <a:buChar char="•"/>
              <a:tabLst>
                <a:tab pos="286385" algn="l"/>
                <a:tab pos="287020" algn="l"/>
              </a:tabLst>
            </a:pPr>
            <a:r>
              <a:rPr dirty="0" sz="2550">
                <a:latin typeface="Arial"/>
                <a:cs typeface="Arial"/>
              </a:rPr>
              <a:t>Discovered in</a:t>
            </a:r>
            <a:r>
              <a:rPr dirty="0" sz="2550" spc="-25">
                <a:latin typeface="Arial"/>
                <a:cs typeface="Arial"/>
              </a:rPr>
              <a:t> </a:t>
            </a:r>
            <a:r>
              <a:rPr dirty="0" sz="2550">
                <a:latin typeface="Arial"/>
                <a:cs typeface="Arial"/>
              </a:rPr>
              <a:t>1906</a:t>
            </a:r>
            <a:endParaRPr sz="255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60"/>
              </a:spcBef>
              <a:buChar char="•"/>
              <a:tabLst>
                <a:tab pos="286385" algn="l"/>
                <a:tab pos="287020" algn="l"/>
              </a:tabLst>
            </a:pPr>
            <a:r>
              <a:rPr dirty="0" sz="2550" spc="5">
                <a:latin typeface="Arial"/>
                <a:cs typeface="Arial"/>
              </a:rPr>
              <a:t>Binary </a:t>
            </a:r>
            <a:r>
              <a:rPr dirty="0" sz="2550">
                <a:latin typeface="Arial"/>
                <a:cs typeface="Arial"/>
              </a:rPr>
              <a:t>discovered in</a:t>
            </a:r>
            <a:r>
              <a:rPr dirty="0" sz="2550" spc="-35">
                <a:latin typeface="Arial"/>
                <a:cs typeface="Arial"/>
              </a:rPr>
              <a:t> </a:t>
            </a:r>
            <a:r>
              <a:rPr dirty="0" sz="2550">
                <a:latin typeface="Arial"/>
                <a:cs typeface="Arial"/>
              </a:rPr>
              <a:t>2001</a:t>
            </a:r>
            <a:endParaRPr sz="2550">
              <a:latin typeface="Arial"/>
              <a:cs typeface="Arial"/>
            </a:endParaRPr>
          </a:p>
          <a:p>
            <a:pPr marL="287020" marR="5080" indent="-274320">
              <a:lnSpc>
                <a:spcPct val="101000"/>
              </a:lnSpc>
              <a:spcBef>
                <a:spcPts val="640"/>
              </a:spcBef>
              <a:buChar char="•"/>
              <a:tabLst>
                <a:tab pos="286385" algn="l"/>
                <a:tab pos="287020" algn="l"/>
              </a:tabLst>
            </a:pPr>
            <a:r>
              <a:rPr dirty="0" sz="2550">
                <a:latin typeface="Arial"/>
                <a:cs typeface="Arial"/>
              </a:rPr>
              <a:t>Rotation period </a:t>
            </a:r>
            <a:r>
              <a:rPr dirty="0" sz="2550" spc="10">
                <a:latin typeface="Arial"/>
                <a:cs typeface="Arial"/>
              </a:rPr>
              <a:t>103.5</a:t>
            </a:r>
            <a:r>
              <a:rPr dirty="0" sz="2550" spc="10">
                <a:latin typeface="Verdana"/>
                <a:cs typeface="Verdana"/>
              </a:rPr>
              <a:t>±</a:t>
            </a:r>
            <a:r>
              <a:rPr dirty="0" sz="2550" spc="10">
                <a:latin typeface="Arial"/>
                <a:cs typeface="Arial"/>
              </a:rPr>
              <a:t>0.3 </a:t>
            </a:r>
            <a:r>
              <a:rPr dirty="0" sz="2550">
                <a:latin typeface="Arial"/>
                <a:cs typeface="Arial"/>
              </a:rPr>
              <a:t>h, pair </a:t>
            </a:r>
            <a:r>
              <a:rPr dirty="0" sz="2550" spc="5">
                <a:latin typeface="Arial"/>
                <a:cs typeface="Arial"/>
              </a:rPr>
              <a:t>assumed </a:t>
            </a:r>
            <a:r>
              <a:rPr dirty="0" sz="2550">
                <a:latin typeface="Arial"/>
                <a:cs typeface="Arial"/>
              </a:rPr>
              <a:t>to </a:t>
            </a:r>
            <a:r>
              <a:rPr dirty="0" sz="2550" spc="5">
                <a:latin typeface="Arial"/>
                <a:cs typeface="Arial"/>
              </a:rPr>
              <a:t>be  </a:t>
            </a:r>
            <a:r>
              <a:rPr dirty="0" sz="2550">
                <a:latin typeface="Arial"/>
                <a:cs typeface="Arial"/>
              </a:rPr>
              <a:t>doubly</a:t>
            </a:r>
            <a:r>
              <a:rPr dirty="0" sz="2550" spc="-75">
                <a:latin typeface="Arial"/>
                <a:cs typeface="Arial"/>
              </a:rPr>
              <a:t> </a:t>
            </a:r>
            <a:r>
              <a:rPr dirty="0" sz="2550" spc="5">
                <a:latin typeface="Arial"/>
                <a:cs typeface="Arial"/>
              </a:rPr>
              <a:t>synchronous</a:t>
            </a:r>
            <a:endParaRPr sz="255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60"/>
              </a:spcBef>
              <a:buChar char="•"/>
              <a:tabLst>
                <a:tab pos="286385" algn="l"/>
                <a:tab pos="287020" algn="l"/>
              </a:tabLst>
            </a:pPr>
            <a:r>
              <a:rPr dirty="0" sz="2550">
                <a:latin typeface="Arial"/>
                <a:cs typeface="Arial"/>
              </a:rPr>
              <a:t>Thermal data during mutual event in</a:t>
            </a:r>
            <a:r>
              <a:rPr dirty="0" sz="2550" spc="25">
                <a:latin typeface="Arial"/>
                <a:cs typeface="Arial"/>
              </a:rPr>
              <a:t> </a:t>
            </a:r>
            <a:r>
              <a:rPr dirty="0" sz="2550">
                <a:latin typeface="Arial"/>
                <a:cs typeface="Arial"/>
              </a:rPr>
              <a:t>2006</a:t>
            </a:r>
            <a:endParaRPr sz="2550">
              <a:latin typeface="Arial"/>
              <a:cs typeface="Arial"/>
            </a:endParaRPr>
          </a:p>
          <a:p>
            <a:pPr lvl="1" marL="607060" indent="-228600">
              <a:lnSpc>
                <a:spcPct val="100000"/>
              </a:lnSpc>
              <a:spcBef>
                <a:spcPts val="550"/>
              </a:spcBef>
              <a:buSzPct val="102272"/>
              <a:buChar char="–"/>
              <a:tabLst>
                <a:tab pos="607060" algn="l"/>
              </a:tabLst>
            </a:pPr>
            <a:r>
              <a:rPr dirty="0" sz="2200" spc="-60">
                <a:latin typeface="Arial"/>
                <a:cs typeface="Arial"/>
              </a:rPr>
              <a:t>Total </a:t>
            </a:r>
            <a:r>
              <a:rPr dirty="0" sz="2200" spc="-10">
                <a:latin typeface="Arial"/>
                <a:cs typeface="Arial"/>
              </a:rPr>
              <a:t>area diameter </a:t>
            </a:r>
            <a:r>
              <a:rPr dirty="0" sz="2200" spc="-5">
                <a:latin typeface="Arial"/>
                <a:cs typeface="Arial"/>
              </a:rPr>
              <a:t>of </a:t>
            </a:r>
            <a:r>
              <a:rPr dirty="0" sz="2200" spc="-10">
                <a:latin typeface="Arial"/>
                <a:cs typeface="Arial"/>
              </a:rPr>
              <a:t>145</a:t>
            </a:r>
            <a:r>
              <a:rPr dirty="0" sz="2200" spc="12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km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869" y="510540"/>
            <a:ext cx="7915275" cy="6705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64180" algn="l"/>
                <a:tab pos="3740785" algn="l"/>
              </a:tabLst>
            </a:pPr>
            <a:r>
              <a:rPr dirty="0" spc="-5"/>
              <a:t>Occultation	on	2013 October</a:t>
            </a:r>
            <a:r>
              <a:rPr dirty="0" spc="-75"/>
              <a:t> </a:t>
            </a:r>
            <a:r>
              <a:rPr dirty="0" spc="-5"/>
              <a:t>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49729"/>
            <a:ext cx="7559675" cy="3835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3200" spc="-50">
                <a:latin typeface="Arial"/>
                <a:cs typeface="Arial"/>
              </a:rPr>
              <a:t>Very </a:t>
            </a:r>
            <a:r>
              <a:rPr dirty="0" sz="3200">
                <a:latin typeface="Arial"/>
                <a:cs typeface="Arial"/>
              </a:rPr>
              <a:t>large </a:t>
            </a:r>
            <a:r>
              <a:rPr dirty="0" sz="3200" spc="-65">
                <a:latin typeface="Arial"/>
                <a:cs typeface="Arial"/>
              </a:rPr>
              <a:t>IOTA</a:t>
            </a:r>
            <a:r>
              <a:rPr dirty="0" sz="3200" spc="-17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campaign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Last </a:t>
            </a:r>
            <a:r>
              <a:rPr dirty="0" sz="3200" spc="-5">
                <a:latin typeface="Arial"/>
                <a:cs typeface="Arial"/>
              </a:rPr>
              <a:t>minute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prediction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Important </a:t>
            </a:r>
            <a:r>
              <a:rPr dirty="0" sz="3200">
                <a:latin typeface="Arial"/>
                <a:cs typeface="Arial"/>
              </a:rPr>
              <a:t>test of </a:t>
            </a:r>
            <a:r>
              <a:rPr dirty="0" sz="3200" spc="-5">
                <a:latin typeface="Arial"/>
                <a:cs typeface="Arial"/>
              </a:rPr>
              <a:t>RECON</a:t>
            </a:r>
            <a:r>
              <a:rPr dirty="0" sz="3200" spc="-7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system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499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Orbital </a:t>
            </a:r>
            <a:r>
              <a:rPr dirty="0" sz="3200">
                <a:latin typeface="Arial"/>
                <a:cs typeface="Arial"/>
              </a:rPr>
              <a:t>phase unknown, </a:t>
            </a:r>
            <a:r>
              <a:rPr dirty="0" sz="3200" spc="-5">
                <a:latin typeface="Arial"/>
                <a:cs typeface="Arial"/>
              </a:rPr>
              <a:t>requiring </a:t>
            </a:r>
            <a:r>
              <a:rPr dirty="0" sz="3200">
                <a:latin typeface="Arial"/>
                <a:cs typeface="Arial"/>
              </a:rPr>
              <a:t>a very  </a:t>
            </a:r>
            <a:r>
              <a:rPr dirty="0" sz="3200" spc="-5">
                <a:latin typeface="Arial"/>
                <a:cs typeface="Arial"/>
              </a:rPr>
              <a:t>large</a:t>
            </a:r>
            <a:r>
              <a:rPr dirty="0" sz="3200" spc="-8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deployment</a:t>
            </a:r>
            <a:endParaRPr sz="3200">
              <a:latin typeface="Arial"/>
              <a:cs typeface="Arial"/>
            </a:endParaRPr>
          </a:p>
          <a:p>
            <a:pPr marL="355600" marR="50165" indent="-342900">
              <a:lnSpc>
                <a:spcPct val="100499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Double </a:t>
            </a:r>
            <a:r>
              <a:rPr dirty="0" sz="3200">
                <a:latin typeface="Arial"/>
                <a:cs typeface="Arial"/>
              </a:rPr>
              <a:t>object </a:t>
            </a:r>
            <a:r>
              <a:rPr dirty="0" sz="3200" spc="-5">
                <a:latin typeface="Arial"/>
                <a:cs typeface="Arial"/>
              </a:rPr>
              <a:t>led to </a:t>
            </a:r>
            <a:r>
              <a:rPr dirty="0" sz="3200">
                <a:latin typeface="Arial"/>
                <a:cs typeface="Arial"/>
              </a:rPr>
              <a:t>enhance </a:t>
            </a:r>
            <a:r>
              <a:rPr dirty="0" sz="3200" spc="-5">
                <a:latin typeface="Arial"/>
                <a:cs typeface="Arial"/>
              </a:rPr>
              <a:t>interest in  the</a:t>
            </a:r>
            <a:r>
              <a:rPr dirty="0" sz="3200" spc="-7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event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2157730">
              <a:lnSpc>
                <a:spcPct val="100000"/>
              </a:lnSpc>
            </a:pPr>
            <a:r>
              <a:rPr dirty="0" spc="-5"/>
              <a:t>Ground-tracks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230630"/>
            <a:ext cx="9144000" cy="4480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66189" y="5825490"/>
            <a:ext cx="2320925" cy="833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Dots show all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attempts  red </a:t>
            </a:r>
            <a:r>
              <a:rPr dirty="0" sz="1800">
                <a:latin typeface="Arial"/>
                <a:cs typeface="Arial"/>
              </a:rPr>
              <a:t>– </a:t>
            </a:r>
            <a:r>
              <a:rPr dirty="0" sz="1800" spc="-5">
                <a:latin typeface="Arial"/>
                <a:cs typeface="Arial"/>
              </a:rPr>
              <a:t>no event seen  </a:t>
            </a:r>
            <a:r>
              <a:rPr dirty="0" sz="1800" spc="-10">
                <a:latin typeface="Arial"/>
                <a:cs typeface="Arial"/>
              </a:rPr>
              <a:t>green </a:t>
            </a:r>
            <a:r>
              <a:rPr dirty="0" sz="1800">
                <a:latin typeface="Arial"/>
                <a:cs typeface="Arial"/>
              </a:rPr>
              <a:t>– </a:t>
            </a:r>
            <a:r>
              <a:rPr dirty="0" sz="1800" spc="-5">
                <a:latin typeface="Arial"/>
                <a:cs typeface="Arial"/>
              </a:rPr>
              <a:t>event(s)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seen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897890">
              <a:lnSpc>
                <a:spcPct val="100000"/>
              </a:lnSpc>
            </a:pPr>
            <a:r>
              <a:rPr dirty="0" spc="-5"/>
              <a:t>Observations,</a:t>
            </a:r>
            <a:r>
              <a:rPr dirty="0" spc="-60"/>
              <a:t> </a:t>
            </a:r>
            <a:r>
              <a:rPr dirty="0" spc="-5"/>
              <a:t>wide-view</a:t>
            </a:r>
          </a:p>
        </p:txBody>
      </p:sp>
      <p:sp>
        <p:nvSpPr>
          <p:cNvPr id="3" name="object 3"/>
          <p:cNvSpPr/>
          <p:nvPr/>
        </p:nvSpPr>
        <p:spPr>
          <a:xfrm>
            <a:off x="115570" y="1504950"/>
            <a:ext cx="88138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40510" y="5896609"/>
            <a:ext cx="639953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Major-axes are </a:t>
            </a:r>
            <a:r>
              <a:rPr dirty="0" sz="1800" spc="-10">
                <a:latin typeface="Arial"/>
                <a:cs typeface="Arial"/>
              </a:rPr>
              <a:t>aligned </a:t>
            </a:r>
            <a:r>
              <a:rPr dirty="0" sz="1800" spc="-5">
                <a:latin typeface="Arial"/>
                <a:cs typeface="Arial"/>
              </a:rPr>
              <a:t>with each other an </a:t>
            </a:r>
            <a:r>
              <a:rPr dirty="0" sz="1800" spc="-10">
                <a:latin typeface="Arial"/>
                <a:cs typeface="Arial"/>
              </a:rPr>
              <a:t>line between </a:t>
            </a:r>
            <a:r>
              <a:rPr dirty="0" sz="1800" spc="-5">
                <a:latin typeface="Arial"/>
                <a:cs typeface="Arial"/>
              </a:rPr>
              <a:t>objects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689100">
              <a:lnSpc>
                <a:spcPct val="100000"/>
              </a:lnSpc>
            </a:pPr>
            <a:r>
              <a:rPr dirty="0" spc="-5"/>
              <a:t>Additional</a:t>
            </a:r>
            <a:r>
              <a:rPr dirty="0" spc="-55"/>
              <a:t> </a:t>
            </a:r>
            <a:r>
              <a:rPr dirty="0" spc="-5"/>
              <a:t>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51000"/>
            <a:ext cx="7896859" cy="415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3370" indent="-280670">
              <a:lnSpc>
                <a:spcPct val="100000"/>
              </a:lnSpc>
              <a:buChar char="•"/>
              <a:tabLst>
                <a:tab pos="292735" algn="l"/>
                <a:tab pos="293370" algn="l"/>
              </a:tabLst>
            </a:pPr>
            <a:r>
              <a:rPr dirty="0" sz="2600" spc="10">
                <a:latin typeface="Arial"/>
                <a:cs typeface="Arial"/>
              </a:rPr>
              <a:t>Patroclus: </a:t>
            </a:r>
            <a:r>
              <a:rPr dirty="0" sz="2600" spc="5">
                <a:latin typeface="Arial"/>
                <a:cs typeface="Arial"/>
              </a:rPr>
              <a:t>127 </a:t>
            </a:r>
            <a:r>
              <a:rPr dirty="0" sz="2600" spc="10">
                <a:latin typeface="Arial"/>
                <a:cs typeface="Arial"/>
              </a:rPr>
              <a:t>x 117 x </a:t>
            </a:r>
            <a:r>
              <a:rPr dirty="0" sz="2600" spc="5">
                <a:latin typeface="Arial"/>
                <a:cs typeface="Arial"/>
              </a:rPr>
              <a:t>98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 spc="15">
                <a:latin typeface="Arial"/>
                <a:cs typeface="Arial"/>
              </a:rPr>
              <a:t>km</a:t>
            </a:r>
            <a:endParaRPr sz="2600">
              <a:latin typeface="Arial"/>
              <a:cs typeface="Arial"/>
            </a:endParaRPr>
          </a:p>
          <a:p>
            <a:pPr marL="293370" indent="-280670">
              <a:lnSpc>
                <a:spcPct val="100000"/>
              </a:lnSpc>
              <a:spcBef>
                <a:spcPts val="700"/>
              </a:spcBef>
              <a:buChar char="•"/>
              <a:tabLst>
                <a:tab pos="292735" algn="l"/>
                <a:tab pos="293370" algn="l"/>
              </a:tabLst>
            </a:pPr>
            <a:r>
              <a:rPr dirty="0" sz="2600" spc="10">
                <a:latin typeface="Arial"/>
                <a:cs typeface="Arial"/>
              </a:rPr>
              <a:t>Menoetius: 117 x 108 x </a:t>
            </a:r>
            <a:r>
              <a:rPr dirty="0" sz="2600" spc="5">
                <a:latin typeface="Arial"/>
                <a:cs typeface="Arial"/>
              </a:rPr>
              <a:t>90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 spc="15">
                <a:latin typeface="Arial"/>
                <a:cs typeface="Arial"/>
              </a:rPr>
              <a:t>km</a:t>
            </a:r>
            <a:endParaRPr sz="2600">
              <a:latin typeface="Arial"/>
              <a:cs typeface="Arial"/>
            </a:endParaRPr>
          </a:p>
          <a:p>
            <a:pPr marL="293370" indent="-280670">
              <a:lnSpc>
                <a:spcPct val="100000"/>
              </a:lnSpc>
              <a:spcBef>
                <a:spcPts val="700"/>
              </a:spcBef>
              <a:buChar char="•"/>
              <a:tabLst>
                <a:tab pos="292735" algn="l"/>
                <a:tab pos="293370" algn="l"/>
              </a:tabLst>
            </a:pPr>
            <a:r>
              <a:rPr dirty="0" sz="2600" spc="10">
                <a:latin typeface="Arial"/>
                <a:cs typeface="Arial"/>
              </a:rPr>
              <a:t>System </a:t>
            </a:r>
            <a:r>
              <a:rPr dirty="0" sz="2600" spc="5">
                <a:latin typeface="Arial"/>
                <a:cs typeface="Arial"/>
              </a:rPr>
              <a:t>bulk density 0.88</a:t>
            </a:r>
            <a:r>
              <a:rPr dirty="0" sz="2600" spc="45">
                <a:latin typeface="Arial"/>
                <a:cs typeface="Arial"/>
              </a:rPr>
              <a:t> </a:t>
            </a:r>
            <a:r>
              <a:rPr dirty="0" sz="2600" spc="25">
                <a:latin typeface="Arial"/>
                <a:cs typeface="Arial"/>
              </a:rPr>
              <a:t>g/cm</a:t>
            </a:r>
            <a:r>
              <a:rPr dirty="0" baseline="18518" sz="2250" spc="37">
                <a:latin typeface="Arial"/>
                <a:cs typeface="Arial"/>
              </a:rPr>
              <a:t>3</a:t>
            </a:r>
            <a:endParaRPr baseline="18518" sz="2250">
              <a:latin typeface="Arial"/>
              <a:cs typeface="Arial"/>
            </a:endParaRPr>
          </a:p>
          <a:p>
            <a:pPr marL="293370" indent="-280670">
              <a:lnSpc>
                <a:spcPct val="100000"/>
              </a:lnSpc>
              <a:spcBef>
                <a:spcPts val="700"/>
              </a:spcBef>
              <a:buChar char="•"/>
              <a:tabLst>
                <a:tab pos="292735" algn="l"/>
                <a:tab pos="293370" algn="l"/>
              </a:tabLst>
            </a:pPr>
            <a:r>
              <a:rPr dirty="0" sz="2600" spc="15">
                <a:latin typeface="Arial"/>
                <a:cs typeface="Arial"/>
              </a:rPr>
              <a:t>More </a:t>
            </a:r>
            <a:r>
              <a:rPr dirty="0" sz="2600" spc="5">
                <a:latin typeface="Arial"/>
                <a:cs typeface="Arial"/>
              </a:rPr>
              <a:t>oblate in </a:t>
            </a:r>
            <a:r>
              <a:rPr dirty="0" sz="2600" spc="10">
                <a:latin typeface="Arial"/>
                <a:cs typeface="Arial"/>
              </a:rPr>
              <a:t>shape than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 spc="5">
                <a:latin typeface="Arial"/>
                <a:cs typeface="Arial"/>
              </a:rPr>
              <a:t>prolate</a:t>
            </a:r>
            <a:endParaRPr sz="2600">
              <a:latin typeface="Arial"/>
              <a:cs typeface="Arial"/>
            </a:endParaRPr>
          </a:p>
          <a:p>
            <a:pPr marL="293370" indent="-280670">
              <a:lnSpc>
                <a:spcPct val="100000"/>
              </a:lnSpc>
              <a:spcBef>
                <a:spcPts val="700"/>
              </a:spcBef>
              <a:buChar char="•"/>
              <a:tabLst>
                <a:tab pos="292735" algn="l"/>
                <a:tab pos="293370" algn="l"/>
              </a:tabLst>
            </a:pPr>
            <a:r>
              <a:rPr dirty="0" sz="2600" spc="10">
                <a:latin typeface="Arial"/>
                <a:cs typeface="Arial"/>
              </a:rPr>
              <a:t>Current shape </a:t>
            </a:r>
            <a:r>
              <a:rPr dirty="0" sz="2600" spc="5">
                <a:latin typeface="Arial"/>
                <a:cs typeface="Arial"/>
              </a:rPr>
              <a:t>is </a:t>
            </a:r>
            <a:r>
              <a:rPr dirty="0" sz="2600" spc="10">
                <a:latin typeface="Arial"/>
                <a:cs typeface="Arial"/>
              </a:rPr>
              <a:t>not </a:t>
            </a:r>
            <a:r>
              <a:rPr dirty="0" sz="2600" spc="5">
                <a:latin typeface="Arial"/>
                <a:cs typeface="Arial"/>
              </a:rPr>
              <a:t>in </a:t>
            </a:r>
            <a:r>
              <a:rPr dirty="0" sz="2600" spc="10">
                <a:latin typeface="Arial"/>
                <a:cs typeface="Arial"/>
              </a:rPr>
              <a:t>equilibrium </a:t>
            </a:r>
            <a:r>
              <a:rPr dirty="0" sz="2600" spc="5">
                <a:latin typeface="Arial"/>
                <a:cs typeface="Arial"/>
              </a:rPr>
              <a:t>with current</a:t>
            </a:r>
            <a:r>
              <a:rPr dirty="0" sz="2600" spc="25">
                <a:latin typeface="Arial"/>
                <a:cs typeface="Arial"/>
              </a:rPr>
              <a:t> </a:t>
            </a:r>
            <a:r>
              <a:rPr dirty="0" sz="2600" spc="5">
                <a:latin typeface="Arial"/>
                <a:cs typeface="Arial"/>
              </a:rPr>
              <a:t>spin</a:t>
            </a:r>
            <a:endParaRPr sz="2600">
              <a:latin typeface="Arial"/>
              <a:cs typeface="Arial"/>
            </a:endParaRPr>
          </a:p>
          <a:p>
            <a:pPr lvl="1" marL="621030" indent="-233679">
              <a:lnSpc>
                <a:spcPct val="100000"/>
              </a:lnSpc>
              <a:spcBef>
                <a:spcPts val="580"/>
              </a:spcBef>
              <a:buChar char="–"/>
              <a:tabLst>
                <a:tab pos="621030" algn="l"/>
              </a:tabLst>
            </a:pPr>
            <a:r>
              <a:rPr dirty="0" sz="2300">
                <a:latin typeface="Arial"/>
                <a:cs typeface="Arial"/>
              </a:rPr>
              <a:t>Consistent with </a:t>
            </a:r>
            <a:r>
              <a:rPr dirty="0" sz="2300" spc="-5">
                <a:latin typeface="Arial"/>
                <a:cs typeface="Arial"/>
              </a:rPr>
              <a:t>rotation periods of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 spc="-5">
                <a:latin typeface="Arial"/>
                <a:cs typeface="Arial"/>
              </a:rPr>
              <a:t>6-9h</a:t>
            </a:r>
            <a:endParaRPr sz="2300">
              <a:latin typeface="Arial"/>
              <a:cs typeface="Arial"/>
            </a:endParaRPr>
          </a:p>
          <a:p>
            <a:pPr lvl="1" marL="621030" indent="-233679">
              <a:lnSpc>
                <a:spcPct val="100000"/>
              </a:lnSpc>
              <a:spcBef>
                <a:spcPts val="570"/>
              </a:spcBef>
              <a:buChar char="–"/>
              <a:tabLst>
                <a:tab pos="621030" algn="l"/>
              </a:tabLst>
            </a:pPr>
            <a:r>
              <a:rPr dirty="0" sz="2300">
                <a:latin typeface="Arial"/>
                <a:cs typeface="Arial"/>
              </a:rPr>
              <a:t>Prior </a:t>
            </a:r>
            <a:r>
              <a:rPr dirty="0" sz="2300" spc="-5">
                <a:latin typeface="Arial"/>
                <a:cs typeface="Arial"/>
              </a:rPr>
              <a:t>separation </a:t>
            </a:r>
            <a:r>
              <a:rPr dirty="0" sz="2300">
                <a:latin typeface="Arial"/>
                <a:cs typeface="Arial"/>
              </a:rPr>
              <a:t>of 7-8R </a:t>
            </a:r>
            <a:r>
              <a:rPr dirty="0" sz="2300" spc="-5">
                <a:latin typeface="Arial"/>
                <a:cs typeface="Arial"/>
              </a:rPr>
              <a:t>(now</a:t>
            </a:r>
            <a:r>
              <a:rPr dirty="0" sz="2300" spc="-55">
                <a:latin typeface="Arial"/>
                <a:cs typeface="Arial"/>
              </a:rPr>
              <a:t> </a:t>
            </a:r>
            <a:r>
              <a:rPr dirty="0" sz="2300" spc="-5">
                <a:latin typeface="Arial"/>
                <a:cs typeface="Arial"/>
              </a:rPr>
              <a:t>12R)</a:t>
            </a:r>
            <a:endParaRPr sz="2300">
              <a:latin typeface="Arial"/>
              <a:cs typeface="Arial"/>
            </a:endParaRPr>
          </a:p>
          <a:p>
            <a:pPr marL="293370" indent="-280670">
              <a:lnSpc>
                <a:spcPct val="100000"/>
              </a:lnSpc>
              <a:spcBef>
                <a:spcPts val="690"/>
              </a:spcBef>
              <a:buChar char="•"/>
              <a:tabLst>
                <a:tab pos="292735" algn="l"/>
                <a:tab pos="293370" algn="l"/>
              </a:tabLst>
            </a:pPr>
            <a:r>
              <a:rPr dirty="0" sz="2600" spc="15">
                <a:latin typeface="Arial"/>
                <a:cs typeface="Arial"/>
              </a:rPr>
              <a:t>Perhaps </a:t>
            </a:r>
            <a:r>
              <a:rPr dirty="0" sz="2600" spc="5">
                <a:latin typeface="Arial"/>
                <a:cs typeface="Arial"/>
              </a:rPr>
              <a:t>an </a:t>
            </a:r>
            <a:r>
              <a:rPr dirty="0" sz="2600" spc="10">
                <a:latin typeface="Arial"/>
                <a:cs typeface="Arial"/>
              </a:rPr>
              <a:t>escaped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20">
                <a:latin typeface="Arial"/>
                <a:cs typeface="Arial"/>
              </a:rPr>
              <a:t>TNO</a:t>
            </a:r>
            <a:endParaRPr sz="2600">
              <a:latin typeface="Arial"/>
              <a:cs typeface="Arial"/>
            </a:endParaRPr>
          </a:p>
          <a:p>
            <a:pPr marL="293370" indent="-280670">
              <a:lnSpc>
                <a:spcPct val="100000"/>
              </a:lnSpc>
              <a:spcBef>
                <a:spcPts val="700"/>
              </a:spcBef>
              <a:buChar char="•"/>
              <a:tabLst>
                <a:tab pos="292735" algn="l"/>
                <a:tab pos="293370" algn="l"/>
              </a:tabLst>
            </a:pPr>
            <a:r>
              <a:rPr dirty="0" sz="2600" spc="5">
                <a:latin typeface="Arial"/>
                <a:cs typeface="Arial"/>
              </a:rPr>
              <a:t>Final </a:t>
            </a:r>
            <a:r>
              <a:rPr dirty="0" sz="2600" spc="10">
                <a:latin typeface="Arial"/>
                <a:cs typeface="Arial"/>
              </a:rPr>
              <a:t>flyby target of new Discovery Mission: </a:t>
            </a:r>
            <a:r>
              <a:rPr dirty="0" sz="2600" spc="5">
                <a:latin typeface="Arial"/>
                <a:cs typeface="Arial"/>
              </a:rPr>
              <a:t>Lucy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290"/>
              </a:lnSpc>
            </a:pPr>
            <a:r>
              <a:rPr dirty="0" spc="-5"/>
              <a:t>First </a:t>
            </a:r>
            <a:r>
              <a:rPr dirty="0" spc="-10"/>
              <a:t>TNO, </a:t>
            </a:r>
            <a:r>
              <a:rPr dirty="0" spc="-5"/>
              <a:t>(229762) 2007</a:t>
            </a:r>
            <a:r>
              <a:rPr dirty="0" spc="-120"/>
              <a:t> </a:t>
            </a:r>
            <a:r>
              <a:rPr dirty="0" spc="-5"/>
              <a:t>UK</a:t>
            </a:r>
          </a:p>
          <a:p>
            <a:pPr algn="r" marR="5080">
              <a:lnSpc>
                <a:spcPts val="2070"/>
              </a:lnSpc>
            </a:pPr>
            <a:r>
              <a:rPr dirty="0" sz="2550" spc="-10"/>
              <a:t>1</a:t>
            </a:r>
            <a:r>
              <a:rPr dirty="0" sz="2550" spc="-5"/>
              <a:t>26</a:t>
            </a:r>
            <a:endParaRPr sz="2550"/>
          </a:p>
        </p:txBody>
      </p:sp>
      <p:sp>
        <p:nvSpPr>
          <p:cNvPr id="3" name="object 3"/>
          <p:cNvSpPr txBox="1"/>
          <p:nvPr/>
        </p:nvSpPr>
        <p:spPr>
          <a:xfrm>
            <a:off x="534669" y="1649729"/>
            <a:ext cx="7793355" cy="3887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 i="1">
                <a:latin typeface="Arial"/>
                <a:cs typeface="Arial"/>
              </a:rPr>
              <a:t>Astronomical </a:t>
            </a:r>
            <a:r>
              <a:rPr dirty="0" sz="3200" spc="5" i="1">
                <a:latin typeface="Arial"/>
                <a:cs typeface="Arial"/>
              </a:rPr>
              <a:t>Journal</a:t>
            </a:r>
            <a:r>
              <a:rPr dirty="0" sz="3200" spc="5">
                <a:latin typeface="Arial"/>
                <a:cs typeface="Arial"/>
              </a:rPr>
              <a:t>, </a:t>
            </a:r>
            <a:r>
              <a:rPr dirty="0" sz="3200" b="1">
                <a:latin typeface="Arial"/>
                <a:cs typeface="Arial"/>
              </a:rPr>
              <a:t>152</a:t>
            </a:r>
            <a:r>
              <a:rPr dirty="0" sz="3200">
                <a:latin typeface="Arial"/>
                <a:cs typeface="Arial"/>
              </a:rPr>
              <a:t>, 156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(2016)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2014 November 15</a:t>
            </a:r>
            <a:r>
              <a:rPr dirty="0" sz="3200" spc="-8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event</a:t>
            </a:r>
            <a:endParaRPr sz="32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710"/>
              </a:spcBef>
            </a:pPr>
            <a:r>
              <a:rPr dirty="0" baseline="2976" sz="4200">
                <a:latin typeface="Arial"/>
                <a:cs typeface="Arial"/>
              </a:rPr>
              <a:t>– </a:t>
            </a:r>
            <a:r>
              <a:rPr dirty="0" sz="2800" spc="-5">
                <a:latin typeface="Arial"/>
                <a:cs typeface="Arial"/>
              </a:rPr>
              <a:t>pilot network</a:t>
            </a:r>
            <a:r>
              <a:rPr dirty="0" sz="2800" spc="-14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only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Scattered disk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 spc="-30">
                <a:latin typeface="Arial"/>
                <a:cs typeface="Arial"/>
              </a:rPr>
              <a:t>(SCATNEAR)</a:t>
            </a:r>
            <a:endParaRPr sz="32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710"/>
              </a:spcBef>
            </a:pPr>
            <a:r>
              <a:rPr dirty="0" baseline="2976" sz="4200">
                <a:latin typeface="Arial"/>
                <a:cs typeface="Arial"/>
              </a:rPr>
              <a:t>– </a:t>
            </a:r>
            <a:r>
              <a:rPr dirty="0" sz="2800" spc="-5">
                <a:latin typeface="Arial"/>
                <a:cs typeface="Arial"/>
              </a:rPr>
              <a:t>a=73.6AU, e=0.50,</a:t>
            </a:r>
            <a:r>
              <a:rPr dirty="0" sz="2800" spc="-17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i=21.4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One known moon, </a:t>
            </a:r>
            <a:r>
              <a:rPr dirty="0" sz="3200" spc="-5">
                <a:latin typeface="Arial"/>
                <a:cs typeface="Arial"/>
              </a:rPr>
              <a:t>orbit </a:t>
            </a:r>
            <a:r>
              <a:rPr dirty="0" sz="3200">
                <a:latin typeface="Arial"/>
                <a:cs typeface="Arial"/>
              </a:rPr>
              <a:t>unknown</a:t>
            </a:r>
            <a:r>
              <a:rPr dirty="0" sz="3200" spc="-70">
                <a:latin typeface="Arial"/>
                <a:cs typeface="Arial"/>
              </a:rPr>
              <a:t> </a:t>
            </a:r>
            <a:r>
              <a:rPr dirty="0" sz="3200" spc="5">
                <a:latin typeface="Arial"/>
                <a:cs typeface="Arial"/>
              </a:rPr>
              <a:t>(</a:t>
            </a:r>
            <a:r>
              <a:rPr dirty="0" sz="3200" spc="5">
                <a:latin typeface="Verdana"/>
                <a:cs typeface="Verdana"/>
              </a:rPr>
              <a:t>Δ</a:t>
            </a:r>
            <a:r>
              <a:rPr dirty="0" sz="3200" spc="5">
                <a:latin typeface="Arial"/>
                <a:cs typeface="Arial"/>
              </a:rPr>
              <a:t>m=4)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20"/>
              </a:spcBef>
              <a:buChar char="•"/>
              <a:tabLst>
                <a:tab pos="354965" algn="l"/>
                <a:tab pos="355600" algn="l"/>
                <a:tab pos="2058670" algn="l"/>
              </a:tabLst>
            </a:pPr>
            <a:r>
              <a:rPr dirty="0" sz="3200">
                <a:latin typeface="Arial"/>
                <a:cs typeface="Arial"/>
              </a:rPr>
              <a:t>H</a:t>
            </a:r>
            <a:r>
              <a:rPr dirty="0" baseline="-18018" sz="2775">
                <a:latin typeface="Arial"/>
                <a:cs typeface="Arial"/>
              </a:rPr>
              <a:t>V</a:t>
            </a:r>
            <a:r>
              <a:rPr dirty="0" baseline="-18018" sz="2775" spc="5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=</a:t>
            </a:r>
            <a:r>
              <a:rPr dirty="0" sz="3200" spc="-1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3.5	(estimated </a:t>
            </a:r>
            <a:r>
              <a:rPr dirty="0" sz="3200">
                <a:latin typeface="Arial"/>
                <a:cs typeface="Arial"/>
              </a:rPr>
              <a:t>R=300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km)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" y="0"/>
            <a:ext cx="906907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3230" y="5530850"/>
            <a:ext cx="2895600" cy="615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5"/>
              </a:lnSpc>
            </a:pPr>
            <a:r>
              <a:rPr dirty="0" sz="1800" spc="-5">
                <a:latin typeface="Arial"/>
                <a:cs typeface="Arial"/>
              </a:rPr>
              <a:t>Path </a:t>
            </a:r>
            <a:r>
              <a:rPr dirty="0" sz="1800" spc="-10">
                <a:latin typeface="Arial"/>
                <a:cs typeface="Arial"/>
              </a:rPr>
              <a:t>of (229762) 2007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UK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ts val="850"/>
              </a:lnSpc>
            </a:pPr>
            <a:r>
              <a:rPr dirty="0" sz="1000" spc="-20">
                <a:latin typeface="Arial"/>
                <a:cs typeface="Arial"/>
              </a:rPr>
              <a:t>1</a:t>
            </a:r>
            <a:r>
              <a:rPr dirty="0" sz="1000" spc="-10">
                <a:latin typeface="Arial"/>
                <a:cs typeface="Arial"/>
              </a:rPr>
              <a:t>26</a:t>
            </a:r>
            <a:endParaRPr sz="1000">
              <a:latin typeface="Arial"/>
              <a:cs typeface="Arial"/>
            </a:endParaRPr>
          </a:p>
          <a:p>
            <a:pPr marL="478155">
              <a:lnSpc>
                <a:spcPts val="2155"/>
              </a:lnSpc>
            </a:pPr>
            <a:r>
              <a:rPr dirty="0" sz="1800" spc="-10">
                <a:latin typeface="Arial"/>
                <a:cs typeface="Arial"/>
              </a:rPr>
              <a:t>2014 </a:t>
            </a:r>
            <a:r>
              <a:rPr dirty="0" sz="1800" spc="-5">
                <a:latin typeface="Arial"/>
                <a:cs typeface="Arial"/>
              </a:rPr>
              <a:t>November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3244850">
              <a:lnSpc>
                <a:spcPct val="100000"/>
              </a:lnSpc>
            </a:pPr>
            <a:r>
              <a:rPr dirty="0" spc="-10"/>
              <a:t>Field</a:t>
            </a:r>
          </a:p>
        </p:txBody>
      </p:sp>
      <p:sp>
        <p:nvSpPr>
          <p:cNvPr id="3" name="object 3"/>
          <p:cNvSpPr/>
          <p:nvPr/>
        </p:nvSpPr>
        <p:spPr>
          <a:xfrm>
            <a:off x="1177289" y="1598930"/>
            <a:ext cx="6789420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34029" y="6353809"/>
            <a:ext cx="307530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UCAC4 </a:t>
            </a:r>
            <a:r>
              <a:rPr dirty="0" sz="1800" spc="-10">
                <a:latin typeface="Arial"/>
                <a:cs typeface="Arial"/>
              </a:rPr>
              <a:t>448-006503, </a:t>
            </a:r>
            <a:r>
              <a:rPr dirty="0" sz="1800">
                <a:latin typeface="Arial"/>
                <a:cs typeface="Arial"/>
              </a:rPr>
              <a:t>R =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15.7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1611629"/>
            <a:ext cx="7647305" cy="418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T</a:t>
            </a:r>
            <a:r>
              <a:rPr dirty="0" sz="3200" spc="-5">
                <a:latin typeface="Arial"/>
                <a:cs typeface="Arial"/>
              </a:rPr>
              <a:t>NO </a:t>
            </a:r>
            <a:r>
              <a:rPr dirty="0" sz="3200">
                <a:latin typeface="Arial"/>
                <a:cs typeface="Arial"/>
              </a:rPr>
              <a:t>size and shape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measurements</a:t>
            </a:r>
            <a:endParaRPr sz="32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480"/>
              </a:spcBef>
              <a:buChar char="–"/>
              <a:tabLst>
                <a:tab pos="755650" algn="l"/>
              </a:tabLst>
            </a:pPr>
            <a:r>
              <a:rPr dirty="0" sz="2800" spc="-5">
                <a:latin typeface="Arial"/>
                <a:cs typeface="Arial"/>
              </a:rPr>
              <a:t>Minimum </a:t>
            </a:r>
            <a:r>
              <a:rPr dirty="0" sz="2800" spc="-25">
                <a:latin typeface="Arial"/>
                <a:cs typeface="Arial"/>
              </a:rPr>
              <a:t>diameter, </a:t>
            </a:r>
            <a:r>
              <a:rPr dirty="0" sz="2800" spc="-5">
                <a:latin typeface="Arial"/>
                <a:cs typeface="Arial"/>
              </a:rPr>
              <a:t>100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km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Improved densities for those </a:t>
            </a:r>
            <a:r>
              <a:rPr dirty="0" sz="3200" spc="-5">
                <a:latin typeface="Arial"/>
                <a:cs typeface="Arial"/>
              </a:rPr>
              <a:t>with</a:t>
            </a:r>
            <a:r>
              <a:rPr dirty="0" sz="3200" spc="-9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moons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Probe for secondary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objects</a:t>
            </a:r>
            <a:endParaRPr sz="32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480"/>
              </a:spcBef>
              <a:buChar char="–"/>
              <a:tabLst>
                <a:tab pos="755650" algn="l"/>
              </a:tabLst>
            </a:pPr>
            <a:r>
              <a:rPr dirty="0" sz="2800" spc="-5">
                <a:latin typeface="Arial"/>
                <a:cs typeface="Arial"/>
              </a:rPr>
              <a:t>Improved resolution compared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HST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Probe for extended</a:t>
            </a:r>
            <a:r>
              <a:rPr dirty="0" sz="3200" spc="-10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structures</a:t>
            </a:r>
            <a:endParaRPr sz="32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480"/>
              </a:spcBef>
              <a:buChar char="–"/>
              <a:tabLst>
                <a:tab pos="755650" algn="l"/>
              </a:tabLst>
            </a:pPr>
            <a:r>
              <a:rPr dirty="0" sz="2800" spc="-5">
                <a:latin typeface="Arial"/>
                <a:cs typeface="Arial"/>
              </a:rPr>
              <a:t>Rings, dust,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atmospheres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High-precision astrometry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2250440">
              <a:lnSpc>
                <a:spcPct val="100000"/>
              </a:lnSpc>
            </a:pPr>
            <a:r>
              <a:rPr dirty="0" spc="-5"/>
              <a:t>Project</a:t>
            </a:r>
            <a:r>
              <a:rPr dirty="0" spc="-70"/>
              <a:t> </a:t>
            </a:r>
            <a:r>
              <a:rPr dirty="0" spc="-5"/>
              <a:t>Goals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70330"/>
            <a:ext cx="9144000" cy="4105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600" y="0"/>
            <a:ext cx="76606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2995930">
              <a:lnSpc>
                <a:spcPct val="100000"/>
              </a:lnSpc>
            </a:pPr>
            <a:r>
              <a:rPr dirty="0" spc="-5"/>
              <a:t>Resu</a:t>
            </a:r>
            <a:r>
              <a:rPr dirty="0" spc="5"/>
              <a:t>l</a:t>
            </a:r>
            <a:r>
              <a:rPr dirty="0" spc="-5"/>
              <a:t>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49729"/>
            <a:ext cx="6851015" cy="3388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Long </a:t>
            </a:r>
            <a:r>
              <a:rPr dirty="0" sz="3200" spc="-5">
                <a:latin typeface="Arial"/>
                <a:cs typeface="Arial"/>
              </a:rPr>
              <a:t>axis (radius) </a:t>
            </a:r>
            <a:r>
              <a:rPr dirty="0" sz="3200">
                <a:latin typeface="Arial"/>
                <a:cs typeface="Arial"/>
              </a:rPr>
              <a:t>= </a:t>
            </a:r>
            <a:r>
              <a:rPr dirty="0" sz="3200" spc="25">
                <a:latin typeface="Arial"/>
                <a:cs typeface="Arial"/>
              </a:rPr>
              <a:t>340</a:t>
            </a:r>
            <a:r>
              <a:rPr dirty="0" sz="3200" spc="25">
                <a:latin typeface="Verdana"/>
                <a:cs typeface="Verdana"/>
              </a:rPr>
              <a:t>±</a:t>
            </a:r>
            <a:r>
              <a:rPr dirty="0" sz="3200" spc="25">
                <a:latin typeface="Arial"/>
                <a:cs typeface="Arial"/>
              </a:rPr>
              <a:t>10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km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Apparent oblateness</a:t>
            </a:r>
            <a:r>
              <a:rPr dirty="0" sz="3200" spc="-90">
                <a:latin typeface="Arial"/>
                <a:cs typeface="Arial"/>
              </a:rPr>
              <a:t> </a:t>
            </a:r>
            <a:r>
              <a:rPr dirty="0" sz="3200" spc="15">
                <a:latin typeface="Arial"/>
                <a:cs typeface="Arial"/>
              </a:rPr>
              <a:t>0.12</a:t>
            </a:r>
            <a:r>
              <a:rPr dirty="0" sz="3200" spc="15">
                <a:latin typeface="Verdana"/>
                <a:cs typeface="Verdana"/>
              </a:rPr>
              <a:t>±</a:t>
            </a:r>
            <a:r>
              <a:rPr dirty="0" sz="3200" spc="15">
                <a:latin typeface="Arial"/>
                <a:cs typeface="Arial"/>
              </a:rPr>
              <a:t>0.05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Circular fit </a:t>
            </a:r>
            <a:r>
              <a:rPr dirty="0" sz="3200">
                <a:latin typeface="Arial"/>
                <a:cs typeface="Arial"/>
              </a:rPr>
              <a:t>radius = </a:t>
            </a:r>
            <a:r>
              <a:rPr dirty="0" sz="3200" spc="20">
                <a:latin typeface="Arial"/>
                <a:cs typeface="Arial"/>
              </a:rPr>
              <a:t>328</a:t>
            </a:r>
            <a:r>
              <a:rPr dirty="0" sz="3200" spc="20">
                <a:latin typeface="Verdana"/>
                <a:cs typeface="Verdana"/>
              </a:rPr>
              <a:t>±</a:t>
            </a:r>
            <a:r>
              <a:rPr dirty="0" sz="3200" spc="20">
                <a:latin typeface="Arial"/>
                <a:cs typeface="Arial"/>
              </a:rPr>
              <a:t>25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km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2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Density </a:t>
            </a:r>
            <a:r>
              <a:rPr dirty="0" sz="3200">
                <a:latin typeface="Arial"/>
                <a:cs typeface="Arial"/>
              </a:rPr>
              <a:t>&lt; </a:t>
            </a:r>
            <a:r>
              <a:rPr dirty="0" sz="3200" spc="-5">
                <a:latin typeface="Arial"/>
                <a:cs typeface="Arial"/>
              </a:rPr>
              <a:t>1.6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 spc="10">
                <a:latin typeface="Arial"/>
                <a:cs typeface="Arial"/>
              </a:rPr>
              <a:t>g/cm</a:t>
            </a:r>
            <a:r>
              <a:rPr dirty="0" baseline="18018" sz="2775" spc="15">
                <a:latin typeface="Arial"/>
                <a:cs typeface="Arial"/>
              </a:rPr>
              <a:t>3</a:t>
            </a:r>
            <a:endParaRPr baseline="18018" sz="2775">
              <a:latin typeface="Arial"/>
              <a:cs typeface="Arial"/>
            </a:endParaRPr>
          </a:p>
          <a:p>
            <a:pPr marL="355600" marR="5080" indent="-342900">
              <a:lnSpc>
                <a:spcPct val="109400"/>
              </a:lnSpc>
              <a:spcBef>
                <a:spcPts val="459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Albedo, </a:t>
            </a:r>
            <a:r>
              <a:rPr dirty="0" sz="3200" spc="-5">
                <a:latin typeface="Arial"/>
                <a:cs typeface="Arial"/>
              </a:rPr>
              <a:t>0.16 </a:t>
            </a:r>
            <a:r>
              <a:rPr dirty="0" sz="3200">
                <a:latin typeface="Arial"/>
                <a:cs typeface="Arial"/>
              </a:rPr>
              <a:t>– </a:t>
            </a:r>
            <a:r>
              <a:rPr dirty="0" sz="3200" spc="-5">
                <a:latin typeface="Arial"/>
                <a:cs typeface="Arial"/>
              </a:rPr>
              <a:t>0.19 </a:t>
            </a:r>
            <a:r>
              <a:rPr dirty="0" sz="3200">
                <a:latin typeface="Arial"/>
                <a:cs typeface="Arial"/>
              </a:rPr>
              <a:t>(depends </a:t>
            </a:r>
            <a:r>
              <a:rPr dirty="0" sz="3200" spc="-5">
                <a:latin typeface="Arial"/>
                <a:cs typeface="Arial"/>
              </a:rPr>
              <a:t>on </a:t>
            </a:r>
            <a:r>
              <a:rPr dirty="0" sz="3200" spc="55">
                <a:latin typeface="Arial"/>
                <a:cs typeface="Arial"/>
              </a:rPr>
              <a:t>H</a:t>
            </a:r>
            <a:r>
              <a:rPr dirty="0" baseline="-18018" sz="2775" spc="82">
                <a:latin typeface="Arial"/>
                <a:cs typeface="Arial"/>
              </a:rPr>
              <a:t>V  </a:t>
            </a:r>
            <a:r>
              <a:rPr dirty="0" sz="3200">
                <a:latin typeface="Arial"/>
                <a:cs typeface="Arial"/>
              </a:rPr>
              <a:t>choice)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9720" y="510540"/>
            <a:ext cx="3462020" cy="6705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455545" algn="l"/>
              </a:tabLst>
            </a:pPr>
            <a:r>
              <a:rPr dirty="0" spc="-490"/>
              <a:t>T</a:t>
            </a:r>
            <a:r>
              <a:rPr dirty="0" spc="-5"/>
              <a:t>ool</a:t>
            </a:r>
            <a:r>
              <a:rPr dirty="0"/>
              <a:t>s</a:t>
            </a:r>
            <a:r>
              <a:rPr dirty="0" spc="5"/>
              <a:t> </a:t>
            </a:r>
            <a:r>
              <a:rPr dirty="0" spc="-85"/>
              <a:t>W</a:t>
            </a:r>
            <a:r>
              <a:rPr dirty="0"/>
              <a:t>e	</a:t>
            </a:r>
            <a:r>
              <a:rPr dirty="0" spc="-5"/>
              <a:t>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47190"/>
            <a:ext cx="6378575" cy="4373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2729" indent="-240029">
              <a:lnSpc>
                <a:spcPct val="100000"/>
              </a:lnSpc>
              <a:buSzPct val="102272"/>
              <a:buChar char="•"/>
              <a:tabLst>
                <a:tab pos="252095" algn="l"/>
                <a:tab pos="252729" algn="l"/>
              </a:tabLst>
            </a:pPr>
            <a:r>
              <a:rPr dirty="0" sz="2200">
                <a:latin typeface="Arial"/>
                <a:cs typeface="Arial"/>
              </a:rPr>
              <a:t>Periodic face-to-face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visits</a:t>
            </a:r>
            <a:endParaRPr sz="2200">
              <a:latin typeface="Arial"/>
              <a:cs typeface="Arial"/>
            </a:endParaRPr>
          </a:p>
          <a:p>
            <a:pPr marL="252729" indent="-240029">
              <a:lnSpc>
                <a:spcPct val="100000"/>
              </a:lnSpc>
              <a:spcBef>
                <a:spcPts val="610"/>
              </a:spcBef>
              <a:buSzPct val="102272"/>
              <a:buChar char="•"/>
              <a:tabLst>
                <a:tab pos="252095" algn="l"/>
                <a:tab pos="252729" algn="l"/>
              </a:tabLst>
            </a:pPr>
            <a:r>
              <a:rPr dirty="0" sz="2200" spc="25">
                <a:latin typeface="Arial"/>
                <a:cs typeface="Arial"/>
              </a:rPr>
              <a:t>Annual team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25">
                <a:latin typeface="Arial"/>
                <a:cs typeface="Arial"/>
              </a:rPr>
              <a:t>meetings</a:t>
            </a:r>
            <a:endParaRPr sz="2200">
              <a:latin typeface="Arial"/>
              <a:cs typeface="Arial"/>
            </a:endParaRPr>
          </a:p>
          <a:p>
            <a:pPr marL="252729" indent="-240029">
              <a:lnSpc>
                <a:spcPct val="100000"/>
              </a:lnSpc>
              <a:spcBef>
                <a:spcPts val="610"/>
              </a:spcBef>
              <a:buSzPct val="102272"/>
              <a:buChar char="•"/>
              <a:tabLst>
                <a:tab pos="252095" algn="l"/>
                <a:tab pos="252729" algn="l"/>
              </a:tabLst>
            </a:pPr>
            <a:r>
              <a:rPr dirty="0" sz="2200" spc="20">
                <a:latin typeface="Arial"/>
                <a:cs typeface="Arial"/>
              </a:rPr>
              <a:t>Periodic </a:t>
            </a:r>
            <a:r>
              <a:rPr dirty="0" sz="2200" spc="25">
                <a:latin typeface="Arial"/>
                <a:cs typeface="Arial"/>
              </a:rPr>
              <a:t>video conferencing </a:t>
            </a:r>
            <a:r>
              <a:rPr dirty="0" sz="2200" spc="15">
                <a:latin typeface="Arial"/>
                <a:cs typeface="Arial"/>
              </a:rPr>
              <a:t>(virtual </a:t>
            </a:r>
            <a:r>
              <a:rPr dirty="0" sz="2200" spc="5">
                <a:latin typeface="Arial"/>
                <a:cs typeface="Arial"/>
              </a:rPr>
              <a:t>office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25">
                <a:latin typeface="Arial"/>
                <a:cs typeface="Arial"/>
              </a:rPr>
              <a:t>hours)</a:t>
            </a:r>
            <a:endParaRPr sz="2200">
              <a:latin typeface="Arial"/>
              <a:cs typeface="Arial"/>
            </a:endParaRPr>
          </a:p>
          <a:p>
            <a:pPr marL="252729" indent="-240029">
              <a:lnSpc>
                <a:spcPct val="100000"/>
              </a:lnSpc>
              <a:spcBef>
                <a:spcPts val="620"/>
              </a:spcBef>
              <a:buSzPct val="102272"/>
              <a:buChar char="•"/>
              <a:tabLst>
                <a:tab pos="252095" algn="l"/>
                <a:tab pos="252729" algn="l"/>
              </a:tabLst>
            </a:pPr>
            <a:r>
              <a:rPr dirty="0" sz="2200" spc="20">
                <a:latin typeface="Arial"/>
                <a:cs typeface="Arial"/>
              </a:rPr>
              <a:t>Email </a:t>
            </a:r>
            <a:r>
              <a:rPr dirty="0" sz="2200" spc="10">
                <a:latin typeface="Arial"/>
                <a:cs typeface="Arial"/>
              </a:rPr>
              <a:t>list </a:t>
            </a:r>
            <a:r>
              <a:rPr dirty="0" sz="2200" spc="25">
                <a:latin typeface="Arial"/>
                <a:cs typeface="Arial"/>
              </a:rPr>
              <a:t>(membership</a:t>
            </a:r>
            <a:r>
              <a:rPr dirty="0" sz="2200" spc="35">
                <a:latin typeface="Arial"/>
                <a:cs typeface="Arial"/>
              </a:rPr>
              <a:t> </a:t>
            </a:r>
            <a:r>
              <a:rPr dirty="0" sz="2200" spc="25">
                <a:latin typeface="Arial"/>
                <a:cs typeface="Arial"/>
              </a:rPr>
              <a:t>moderated)</a:t>
            </a:r>
            <a:endParaRPr sz="2200">
              <a:latin typeface="Arial"/>
              <a:cs typeface="Arial"/>
            </a:endParaRPr>
          </a:p>
          <a:p>
            <a:pPr marL="252729" indent="-240029">
              <a:lnSpc>
                <a:spcPct val="100000"/>
              </a:lnSpc>
              <a:spcBef>
                <a:spcPts val="570"/>
              </a:spcBef>
              <a:buChar char="•"/>
              <a:tabLst>
                <a:tab pos="252095" algn="l"/>
                <a:tab pos="252729" algn="l"/>
              </a:tabLst>
            </a:pPr>
            <a:r>
              <a:rPr dirty="0" sz="2200" spc="-15">
                <a:latin typeface="Arial"/>
                <a:cs typeface="Arial"/>
              </a:rPr>
              <a:t>Twitter </a:t>
            </a:r>
            <a:r>
              <a:rPr dirty="0" sz="2200">
                <a:latin typeface="Arial"/>
                <a:cs typeface="Arial"/>
              </a:rPr>
              <a:t>(@tno_recon), </a:t>
            </a:r>
            <a:r>
              <a:rPr dirty="0" sz="2200" spc="5">
                <a:latin typeface="Arial"/>
                <a:cs typeface="Arial"/>
              </a:rPr>
              <a:t>Facebook</a:t>
            </a:r>
            <a:r>
              <a:rPr dirty="0" sz="2200" spc="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(TNORECON)</a:t>
            </a:r>
            <a:endParaRPr sz="2200">
              <a:latin typeface="Arial"/>
              <a:cs typeface="Arial"/>
            </a:endParaRPr>
          </a:p>
          <a:p>
            <a:pPr marL="252729" indent="-240029">
              <a:lnSpc>
                <a:spcPct val="100000"/>
              </a:lnSpc>
              <a:spcBef>
                <a:spcPts val="550"/>
              </a:spcBef>
              <a:buSzPct val="102272"/>
              <a:buChar char="•"/>
              <a:tabLst>
                <a:tab pos="252095" algn="l"/>
                <a:tab pos="252729" algn="l"/>
              </a:tabLst>
            </a:pPr>
            <a:r>
              <a:rPr dirty="0" sz="2200" spc="-10">
                <a:latin typeface="Arial"/>
                <a:cs typeface="Arial"/>
              </a:rPr>
              <a:t>Website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(tnorecon.net)</a:t>
            </a:r>
            <a:endParaRPr sz="2200">
              <a:latin typeface="Arial"/>
              <a:cs typeface="Arial"/>
            </a:endParaRPr>
          </a:p>
          <a:p>
            <a:pPr marL="252729" indent="-240029">
              <a:lnSpc>
                <a:spcPct val="100000"/>
              </a:lnSpc>
              <a:spcBef>
                <a:spcPts val="560"/>
              </a:spcBef>
              <a:buChar char="•"/>
              <a:tabLst>
                <a:tab pos="252095" algn="l"/>
                <a:tab pos="252729" algn="l"/>
              </a:tabLst>
            </a:pPr>
            <a:r>
              <a:rPr dirty="0" sz="2200">
                <a:latin typeface="Arial"/>
                <a:cs typeface="Arial"/>
              </a:rPr>
              <a:t>Experimenting </a:t>
            </a:r>
            <a:r>
              <a:rPr dirty="0" sz="2200" spc="-5">
                <a:latin typeface="Arial"/>
                <a:cs typeface="Arial"/>
              </a:rPr>
              <a:t>with </a:t>
            </a:r>
            <a:r>
              <a:rPr dirty="0" sz="2200">
                <a:latin typeface="Arial"/>
                <a:cs typeface="Arial"/>
              </a:rPr>
              <a:t>slack communication</a:t>
            </a:r>
            <a:r>
              <a:rPr dirty="0" sz="2200" spc="7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tool</a:t>
            </a:r>
            <a:endParaRPr sz="2200">
              <a:latin typeface="Arial"/>
              <a:cs typeface="Arial"/>
            </a:endParaRPr>
          </a:p>
          <a:p>
            <a:pPr marL="252729" indent="-240029">
              <a:lnSpc>
                <a:spcPct val="100000"/>
              </a:lnSpc>
              <a:spcBef>
                <a:spcPts val="610"/>
              </a:spcBef>
              <a:buSzPct val="102272"/>
              <a:buChar char="•"/>
              <a:tabLst>
                <a:tab pos="252095" algn="l"/>
                <a:tab pos="252729" algn="l"/>
              </a:tabLst>
            </a:pPr>
            <a:r>
              <a:rPr dirty="0" sz="2200" spc="25">
                <a:latin typeface="Arial"/>
                <a:cs typeface="Arial"/>
              </a:rPr>
              <a:t>Custom automated </a:t>
            </a:r>
            <a:r>
              <a:rPr dirty="0" sz="2200" spc="30">
                <a:latin typeface="Arial"/>
                <a:cs typeface="Arial"/>
              </a:rPr>
              <a:t>web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20">
                <a:latin typeface="Arial"/>
                <a:cs typeface="Arial"/>
              </a:rPr>
              <a:t>content</a:t>
            </a:r>
            <a:endParaRPr sz="2200">
              <a:latin typeface="Arial"/>
              <a:cs typeface="Arial"/>
            </a:endParaRPr>
          </a:p>
          <a:p>
            <a:pPr marL="252729" indent="-240029">
              <a:lnSpc>
                <a:spcPct val="100000"/>
              </a:lnSpc>
              <a:spcBef>
                <a:spcPts val="570"/>
              </a:spcBef>
              <a:buSzPct val="102272"/>
              <a:buChar char="•"/>
              <a:tabLst>
                <a:tab pos="252095" algn="l"/>
                <a:tab pos="252729" algn="l"/>
              </a:tabLst>
            </a:pPr>
            <a:r>
              <a:rPr dirty="0" sz="2200" spc="-5">
                <a:latin typeface="Arial"/>
                <a:cs typeface="Arial"/>
              </a:rPr>
              <a:t>Custom </a:t>
            </a:r>
            <a:r>
              <a:rPr dirty="0" sz="2200">
                <a:latin typeface="Arial"/>
                <a:cs typeface="Arial"/>
              </a:rPr>
              <a:t>web/php/mysql tracking</a:t>
            </a:r>
            <a:r>
              <a:rPr dirty="0" sz="2200" spc="3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system</a:t>
            </a:r>
            <a:endParaRPr sz="2200">
              <a:latin typeface="Arial"/>
              <a:cs typeface="Arial"/>
            </a:endParaRPr>
          </a:p>
          <a:p>
            <a:pPr lvl="1" marL="532130" indent="-199390">
              <a:lnSpc>
                <a:spcPct val="100000"/>
              </a:lnSpc>
              <a:spcBef>
                <a:spcPts val="500"/>
              </a:spcBef>
              <a:buChar char="–"/>
              <a:tabLst>
                <a:tab pos="532130" algn="l"/>
              </a:tabLst>
            </a:pPr>
            <a:r>
              <a:rPr dirty="0" sz="1950" spc="5">
                <a:latin typeface="Arial"/>
                <a:cs typeface="Arial"/>
              </a:rPr>
              <a:t>Member </a:t>
            </a:r>
            <a:r>
              <a:rPr dirty="0" sz="1950">
                <a:latin typeface="Arial"/>
                <a:cs typeface="Arial"/>
              </a:rPr>
              <a:t>contact information</a:t>
            </a:r>
            <a:endParaRPr sz="1950">
              <a:latin typeface="Arial"/>
              <a:cs typeface="Arial"/>
            </a:endParaRPr>
          </a:p>
          <a:p>
            <a:pPr lvl="1" marL="532130" indent="-199390">
              <a:lnSpc>
                <a:spcPct val="100000"/>
              </a:lnSpc>
              <a:spcBef>
                <a:spcPts val="500"/>
              </a:spcBef>
              <a:buChar char="–"/>
              <a:tabLst>
                <a:tab pos="532130" algn="l"/>
              </a:tabLst>
            </a:pPr>
            <a:r>
              <a:rPr dirty="0" sz="1950">
                <a:latin typeface="Arial"/>
                <a:cs typeface="Arial"/>
              </a:rPr>
              <a:t>Campaign status tracking </a:t>
            </a:r>
            <a:r>
              <a:rPr dirty="0" sz="1950" spc="5">
                <a:latin typeface="Arial"/>
                <a:cs typeface="Arial"/>
              </a:rPr>
              <a:t>(pre- and</a:t>
            </a:r>
            <a:r>
              <a:rPr dirty="0" sz="1950" spc="70">
                <a:latin typeface="Arial"/>
                <a:cs typeface="Arial"/>
              </a:rPr>
              <a:t> </a:t>
            </a:r>
            <a:r>
              <a:rPr dirty="0" sz="1950">
                <a:latin typeface="Arial"/>
                <a:cs typeface="Arial"/>
              </a:rPr>
              <a:t>post-event)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488440">
              <a:lnSpc>
                <a:spcPct val="100000"/>
              </a:lnSpc>
            </a:pPr>
            <a:r>
              <a:rPr dirty="0" spc="-5"/>
              <a:t>RECON</a:t>
            </a:r>
            <a:r>
              <a:rPr dirty="0" spc="-75"/>
              <a:t> </a:t>
            </a:r>
            <a:r>
              <a:rPr dirty="0" spc="-5"/>
              <a:t>predictions</a:t>
            </a:r>
          </a:p>
        </p:txBody>
      </p:sp>
      <p:sp>
        <p:nvSpPr>
          <p:cNvPr id="3" name="object 3"/>
          <p:cNvSpPr/>
          <p:nvPr/>
        </p:nvSpPr>
        <p:spPr>
          <a:xfrm>
            <a:off x="22859" y="1303019"/>
            <a:ext cx="9121140" cy="417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767839" y="5727700"/>
            <a:ext cx="5626100" cy="63881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2117090" marR="85090" indent="-2026920">
              <a:lnSpc>
                <a:spcPct val="100000"/>
              </a:lnSpc>
              <a:spcBef>
                <a:spcPts val="350"/>
              </a:spcBef>
            </a:pPr>
            <a:r>
              <a:rPr dirty="0" sz="1800" spc="-10">
                <a:solidFill>
                  <a:srgbClr val="2975C5"/>
                </a:solidFill>
                <a:latin typeface="Arial"/>
                <a:cs typeface="Arial"/>
                <a:hlinkClick r:id="rId3"/>
              </a:rPr>
              <a:t>http://www.boulder.swri.edu/~buie/recon/reconlist.html </a:t>
            </a:r>
            <a:r>
              <a:rPr dirty="0" sz="1800" spc="-10">
                <a:solidFill>
                  <a:srgbClr val="2975C5"/>
                </a:solidFill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Updated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daily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0"/>
            <a:ext cx="9144000" cy="6856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11630" y="5121909"/>
            <a:ext cx="5943600" cy="638810"/>
          </a:xfrm>
          <a:prstGeom prst="rect">
            <a:avLst/>
          </a:prstGeom>
          <a:solidFill>
            <a:srgbClr val="DCDCDC"/>
          </a:solidFill>
          <a:ln w="3175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2275840" marR="84455" indent="-2185670">
              <a:lnSpc>
                <a:spcPct val="100000"/>
              </a:lnSpc>
              <a:spcBef>
                <a:spcPts val="350"/>
              </a:spcBef>
            </a:pPr>
            <a:r>
              <a:rPr dirty="0" sz="1800" spc="-10">
                <a:solidFill>
                  <a:srgbClr val="2975C5"/>
                </a:solidFill>
                <a:latin typeface="Arial"/>
                <a:cs typeface="Arial"/>
                <a:hlinkClick r:id="rId3"/>
              </a:rPr>
              <a:t>http://www.boulder.swri.edu/~buie/recon/reconwatch.html </a:t>
            </a:r>
            <a:r>
              <a:rPr dirty="0" sz="1800" spc="-10">
                <a:solidFill>
                  <a:srgbClr val="2975C5"/>
                </a:solidFill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Updated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daily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669"/>
            <a:ext cx="9144000" cy="6831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43710" y="5121909"/>
            <a:ext cx="5675630" cy="638810"/>
          </a:xfrm>
          <a:prstGeom prst="rect">
            <a:avLst/>
          </a:prstGeom>
          <a:solidFill>
            <a:srgbClr val="DCDCDC"/>
          </a:solidFill>
          <a:ln w="3175">
            <a:solidFill>
              <a:srgbClr val="000000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2140585" marR="84455" indent="-2052320">
              <a:lnSpc>
                <a:spcPct val="100000"/>
              </a:lnSpc>
              <a:spcBef>
                <a:spcPts val="360"/>
              </a:spcBef>
            </a:pPr>
            <a:r>
              <a:rPr dirty="0" sz="1800" spc="-10">
                <a:latin typeface="Arial"/>
                <a:cs typeface="Arial"/>
                <a:hlinkClick r:id="rId3"/>
              </a:rPr>
              <a:t>http://www.boulder.swri.edu/~buie/recon/allevents.html </a:t>
            </a:r>
            <a:r>
              <a:rPr dirty="0" sz="1800" spc="-10">
                <a:latin typeface="Arial"/>
                <a:cs typeface="Arial"/>
              </a:rPr>
              <a:t> Updated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daily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431800">
              <a:lnSpc>
                <a:spcPct val="100000"/>
              </a:lnSpc>
            </a:pPr>
            <a:r>
              <a:rPr dirty="0" spc="-5"/>
              <a:t>Lessons Learned:</a:t>
            </a:r>
            <a:r>
              <a:rPr dirty="0" spc="-50"/>
              <a:t> </a:t>
            </a:r>
            <a:r>
              <a:rPr dirty="0" spc="-5"/>
              <a:t>Retention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47291"/>
            <a:ext cx="7847330" cy="395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586105" indent="-342900">
              <a:lnSpc>
                <a:spcPct val="100499"/>
              </a:lnSpc>
              <a:buChar char="•"/>
              <a:tabLst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Sites </a:t>
            </a:r>
            <a:r>
              <a:rPr dirty="0" sz="3200">
                <a:latin typeface="Arial"/>
                <a:cs typeface="Arial"/>
              </a:rPr>
              <a:t>that meet organization goals are  doing </a:t>
            </a:r>
            <a:r>
              <a:rPr dirty="0" sz="3200" spc="-5">
                <a:latin typeface="Arial"/>
                <a:cs typeface="Arial"/>
              </a:rPr>
              <a:t>well, </a:t>
            </a:r>
            <a:r>
              <a:rPr dirty="0" sz="3200">
                <a:latin typeface="Arial"/>
                <a:cs typeface="Arial"/>
              </a:rPr>
              <a:t>departures </a:t>
            </a:r>
            <a:r>
              <a:rPr dirty="0" sz="3200" spc="-5">
                <a:latin typeface="Arial"/>
                <a:cs typeface="Arial"/>
              </a:rPr>
              <a:t>are </a:t>
            </a:r>
            <a:r>
              <a:rPr dirty="0" sz="3200">
                <a:latin typeface="Arial"/>
                <a:cs typeface="Arial"/>
              </a:rPr>
              <a:t>replaced by  </a:t>
            </a:r>
            <a:r>
              <a:rPr dirty="0" sz="3200" spc="-10">
                <a:latin typeface="Arial"/>
                <a:cs typeface="Arial"/>
              </a:rPr>
              <a:t>efforts </a:t>
            </a:r>
            <a:r>
              <a:rPr dirty="0" sz="3200">
                <a:latin typeface="Arial"/>
                <a:cs typeface="Arial"/>
              </a:rPr>
              <a:t>of </a:t>
            </a:r>
            <a:r>
              <a:rPr dirty="0" sz="3200" spc="-5">
                <a:latin typeface="Arial"/>
                <a:cs typeface="Arial"/>
              </a:rPr>
              <a:t>remaining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team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2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Smaller teams </a:t>
            </a:r>
            <a:r>
              <a:rPr dirty="0" sz="3200">
                <a:latin typeface="Arial"/>
                <a:cs typeface="Arial"/>
              </a:rPr>
              <a:t>and </a:t>
            </a:r>
            <a:r>
              <a:rPr dirty="0" sz="3200" spc="-5">
                <a:latin typeface="Arial"/>
                <a:cs typeface="Arial"/>
              </a:rPr>
              <a:t>communities </a:t>
            </a:r>
            <a:r>
              <a:rPr dirty="0" sz="3200">
                <a:latin typeface="Arial"/>
                <a:cs typeface="Arial"/>
              </a:rPr>
              <a:t>are </a:t>
            </a:r>
            <a:r>
              <a:rPr dirty="0" sz="3200" spc="-5">
                <a:latin typeface="Arial"/>
                <a:cs typeface="Arial"/>
              </a:rPr>
              <a:t>fragil</a:t>
            </a:r>
            <a:endParaRPr sz="3200">
              <a:latin typeface="Arial"/>
              <a:cs typeface="Arial"/>
            </a:endParaRPr>
          </a:p>
          <a:p>
            <a:pPr lvl="1" marL="755650" marR="799465" indent="-285750">
              <a:lnSpc>
                <a:spcPct val="100000"/>
              </a:lnSpc>
              <a:spcBef>
                <a:spcPts val="710"/>
              </a:spcBef>
              <a:buChar char="–"/>
              <a:tabLst>
                <a:tab pos="755650" algn="l"/>
              </a:tabLst>
            </a:pPr>
            <a:r>
              <a:rPr dirty="0" sz="2800" spc="-5">
                <a:latin typeface="Arial"/>
                <a:cs typeface="Arial"/>
              </a:rPr>
              <a:t>Significant </a:t>
            </a:r>
            <a:r>
              <a:rPr dirty="0" sz="2800">
                <a:latin typeface="Arial"/>
                <a:cs typeface="Arial"/>
              </a:rPr>
              <a:t>turn </a:t>
            </a:r>
            <a:r>
              <a:rPr dirty="0" sz="2800" spc="-5">
                <a:latin typeface="Arial"/>
                <a:cs typeface="Arial"/>
              </a:rPr>
              <a:t>over within and between  </a:t>
            </a:r>
            <a:r>
              <a:rPr dirty="0" sz="2800">
                <a:latin typeface="Arial"/>
                <a:cs typeface="Arial"/>
              </a:rPr>
              <a:t>school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years</a:t>
            </a:r>
            <a:endParaRPr sz="2800">
              <a:latin typeface="Arial"/>
              <a:cs typeface="Arial"/>
            </a:endParaRPr>
          </a:p>
          <a:p>
            <a:pPr lvl="1" marL="755650" marR="342900" indent="-285750">
              <a:lnSpc>
                <a:spcPct val="100000"/>
              </a:lnSpc>
              <a:spcBef>
                <a:spcPts val="710"/>
              </a:spcBef>
              <a:buChar char="–"/>
              <a:tabLst>
                <a:tab pos="755650" algn="l"/>
              </a:tabLst>
            </a:pPr>
            <a:r>
              <a:rPr dirty="0" sz="2800" spc="-10">
                <a:latin typeface="Arial"/>
                <a:cs typeface="Arial"/>
              </a:rPr>
              <a:t>These </a:t>
            </a:r>
            <a:r>
              <a:rPr dirty="0" sz="2800" spc="-5">
                <a:latin typeface="Arial"/>
                <a:cs typeface="Arial"/>
              </a:rPr>
              <a:t>sites require targeted re-recruitment  </a:t>
            </a:r>
            <a:r>
              <a:rPr dirty="0" sz="2800" spc="-15">
                <a:latin typeface="Arial"/>
                <a:cs typeface="Arial"/>
              </a:rPr>
              <a:t>efforts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369" y="25400"/>
            <a:ext cx="1040130" cy="781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332230">
              <a:lnSpc>
                <a:spcPct val="100000"/>
              </a:lnSpc>
            </a:pPr>
            <a:r>
              <a:rPr dirty="0" spc="-5"/>
              <a:t>Engagement</a:t>
            </a:r>
            <a:r>
              <a:rPr dirty="0" spc="-65"/>
              <a:t> </a:t>
            </a:r>
            <a:r>
              <a:rPr dirty="0" spc="-5"/>
              <a:t>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3911777"/>
            <a:ext cx="7912734" cy="265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720" marR="5080" indent="-287020">
              <a:lnSpc>
                <a:spcPct val="101499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2650" spc="-5">
                <a:latin typeface="Arial"/>
                <a:cs typeface="Arial"/>
              </a:rPr>
              <a:t>Engagement </a:t>
            </a:r>
            <a:r>
              <a:rPr dirty="0" sz="2650" spc="-10">
                <a:latin typeface="Arial"/>
                <a:cs typeface="Arial"/>
              </a:rPr>
              <a:t>is </a:t>
            </a:r>
            <a:r>
              <a:rPr dirty="0" sz="2650" spc="-5">
                <a:latin typeface="Arial"/>
                <a:cs typeface="Arial"/>
              </a:rPr>
              <a:t>strong </a:t>
            </a:r>
            <a:r>
              <a:rPr dirty="0" sz="2650" spc="-10">
                <a:latin typeface="Arial"/>
                <a:cs typeface="Arial"/>
              </a:rPr>
              <a:t>and improving due </a:t>
            </a:r>
            <a:r>
              <a:rPr dirty="0" sz="2650" spc="-5">
                <a:latin typeface="Arial"/>
                <a:cs typeface="Arial"/>
              </a:rPr>
              <a:t>to better  </a:t>
            </a:r>
            <a:r>
              <a:rPr dirty="0" sz="2650" spc="15">
                <a:latin typeface="Arial"/>
                <a:cs typeface="Arial"/>
              </a:rPr>
              <a:t>tracking tools </a:t>
            </a:r>
            <a:r>
              <a:rPr dirty="0" sz="2650" spc="20">
                <a:latin typeface="Arial"/>
                <a:cs typeface="Arial"/>
              </a:rPr>
              <a:t>and automated</a:t>
            </a:r>
            <a:r>
              <a:rPr dirty="0" sz="2650" spc="40">
                <a:latin typeface="Arial"/>
                <a:cs typeface="Arial"/>
              </a:rPr>
              <a:t> </a:t>
            </a:r>
            <a:r>
              <a:rPr dirty="0" sz="2650" spc="15">
                <a:latin typeface="Arial"/>
                <a:cs typeface="Arial"/>
              </a:rPr>
              <a:t>reminders</a:t>
            </a:r>
            <a:endParaRPr sz="2650">
              <a:latin typeface="Arial"/>
              <a:cs typeface="Arial"/>
            </a:endParaRPr>
          </a:p>
          <a:p>
            <a:pPr marL="299720" marR="5080" indent="-287020">
              <a:lnSpc>
                <a:spcPct val="100000"/>
              </a:lnSpc>
              <a:spcBef>
                <a:spcPts val="68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2650" spc="-5">
                <a:latin typeface="Arial"/>
                <a:cs typeface="Arial"/>
              </a:rPr>
              <a:t>Non-participation </a:t>
            </a:r>
            <a:r>
              <a:rPr dirty="0" sz="2650" spc="-10">
                <a:latin typeface="Arial"/>
                <a:cs typeface="Arial"/>
              </a:rPr>
              <a:t>is a </a:t>
            </a:r>
            <a:r>
              <a:rPr dirty="0" sz="2650" spc="-5">
                <a:latin typeface="Arial"/>
                <a:cs typeface="Arial"/>
              </a:rPr>
              <a:t>consequence of sub-optimal  team size </a:t>
            </a:r>
            <a:r>
              <a:rPr dirty="0" sz="2650" spc="-10">
                <a:latin typeface="Arial"/>
                <a:cs typeface="Arial"/>
              </a:rPr>
              <a:t>and </a:t>
            </a:r>
            <a:r>
              <a:rPr dirty="0" sz="2650" spc="-5">
                <a:latin typeface="Arial"/>
                <a:cs typeface="Arial"/>
              </a:rPr>
              <a:t>schedule conflicts</a:t>
            </a:r>
            <a:r>
              <a:rPr dirty="0" sz="2650" spc="100">
                <a:latin typeface="Arial"/>
                <a:cs typeface="Arial"/>
              </a:rPr>
              <a:t> </a:t>
            </a:r>
            <a:r>
              <a:rPr dirty="0" sz="2650" spc="-5">
                <a:latin typeface="Arial"/>
                <a:cs typeface="Arial"/>
              </a:rPr>
              <a:t>(usually)</a:t>
            </a:r>
            <a:endParaRPr sz="2650">
              <a:latin typeface="Arial"/>
              <a:cs typeface="Arial"/>
            </a:endParaRPr>
          </a:p>
          <a:p>
            <a:pPr marL="299720" marR="506730" indent="-287020">
              <a:lnSpc>
                <a:spcPct val="101499"/>
              </a:lnSpc>
              <a:spcBef>
                <a:spcPts val="620"/>
              </a:spcBef>
              <a:buSzPct val="101886"/>
              <a:buChar char="•"/>
              <a:tabLst>
                <a:tab pos="299085" algn="l"/>
                <a:tab pos="299720" algn="l"/>
              </a:tabLst>
            </a:pPr>
            <a:r>
              <a:rPr dirty="0" sz="2650" spc="-35">
                <a:latin typeface="Arial"/>
                <a:cs typeface="Arial"/>
              </a:rPr>
              <a:t>We </a:t>
            </a:r>
            <a:r>
              <a:rPr dirty="0" sz="2650" spc="-5">
                <a:latin typeface="Arial"/>
                <a:cs typeface="Arial"/>
              </a:rPr>
              <a:t>continue </a:t>
            </a:r>
            <a:r>
              <a:rPr dirty="0" sz="2650">
                <a:latin typeface="Arial"/>
                <a:cs typeface="Arial"/>
              </a:rPr>
              <a:t>to </a:t>
            </a:r>
            <a:r>
              <a:rPr dirty="0" sz="2650" spc="-5">
                <a:latin typeface="Arial"/>
                <a:cs typeface="Arial"/>
              </a:rPr>
              <a:t>work toward increasing student  </a:t>
            </a:r>
            <a:r>
              <a:rPr dirty="0" sz="2650" spc="20">
                <a:latin typeface="Arial"/>
                <a:cs typeface="Arial"/>
              </a:rPr>
              <a:t>involvement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19" y="106679"/>
            <a:ext cx="947419" cy="821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2119" y="1699260"/>
          <a:ext cx="824484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065"/>
                <a:gridCol w="1028699"/>
                <a:gridCol w="1028700"/>
                <a:gridCol w="1028064"/>
                <a:gridCol w="1028700"/>
                <a:gridCol w="1028700"/>
                <a:gridCol w="1028700"/>
                <a:gridCol w="1029334"/>
              </a:tblGrid>
              <a:tr h="731519"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</a:t>
                      </a:r>
                      <a:r>
                        <a:rPr dirty="0" sz="1400" spc="-1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1429">
                      <a:solidFill>
                        <a:srgbClr val="FFFFFF"/>
                      </a:solidFill>
                      <a:prstDash val="solid"/>
                    </a:lnL>
                    <a:lnR w="10160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3302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 marL="419734" marR="176530" indent="-236220">
                        <a:lnSpc>
                          <a:spcPts val="1410"/>
                        </a:lnSpc>
                        <a:spcBef>
                          <a:spcPts val="25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Ready</a:t>
                      </a:r>
                      <a:r>
                        <a:rPr dirty="0" sz="1400" spc="-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  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0160">
                      <a:solidFill>
                        <a:srgbClr val="FFFFFF"/>
                      </a:solidFill>
                      <a:prstDash val="solid"/>
                    </a:lnL>
                    <a:lnR w="10160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3302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114935" indent="16510">
                        <a:lnSpc>
                          <a:spcPts val="1410"/>
                        </a:lnSpc>
                        <a:spcBef>
                          <a:spcPts val="250"/>
                        </a:spcBef>
                      </a:pP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Trying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but 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cer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0160">
                      <a:solidFill>
                        <a:srgbClr val="FFFFFF"/>
                      </a:solidFill>
                      <a:prstDash val="solid"/>
                    </a:lnL>
                    <a:lnR w="10159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3302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0330" indent="38100">
                        <a:lnSpc>
                          <a:spcPts val="1410"/>
                        </a:lnSpc>
                        <a:spcBef>
                          <a:spcPts val="25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Unable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 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0159">
                      <a:solidFill>
                        <a:srgbClr val="FFFFFF"/>
                      </a:solidFill>
                      <a:prstDash val="solid"/>
                    </a:lnL>
                    <a:lnR w="11429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3302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166370" indent="229870">
                        <a:lnSpc>
                          <a:spcPts val="1410"/>
                        </a:lnSpc>
                        <a:spcBef>
                          <a:spcPts val="25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  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1429">
                      <a:solidFill>
                        <a:srgbClr val="FFFFFF"/>
                      </a:solidFill>
                      <a:prstDash val="solid"/>
                    </a:lnL>
                    <a:lnR w="11429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3302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525"/>
                        </a:lnSpc>
                      </a:pP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K-12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189230" marR="182245">
                        <a:lnSpc>
                          <a:spcPts val="1400"/>
                        </a:lnSpc>
                        <a:spcBef>
                          <a:spcPts val="145"/>
                        </a:spcBef>
                      </a:pP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ts 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1429">
                      <a:solidFill>
                        <a:srgbClr val="FFFFFF"/>
                      </a:solidFill>
                      <a:prstDash val="solid"/>
                    </a:lnL>
                    <a:lnR w="11429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3302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188595" marR="182245" indent="49530">
                        <a:lnSpc>
                          <a:spcPct val="83600"/>
                        </a:lnSpc>
                        <a:spcBef>
                          <a:spcPts val="254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College  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ts  i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nv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1429">
                      <a:solidFill>
                        <a:srgbClr val="FFFFFF"/>
                      </a:solidFill>
                      <a:prstDash val="solid"/>
                    </a:lnL>
                    <a:lnR w="11429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3302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 marL="196215" marR="190500" indent="72390">
                        <a:lnSpc>
                          <a:spcPts val="1410"/>
                        </a:lnSpc>
                        <a:spcBef>
                          <a:spcPts val="25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Adults 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1429">
                      <a:solidFill>
                        <a:srgbClr val="FFFFFF"/>
                      </a:solidFill>
                      <a:prstDash val="solid"/>
                    </a:lnL>
                    <a:lnR w="10159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3302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C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2016-10-24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1429">
                      <a:solidFill>
                        <a:srgbClr val="FFFFFF"/>
                      </a:solidFill>
                      <a:prstDash val="solid"/>
                    </a:lnL>
                    <a:lnR w="10160">
                      <a:solidFill>
                        <a:srgbClr val="FFFFFF"/>
                      </a:solidFill>
                      <a:prstDash val="solid"/>
                    </a:lnR>
                    <a:lnT w="33020">
                      <a:solidFill>
                        <a:srgbClr val="FFFFFF"/>
                      </a:solidFill>
                      <a:prstDash val="solid"/>
                    </a:lnT>
                    <a:lnB w="10159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46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0160">
                      <a:solidFill>
                        <a:srgbClr val="FFFFFF"/>
                      </a:solidFill>
                      <a:prstDash val="solid"/>
                    </a:lnL>
                    <a:lnR w="10160">
                      <a:solidFill>
                        <a:srgbClr val="FFFFFF"/>
                      </a:solidFill>
                      <a:prstDash val="solid"/>
                    </a:lnR>
                    <a:lnT w="33020">
                      <a:solidFill>
                        <a:srgbClr val="FFFFFF"/>
                      </a:solidFill>
                      <a:prstDash val="solid"/>
                    </a:lnT>
                    <a:lnB w="10159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5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0160">
                      <a:solidFill>
                        <a:srgbClr val="FFFFFF"/>
                      </a:solidFill>
                      <a:prstDash val="solid"/>
                    </a:lnL>
                    <a:lnR w="10159">
                      <a:solidFill>
                        <a:srgbClr val="FFFFFF"/>
                      </a:solidFill>
                      <a:prstDash val="solid"/>
                    </a:lnR>
                    <a:lnT w="33020">
                      <a:solidFill>
                        <a:srgbClr val="FFFFFF"/>
                      </a:solidFill>
                      <a:prstDash val="solid"/>
                    </a:lnT>
                    <a:lnB w="10159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0159">
                      <a:solidFill>
                        <a:srgbClr val="FFFFFF"/>
                      </a:solidFill>
                      <a:prstDash val="solid"/>
                    </a:lnL>
                    <a:lnR w="11429">
                      <a:solidFill>
                        <a:srgbClr val="FFFFFF"/>
                      </a:solidFill>
                      <a:prstDash val="solid"/>
                    </a:lnR>
                    <a:lnT w="33020">
                      <a:solidFill>
                        <a:srgbClr val="FFFFFF"/>
                      </a:solidFill>
                      <a:prstDash val="solid"/>
                    </a:lnT>
                    <a:lnB w="10159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1429">
                      <a:solidFill>
                        <a:srgbClr val="FFFFFF"/>
                      </a:solidFill>
                      <a:prstDash val="solid"/>
                    </a:lnL>
                    <a:lnR w="11429">
                      <a:solidFill>
                        <a:srgbClr val="FFFFFF"/>
                      </a:solidFill>
                      <a:prstDash val="solid"/>
                    </a:lnR>
                    <a:lnT w="33020">
                      <a:solidFill>
                        <a:srgbClr val="FFFFFF"/>
                      </a:solidFill>
                      <a:prstDash val="solid"/>
                    </a:lnT>
                    <a:lnB w="10159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36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1429">
                      <a:solidFill>
                        <a:srgbClr val="FFFFFF"/>
                      </a:solidFill>
                      <a:prstDash val="solid"/>
                    </a:lnL>
                    <a:lnR w="11429">
                      <a:solidFill>
                        <a:srgbClr val="FFFFFF"/>
                      </a:solidFill>
                      <a:prstDash val="solid"/>
                    </a:lnR>
                    <a:lnT w="33020">
                      <a:solidFill>
                        <a:srgbClr val="FFFFFF"/>
                      </a:solidFill>
                      <a:prstDash val="solid"/>
                    </a:lnT>
                    <a:lnB w="10159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1429">
                      <a:solidFill>
                        <a:srgbClr val="FFFFFF"/>
                      </a:solidFill>
                      <a:prstDash val="solid"/>
                    </a:lnL>
                    <a:lnR w="11429">
                      <a:solidFill>
                        <a:srgbClr val="FFFFFF"/>
                      </a:solidFill>
                      <a:prstDash val="solid"/>
                    </a:lnR>
                    <a:lnT w="33020">
                      <a:solidFill>
                        <a:srgbClr val="FFFFFF"/>
                      </a:solidFill>
                      <a:prstDash val="solid"/>
                    </a:lnT>
                    <a:lnB w="10159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7030">
                        <a:lnSpc>
                          <a:spcPts val="1570"/>
                        </a:lnSpc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03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1429">
                      <a:solidFill>
                        <a:srgbClr val="FFFFFF"/>
                      </a:solidFill>
                      <a:prstDash val="solid"/>
                    </a:lnL>
                    <a:lnR w="10159">
                      <a:solidFill>
                        <a:srgbClr val="FFFFFF"/>
                      </a:solidFill>
                      <a:prstDash val="solid"/>
                    </a:lnR>
                    <a:lnT w="33020">
                      <a:solidFill>
                        <a:srgbClr val="FFFFFF"/>
                      </a:solidFill>
                      <a:prstDash val="solid"/>
                    </a:lnT>
                    <a:lnB w="10159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2016-11-23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1429">
                      <a:solidFill>
                        <a:srgbClr val="FFFFFF"/>
                      </a:solidFill>
                      <a:prstDash val="solid"/>
                    </a:lnL>
                    <a:lnR w="10160">
                      <a:solidFill>
                        <a:srgbClr val="FFFFFF"/>
                      </a:solidFill>
                      <a:prstDash val="solid"/>
                    </a:lnR>
                    <a:lnT w="10159">
                      <a:solidFill>
                        <a:srgbClr val="FFFFFF"/>
                      </a:solidFill>
                      <a:prstDash val="solid"/>
                    </a:lnT>
                    <a:lnB w="1016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0160">
                      <a:solidFill>
                        <a:srgbClr val="FFFFFF"/>
                      </a:solidFill>
                      <a:prstDash val="solid"/>
                    </a:lnL>
                    <a:lnR w="10160">
                      <a:solidFill>
                        <a:srgbClr val="FFFFFF"/>
                      </a:solidFill>
                      <a:prstDash val="solid"/>
                    </a:lnR>
                    <a:lnT w="10159">
                      <a:solidFill>
                        <a:srgbClr val="FFFFFF"/>
                      </a:solidFill>
                      <a:prstDash val="solid"/>
                    </a:lnT>
                    <a:lnB w="1016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6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0160">
                      <a:solidFill>
                        <a:srgbClr val="FFFFFF"/>
                      </a:solidFill>
                      <a:prstDash val="solid"/>
                    </a:lnL>
                    <a:lnR w="10159">
                      <a:solidFill>
                        <a:srgbClr val="FFFFFF"/>
                      </a:solidFill>
                      <a:prstDash val="solid"/>
                    </a:lnR>
                    <a:lnT w="10159">
                      <a:solidFill>
                        <a:srgbClr val="FFFFFF"/>
                      </a:solidFill>
                      <a:prstDash val="solid"/>
                    </a:lnT>
                    <a:lnB w="1016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0159">
                      <a:solidFill>
                        <a:srgbClr val="FFFFFF"/>
                      </a:solidFill>
                      <a:prstDash val="solid"/>
                    </a:lnL>
                    <a:lnR w="11429">
                      <a:solidFill>
                        <a:srgbClr val="FFFFFF"/>
                      </a:solidFill>
                      <a:prstDash val="solid"/>
                    </a:lnR>
                    <a:lnT w="10159">
                      <a:solidFill>
                        <a:srgbClr val="FFFFFF"/>
                      </a:solidFill>
                      <a:prstDash val="solid"/>
                    </a:lnT>
                    <a:lnB w="1016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1429">
                      <a:solidFill>
                        <a:srgbClr val="FFFFFF"/>
                      </a:solidFill>
                      <a:prstDash val="solid"/>
                    </a:lnL>
                    <a:lnR w="11429">
                      <a:solidFill>
                        <a:srgbClr val="FFFFFF"/>
                      </a:solidFill>
                      <a:prstDash val="solid"/>
                    </a:lnR>
                    <a:lnT w="10159">
                      <a:solidFill>
                        <a:srgbClr val="FFFFFF"/>
                      </a:solidFill>
                      <a:prstDash val="solid"/>
                    </a:lnT>
                    <a:lnB w="1016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60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1429">
                      <a:solidFill>
                        <a:srgbClr val="FFFFFF"/>
                      </a:solidFill>
                      <a:prstDash val="solid"/>
                    </a:lnL>
                    <a:lnR w="11429">
                      <a:solidFill>
                        <a:srgbClr val="FFFFFF"/>
                      </a:solidFill>
                      <a:prstDash val="solid"/>
                    </a:lnR>
                    <a:lnT w="10159">
                      <a:solidFill>
                        <a:srgbClr val="FFFFFF"/>
                      </a:solidFill>
                      <a:prstDash val="solid"/>
                    </a:lnT>
                    <a:lnB w="1016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1429">
                      <a:solidFill>
                        <a:srgbClr val="FFFFFF"/>
                      </a:solidFill>
                      <a:prstDash val="solid"/>
                    </a:lnL>
                    <a:lnR w="11429">
                      <a:solidFill>
                        <a:srgbClr val="FFFFFF"/>
                      </a:solidFill>
                      <a:prstDash val="solid"/>
                    </a:lnR>
                    <a:lnT w="10159">
                      <a:solidFill>
                        <a:srgbClr val="FFFFFF"/>
                      </a:solidFill>
                      <a:prstDash val="solid"/>
                    </a:lnT>
                    <a:lnB w="1016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11480">
                        <a:lnSpc>
                          <a:spcPts val="1660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93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1429">
                      <a:solidFill>
                        <a:srgbClr val="FFFFFF"/>
                      </a:solidFill>
                      <a:prstDash val="solid"/>
                    </a:lnL>
                    <a:lnR w="10159">
                      <a:solidFill>
                        <a:srgbClr val="FFFFFF"/>
                      </a:solidFill>
                      <a:prstDash val="solid"/>
                    </a:lnR>
                    <a:lnT w="10159">
                      <a:solidFill>
                        <a:srgbClr val="FFFFFF"/>
                      </a:solidFill>
                      <a:prstDash val="solid"/>
                    </a:lnT>
                    <a:lnB w="1016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370204"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2016-12-11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1429">
                      <a:solidFill>
                        <a:srgbClr val="FFFFFF"/>
                      </a:solidFill>
                      <a:prstDash val="solid"/>
                    </a:lnL>
                    <a:lnR w="10160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1143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41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0160">
                      <a:solidFill>
                        <a:srgbClr val="FFFFFF"/>
                      </a:solidFill>
                      <a:prstDash val="solid"/>
                    </a:lnL>
                    <a:lnR w="10160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1143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6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0160">
                      <a:solidFill>
                        <a:srgbClr val="FFFFFF"/>
                      </a:solidFill>
                      <a:prstDash val="solid"/>
                    </a:lnL>
                    <a:lnR w="10159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1143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0159">
                      <a:solidFill>
                        <a:srgbClr val="FFFFFF"/>
                      </a:solidFill>
                      <a:prstDash val="solid"/>
                    </a:lnL>
                    <a:lnR w="11429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1143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1429">
                      <a:solidFill>
                        <a:srgbClr val="FFFFFF"/>
                      </a:solidFill>
                      <a:prstDash val="solid"/>
                    </a:lnL>
                    <a:lnR w="11429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1143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 spc="-15">
                          <a:latin typeface="Calibri"/>
                          <a:cs typeface="Calibri"/>
                        </a:rPr>
                        <a:t>n/a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1429">
                      <a:solidFill>
                        <a:srgbClr val="FFFFFF"/>
                      </a:solidFill>
                      <a:prstDash val="solid"/>
                    </a:lnL>
                    <a:lnR w="11429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1143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dirty="0" sz="1400" spc="-15">
                          <a:latin typeface="Calibri"/>
                          <a:cs typeface="Calibri"/>
                        </a:rPr>
                        <a:t>n/a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1429">
                      <a:solidFill>
                        <a:srgbClr val="FFFFFF"/>
                      </a:solidFill>
                      <a:prstDash val="solid"/>
                    </a:lnL>
                    <a:lnR w="11429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1143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81000">
                        <a:lnSpc>
                          <a:spcPts val="166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1429">
                      <a:solidFill>
                        <a:srgbClr val="FFFFFF"/>
                      </a:solidFill>
                      <a:prstDash val="solid"/>
                    </a:lnL>
                    <a:lnR w="10159">
                      <a:solidFill>
                        <a:srgbClr val="FFFFFF"/>
                      </a:solidFill>
                      <a:prstDash val="solid"/>
                    </a:lnR>
                    <a:lnT w="10160">
                      <a:solidFill>
                        <a:srgbClr val="FFFFFF"/>
                      </a:solidFill>
                      <a:prstDash val="solid"/>
                    </a:lnT>
                    <a:lnB w="11430">
                      <a:solidFill>
                        <a:srgbClr val="FFFFFF"/>
                      </a:solidFill>
                      <a:prstDash val="solid"/>
                    </a:lnB>
                    <a:solidFill>
                      <a:srgbClr val="CFD7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928369">
              <a:lnSpc>
                <a:spcPct val="100000"/>
              </a:lnSpc>
            </a:pPr>
            <a:r>
              <a:rPr dirty="0" spc="-5"/>
              <a:t>Engagement</a:t>
            </a:r>
            <a:r>
              <a:rPr dirty="0" spc="-80"/>
              <a:t> </a:t>
            </a:r>
            <a:r>
              <a:rPr dirty="0" spc="-5"/>
              <a:t>challenges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45793"/>
            <a:ext cx="7901305" cy="4360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283210" marR="5080" indent="-270510">
              <a:lnSpc>
                <a:spcPct val="101699"/>
              </a:lnSpc>
              <a:buChar char="•"/>
              <a:tabLst>
                <a:tab pos="283210" algn="l"/>
              </a:tabLst>
            </a:pPr>
            <a:r>
              <a:rPr dirty="0" sz="2500" spc="15">
                <a:latin typeface="Arial"/>
                <a:cs typeface="Arial"/>
              </a:rPr>
              <a:t>In </a:t>
            </a:r>
            <a:r>
              <a:rPr dirty="0" sz="2500" spc="20">
                <a:latin typeface="Arial"/>
                <a:cs typeface="Arial"/>
              </a:rPr>
              <a:t>some </a:t>
            </a:r>
            <a:r>
              <a:rPr dirty="0" sz="2500" spc="10">
                <a:latin typeface="Arial"/>
                <a:cs typeface="Arial"/>
              </a:rPr>
              <a:t>rural </a:t>
            </a:r>
            <a:r>
              <a:rPr dirty="0" sz="2500" spc="15">
                <a:latin typeface="Arial"/>
                <a:cs typeface="Arial"/>
              </a:rPr>
              <a:t>communities, teachers </a:t>
            </a:r>
            <a:r>
              <a:rPr dirty="0" sz="2500" spc="10">
                <a:latin typeface="Arial"/>
                <a:cs typeface="Arial"/>
              </a:rPr>
              <a:t>live </a:t>
            </a:r>
            <a:r>
              <a:rPr dirty="0" sz="2500" spc="15">
                <a:latin typeface="Arial"/>
                <a:cs typeface="Arial"/>
              </a:rPr>
              <a:t>elsewhere –  nighttime </a:t>
            </a:r>
            <a:r>
              <a:rPr dirty="0" sz="2500" spc="10">
                <a:latin typeface="Arial"/>
                <a:cs typeface="Arial"/>
              </a:rPr>
              <a:t>activities </a:t>
            </a:r>
            <a:r>
              <a:rPr dirty="0" sz="2500" spc="15">
                <a:latin typeface="Arial"/>
                <a:cs typeface="Arial"/>
              </a:rPr>
              <a:t>require </a:t>
            </a:r>
            <a:r>
              <a:rPr dirty="0" sz="2500" spc="20">
                <a:latin typeface="Arial"/>
                <a:cs typeface="Arial"/>
              </a:rPr>
              <a:t>much more</a:t>
            </a:r>
            <a:r>
              <a:rPr dirty="0" sz="2500" spc="-40">
                <a:latin typeface="Arial"/>
                <a:cs typeface="Arial"/>
              </a:rPr>
              <a:t> </a:t>
            </a:r>
            <a:r>
              <a:rPr dirty="0" sz="2500" spc="5">
                <a:latin typeface="Arial"/>
                <a:cs typeface="Arial"/>
              </a:rPr>
              <a:t>effort</a:t>
            </a:r>
            <a:endParaRPr sz="2500">
              <a:latin typeface="Arial"/>
              <a:cs typeface="Arial"/>
            </a:endParaRPr>
          </a:p>
          <a:p>
            <a:pPr marL="283210" marR="1422400" indent="-270510">
              <a:lnSpc>
                <a:spcPct val="101699"/>
              </a:lnSpc>
              <a:spcBef>
                <a:spcPts val="615"/>
              </a:spcBef>
              <a:buChar char="•"/>
              <a:tabLst>
                <a:tab pos="282575" algn="l"/>
                <a:tab pos="283210" algn="l"/>
              </a:tabLst>
            </a:pPr>
            <a:r>
              <a:rPr dirty="0" sz="2500" spc="15">
                <a:latin typeface="Arial"/>
                <a:cs typeface="Arial"/>
              </a:rPr>
              <a:t>Not </a:t>
            </a:r>
            <a:r>
              <a:rPr dirty="0" sz="2500" spc="5">
                <a:latin typeface="Arial"/>
                <a:cs typeface="Arial"/>
              </a:rPr>
              <a:t>all </a:t>
            </a:r>
            <a:r>
              <a:rPr dirty="0" sz="2500" spc="15">
                <a:latin typeface="Arial"/>
                <a:cs typeface="Arial"/>
              </a:rPr>
              <a:t>students can </a:t>
            </a:r>
            <a:r>
              <a:rPr dirty="0" sz="2500" spc="20">
                <a:latin typeface="Arial"/>
                <a:cs typeface="Arial"/>
              </a:rPr>
              <a:t>make </a:t>
            </a:r>
            <a:r>
              <a:rPr dirty="0" sz="2500" spc="5">
                <a:latin typeface="Arial"/>
                <a:cs typeface="Arial"/>
              </a:rPr>
              <a:t>it </a:t>
            </a:r>
            <a:r>
              <a:rPr dirty="0" sz="2500" spc="10">
                <a:latin typeface="Arial"/>
                <a:cs typeface="Arial"/>
              </a:rPr>
              <a:t>for </a:t>
            </a:r>
            <a:r>
              <a:rPr dirty="0" sz="2500" spc="15">
                <a:latin typeface="Arial"/>
                <a:cs typeface="Arial"/>
              </a:rPr>
              <a:t>observation  campaigns</a:t>
            </a:r>
            <a:endParaRPr sz="2500">
              <a:latin typeface="Arial"/>
              <a:cs typeface="Arial"/>
            </a:endParaRPr>
          </a:p>
          <a:p>
            <a:pPr lvl="1" marL="599440" indent="-226060">
              <a:lnSpc>
                <a:spcPct val="100000"/>
              </a:lnSpc>
              <a:spcBef>
                <a:spcPts val="570"/>
              </a:spcBef>
              <a:buChar char="–"/>
              <a:tabLst>
                <a:tab pos="599440" algn="l"/>
              </a:tabLst>
            </a:pPr>
            <a:r>
              <a:rPr dirty="0" sz="2200" spc="5">
                <a:latin typeface="Arial"/>
                <a:cs typeface="Arial"/>
              </a:rPr>
              <a:t>Pushes </a:t>
            </a:r>
            <a:r>
              <a:rPr dirty="0" sz="2200">
                <a:latin typeface="Arial"/>
                <a:cs typeface="Arial"/>
              </a:rPr>
              <a:t>the </a:t>
            </a:r>
            <a:r>
              <a:rPr dirty="0" sz="2200" spc="5">
                <a:latin typeface="Arial"/>
                <a:cs typeface="Arial"/>
              </a:rPr>
              <a:t>project </a:t>
            </a:r>
            <a:r>
              <a:rPr dirty="0" sz="2200">
                <a:latin typeface="Arial"/>
                <a:cs typeface="Arial"/>
              </a:rPr>
              <a:t>to </a:t>
            </a:r>
            <a:r>
              <a:rPr dirty="0" sz="2200" spc="5">
                <a:latin typeface="Arial"/>
                <a:cs typeface="Arial"/>
              </a:rPr>
              <a:t>needing more parental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5">
                <a:latin typeface="Arial"/>
                <a:cs typeface="Arial"/>
              </a:rPr>
              <a:t>involvement</a:t>
            </a:r>
            <a:endParaRPr sz="2200">
              <a:latin typeface="Arial"/>
              <a:cs typeface="Arial"/>
            </a:endParaRPr>
          </a:p>
          <a:p>
            <a:pPr lvl="1" marL="599440" marR="174625" indent="-226060">
              <a:lnSpc>
                <a:spcPct val="100800"/>
              </a:lnSpc>
              <a:spcBef>
                <a:spcPts val="545"/>
              </a:spcBef>
              <a:buChar char="–"/>
              <a:tabLst>
                <a:tab pos="599440" algn="l"/>
              </a:tabLst>
            </a:pPr>
            <a:r>
              <a:rPr dirty="0" sz="2200" spc="5">
                <a:latin typeface="Arial"/>
                <a:cs typeface="Arial"/>
              </a:rPr>
              <a:t>Developing curriculum </a:t>
            </a:r>
            <a:r>
              <a:rPr dirty="0" sz="2200">
                <a:latin typeface="Arial"/>
                <a:cs typeface="Arial"/>
              </a:rPr>
              <a:t>elements to </a:t>
            </a:r>
            <a:r>
              <a:rPr dirty="0" sz="2200" spc="5">
                <a:latin typeface="Arial"/>
                <a:cs typeface="Arial"/>
              </a:rPr>
              <a:t>bring </a:t>
            </a:r>
            <a:r>
              <a:rPr dirty="0" sz="2200">
                <a:latin typeface="Arial"/>
                <a:cs typeface="Arial"/>
              </a:rPr>
              <a:t>data into  </a:t>
            </a:r>
            <a:r>
              <a:rPr dirty="0" sz="2200" spc="5">
                <a:latin typeface="Arial"/>
                <a:cs typeface="Arial"/>
              </a:rPr>
              <a:t>classroom </a:t>
            </a:r>
            <a:r>
              <a:rPr dirty="0" sz="2200">
                <a:latin typeface="Arial"/>
                <a:cs typeface="Arial"/>
              </a:rPr>
              <a:t>for </a:t>
            </a:r>
            <a:r>
              <a:rPr dirty="0" sz="2200" spc="5">
                <a:latin typeface="Arial"/>
                <a:cs typeface="Arial"/>
              </a:rPr>
              <a:t>daytime </a:t>
            </a:r>
            <a:r>
              <a:rPr dirty="0" sz="2200">
                <a:latin typeface="Arial"/>
                <a:cs typeface="Arial"/>
              </a:rPr>
              <a:t>activiities to </a:t>
            </a:r>
            <a:r>
              <a:rPr dirty="0" sz="2200" spc="5">
                <a:latin typeface="Arial"/>
                <a:cs typeface="Arial"/>
              </a:rPr>
              <a:t>complement </a:t>
            </a:r>
            <a:r>
              <a:rPr dirty="0" sz="2200">
                <a:latin typeface="Arial"/>
                <a:cs typeface="Arial"/>
              </a:rPr>
              <a:t>nighttime  </a:t>
            </a:r>
            <a:r>
              <a:rPr dirty="0" sz="2200" spc="5">
                <a:latin typeface="Arial"/>
                <a:cs typeface="Arial"/>
              </a:rPr>
              <a:t>work</a:t>
            </a:r>
            <a:endParaRPr sz="2200">
              <a:latin typeface="Arial"/>
              <a:cs typeface="Arial"/>
            </a:endParaRPr>
          </a:p>
          <a:p>
            <a:pPr algn="just" marL="283210" marR="58419" indent="-270510">
              <a:lnSpc>
                <a:spcPct val="101699"/>
              </a:lnSpc>
              <a:spcBef>
                <a:spcPts val="615"/>
              </a:spcBef>
              <a:buChar char="•"/>
              <a:tabLst>
                <a:tab pos="283210" algn="l"/>
              </a:tabLst>
            </a:pPr>
            <a:r>
              <a:rPr dirty="0" sz="2500" spc="20">
                <a:latin typeface="Arial"/>
                <a:cs typeface="Arial"/>
              </a:rPr>
              <a:t>Some </a:t>
            </a:r>
            <a:r>
              <a:rPr dirty="0" sz="2500" spc="15">
                <a:latin typeface="Arial"/>
                <a:cs typeface="Arial"/>
              </a:rPr>
              <a:t>teachers </a:t>
            </a:r>
            <a:r>
              <a:rPr dirty="0" sz="2500" spc="10">
                <a:latin typeface="Arial"/>
                <a:cs typeface="Arial"/>
              </a:rPr>
              <a:t>consider using the </a:t>
            </a:r>
            <a:r>
              <a:rPr dirty="0" sz="2500" spc="15">
                <a:latin typeface="Arial"/>
                <a:cs typeface="Arial"/>
              </a:rPr>
              <a:t>equipment to </a:t>
            </a:r>
            <a:r>
              <a:rPr dirty="0" sz="2500" spc="10">
                <a:latin typeface="Arial"/>
                <a:cs typeface="Arial"/>
              </a:rPr>
              <a:t>be </a:t>
            </a:r>
            <a:r>
              <a:rPr dirty="0" sz="2500" spc="15">
                <a:latin typeface="Arial"/>
                <a:cs typeface="Arial"/>
              </a:rPr>
              <a:t>a  </a:t>
            </a:r>
            <a:r>
              <a:rPr dirty="0" sz="2500" spc="10">
                <a:latin typeface="Arial"/>
                <a:cs typeface="Arial"/>
              </a:rPr>
              <a:t>privilege </a:t>
            </a:r>
            <a:r>
              <a:rPr dirty="0" sz="2500" spc="15">
                <a:latin typeface="Arial"/>
                <a:cs typeface="Arial"/>
              </a:rPr>
              <a:t>to be given </a:t>
            </a:r>
            <a:r>
              <a:rPr dirty="0" sz="2500" spc="10">
                <a:latin typeface="Arial"/>
                <a:cs typeface="Arial"/>
              </a:rPr>
              <a:t>out </a:t>
            </a:r>
            <a:r>
              <a:rPr dirty="0" sz="2500" spc="15">
                <a:latin typeface="Arial"/>
                <a:cs typeface="Arial"/>
              </a:rPr>
              <a:t>rather than a </a:t>
            </a:r>
            <a:r>
              <a:rPr dirty="0" sz="2500" spc="10">
                <a:latin typeface="Arial"/>
                <a:cs typeface="Arial"/>
              </a:rPr>
              <a:t>project </a:t>
            </a:r>
            <a:r>
              <a:rPr dirty="0" sz="2500" spc="15">
                <a:latin typeface="Arial"/>
                <a:cs typeface="Arial"/>
              </a:rPr>
              <a:t>goal </a:t>
            </a:r>
            <a:r>
              <a:rPr dirty="0" sz="2500" spc="10">
                <a:latin typeface="Arial"/>
                <a:cs typeface="Arial"/>
              </a:rPr>
              <a:t>for  </a:t>
            </a:r>
            <a:r>
              <a:rPr dirty="0" sz="2500" spc="15">
                <a:latin typeface="Arial"/>
                <a:cs typeface="Arial"/>
              </a:rPr>
              <a:t>students to run </a:t>
            </a:r>
            <a:r>
              <a:rPr dirty="0" sz="2500" spc="10">
                <a:latin typeface="Arial"/>
                <a:cs typeface="Arial"/>
              </a:rPr>
              <a:t>the</a:t>
            </a:r>
            <a:r>
              <a:rPr dirty="0" sz="2500" spc="-25">
                <a:latin typeface="Arial"/>
                <a:cs typeface="Arial"/>
              </a:rPr>
              <a:t> </a:t>
            </a:r>
            <a:r>
              <a:rPr dirty="0" sz="2500" spc="15">
                <a:latin typeface="Arial"/>
                <a:cs typeface="Arial"/>
              </a:rPr>
              <a:t>experiment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2919730">
              <a:lnSpc>
                <a:spcPct val="100000"/>
              </a:lnSpc>
            </a:pPr>
            <a:r>
              <a:rPr dirty="0" spc="-5"/>
              <a:t>R</a:t>
            </a:r>
            <a:r>
              <a:rPr dirty="0"/>
              <a:t>E</a:t>
            </a:r>
            <a:r>
              <a:rPr dirty="0" spc="-5"/>
              <a:t>CON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45752"/>
            <a:ext cx="7379334" cy="4379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3850" marR="706755" indent="-311150">
              <a:lnSpc>
                <a:spcPct val="100899"/>
              </a:lnSpc>
              <a:buChar char="•"/>
              <a:tabLst>
                <a:tab pos="323215" algn="l"/>
                <a:tab pos="323850" algn="l"/>
              </a:tabLst>
            </a:pPr>
            <a:r>
              <a:rPr dirty="0" sz="2900" spc="10">
                <a:latin typeface="Arial"/>
                <a:cs typeface="Arial"/>
              </a:rPr>
              <a:t>Research </a:t>
            </a:r>
            <a:r>
              <a:rPr dirty="0" sz="2900" spc="5">
                <a:latin typeface="Arial"/>
                <a:cs typeface="Arial"/>
              </a:rPr>
              <a:t>and Education Collaborative  Occultation</a:t>
            </a:r>
            <a:r>
              <a:rPr dirty="0" sz="2900" spc="-50">
                <a:latin typeface="Arial"/>
                <a:cs typeface="Arial"/>
              </a:rPr>
              <a:t> </a:t>
            </a:r>
            <a:r>
              <a:rPr dirty="0" sz="2900" spc="10">
                <a:latin typeface="Arial"/>
                <a:cs typeface="Arial"/>
              </a:rPr>
              <a:t>Network</a:t>
            </a:r>
            <a:endParaRPr sz="2900">
              <a:latin typeface="Arial"/>
              <a:cs typeface="Arial"/>
            </a:endParaRPr>
          </a:p>
          <a:p>
            <a:pPr marL="323850" marR="89535" indent="-311150">
              <a:lnSpc>
                <a:spcPct val="100899"/>
              </a:lnSpc>
              <a:spcBef>
                <a:spcPts val="725"/>
              </a:spcBef>
              <a:buChar char="•"/>
              <a:tabLst>
                <a:tab pos="323215" algn="l"/>
                <a:tab pos="323850" algn="l"/>
              </a:tabLst>
            </a:pPr>
            <a:r>
              <a:rPr dirty="0" sz="2900" spc="5">
                <a:latin typeface="Arial"/>
                <a:cs typeface="Arial"/>
              </a:rPr>
              <a:t>Fixed </a:t>
            </a:r>
            <a:r>
              <a:rPr dirty="0" sz="2900" spc="10">
                <a:latin typeface="Arial"/>
                <a:cs typeface="Arial"/>
              </a:rPr>
              <a:t>network </a:t>
            </a:r>
            <a:r>
              <a:rPr dirty="0" sz="2900" spc="5">
                <a:latin typeface="Arial"/>
                <a:cs typeface="Arial"/>
              </a:rPr>
              <a:t>of sites, we </a:t>
            </a:r>
            <a:r>
              <a:rPr dirty="0" sz="2900">
                <a:latin typeface="Arial"/>
                <a:cs typeface="Arial"/>
              </a:rPr>
              <a:t>let </a:t>
            </a:r>
            <a:r>
              <a:rPr dirty="0" sz="2900" spc="5">
                <a:latin typeface="Arial"/>
                <a:cs typeface="Arial"/>
              </a:rPr>
              <a:t>the </a:t>
            </a:r>
            <a:r>
              <a:rPr dirty="0" sz="2900" spc="10">
                <a:latin typeface="Arial"/>
                <a:cs typeface="Arial"/>
              </a:rPr>
              <a:t>shadows  come </a:t>
            </a:r>
            <a:r>
              <a:rPr dirty="0" sz="2900" spc="5">
                <a:latin typeface="Arial"/>
                <a:cs typeface="Arial"/>
              </a:rPr>
              <a:t>to</a:t>
            </a:r>
            <a:r>
              <a:rPr dirty="0" sz="2900" spc="-70">
                <a:latin typeface="Arial"/>
                <a:cs typeface="Arial"/>
              </a:rPr>
              <a:t> </a:t>
            </a:r>
            <a:r>
              <a:rPr dirty="0" sz="2900" spc="5">
                <a:latin typeface="Arial"/>
                <a:cs typeface="Arial"/>
              </a:rPr>
              <a:t>us</a:t>
            </a:r>
            <a:endParaRPr sz="2900">
              <a:latin typeface="Arial"/>
              <a:cs typeface="Arial"/>
            </a:endParaRPr>
          </a:p>
          <a:p>
            <a:pPr marL="323850" indent="-311150">
              <a:lnSpc>
                <a:spcPct val="100000"/>
              </a:lnSpc>
              <a:spcBef>
                <a:spcPts val="750"/>
              </a:spcBef>
              <a:buChar char="•"/>
              <a:tabLst>
                <a:tab pos="323215" algn="l"/>
                <a:tab pos="323850" algn="l"/>
              </a:tabLst>
            </a:pPr>
            <a:r>
              <a:rPr dirty="0" sz="2900" spc="10">
                <a:latin typeface="Arial"/>
                <a:cs typeface="Arial"/>
              </a:rPr>
              <a:t>6-8 </a:t>
            </a:r>
            <a:r>
              <a:rPr dirty="0" sz="2900" spc="5">
                <a:latin typeface="Arial"/>
                <a:cs typeface="Arial"/>
              </a:rPr>
              <a:t>campaigns </a:t>
            </a:r>
            <a:r>
              <a:rPr dirty="0" sz="2900" spc="10">
                <a:latin typeface="Arial"/>
                <a:cs typeface="Arial"/>
              </a:rPr>
              <a:t>per</a:t>
            </a:r>
            <a:r>
              <a:rPr dirty="0" sz="2900" spc="-25">
                <a:latin typeface="Arial"/>
                <a:cs typeface="Arial"/>
              </a:rPr>
              <a:t> </a:t>
            </a:r>
            <a:r>
              <a:rPr dirty="0" sz="2900" spc="5">
                <a:latin typeface="Arial"/>
                <a:cs typeface="Arial"/>
              </a:rPr>
              <a:t>year</a:t>
            </a:r>
            <a:endParaRPr sz="2900">
              <a:latin typeface="Arial"/>
              <a:cs typeface="Arial"/>
            </a:endParaRPr>
          </a:p>
          <a:p>
            <a:pPr marL="323850" marR="5080" indent="-311150">
              <a:lnSpc>
                <a:spcPct val="100899"/>
              </a:lnSpc>
              <a:spcBef>
                <a:spcPts val="725"/>
              </a:spcBef>
              <a:buChar char="•"/>
              <a:tabLst>
                <a:tab pos="323215" algn="l"/>
                <a:tab pos="323850" algn="l"/>
              </a:tabLst>
            </a:pPr>
            <a:r>
              <a:rPr dirty="0" sz="2900" spc="10">
                <a:latin typeface="Arial"/>
                <a:cs typeface="Arial"/>
              </a:rPr>
              <a:t>Each </a:t>
            </a:r>
            <a:r>
              <a:rPr dirty="0" sz="2900">
                <a:latin typeface="Arial"/>
                <a:cs typeface="Arial"/>
              </a:rPr>
              <a:t>site is </a:t>
            </a:r>
            <a:r>
              <a:rPr dirty="0" sz="2900" spc="5">
                <a:latin typeface="Arial"/>
                <a:cs typeface="Arial"/>
              </a:rPr>
              <a:t>a community </a:t>
            </a:r>
            <a:r>
              <a:rPr dirty="0" sz="2900" spc="10">
                <a:latin typeface="Arial"/>
                <a:cs typeface="Arial"/>
              </a:rPr>
              <a:t>team, </a:t>
            </a:r>
            <a:r>
              <a:rPr dirty="0" sz="2900" spc="5">
                <a:latin typeface="Arial"/>
                <a:cs typeface="Arial"/>
              </a:rPr>
              <a:t>teachers,  </a:t>
            </a:r>
            <a:r>
              <a:rPr dirty="0" sz="2900" spc="10">
                <a:latin typeface="Arial"/>
                <a:cs typeface="Arial"/>
              </a:rPr>
              <a:t>grade 4-12 </a:t>
            </a:r>
            <a:r>
              <a:rPr dirty="0" sz="2900" spc="5">
                <a:latin typeface="Arial"/>
                <a:cs typeface="Arial"/>
              </a:rPr>
              <a:t>students, </a:t>
            </a:r>
            <a:r>
              <a:rPr dirty="0" sz="2900" spc="10">
                <a:latin typeface="Arial"/>
                <a:cs typeface="Arial"/>
              </a:rPr>
              <a:t>amateur </a:t>
            </a:r>
            <a:r>
              <a:rPr dirty="0" sz="2900" spc="5">
                <a:latin typeface="Arial"/>
                <a:cs typeface="Arial"/>
              </a:rPr>
              <a:t>astronomers</a:t>
            </a:r>
            <a:endParaRPr sz="2900">
              <a:latin typeface="Arial"/>
              <a:cs typeface="Arial"/>
            </a:endParaRPr>
          </a:p>
          <a:p>
            <a:pPr marL="323850" marR="198755" indent="-311150">
              <a:lnSpc>
                <a:spcPct val="100600"/>
              </a:lnSpc>
              <a:spcBef>
                <a:spcPts val="730"/>
              </a:spcBef>
              <a:buChar char="•"/>
              <a:tabLst>
                <a:tab pos="323215" algn="l"/>
                <a:tab pos="323850" algn="l"/>
              </a:tabLst>
            </a:pPr>
            <a:r>
              <a:rPr dirty="0" sz="2900" spc="5">
                <a:latin typeface="Arial"/>
                <a:cs typeface="Arial"/>
              </a:rPr>
              <a:t>For more details, </a:t>
            </a:r>
            <a:r>
              <a:rPr dirty="0" sz="2900" spc="10">
                <a:latin typeface="Arial"/>
                <a:cs typeface="Arial"/>
              </a:rPr>
              <a:t>see </a:t>
            </a:r>
            <a:r>
              <a:rPr dirty="0" sz="2900" spc="-5" i="1">
                <a:latin typeface="Calibri"/>
                <a:cs typeface="Calibri"/>
              </a:rPr>
              <a:t>Astronomical </a:t>
            </a:r>
            <a:r>
              <a:rPr dirty="0" sz="2900" spc="5" i="1">
                <a:latin typeface="Calibri"/>
                <a:cs typeface="Calibri"/>
              </a:rPr>
              <a:t>Journal</a:t>
            </a:r>
            <a:r>
              <a:rPr dirty="0" sz="2900" spc="5">
                <a:latin typeface="Calibri"/>
                <a:cs typeface="Calibri"/>
              </a:rPr>
              <a:t>,  </a:t>
            </a:r>
            <a:r>
              <a:rPr dirty="0" sz="2900">
                <a:latin typeface="Calibri"/>
                <a:cs typeface="Calibri"/>
              </a:rPr>
              <a:t>volume 151, </a:t>
            </a:r>
            <a:r>
              <a:rPr dirty="0" sz="2900" spc="-5">
                <a:latin typeface="Calibri"/>
                <a:cs typeface="Calibri"/>
              </a:rPr>
              <a:t>article </a:t>
            </a:r>
            <a:r>
              <a:rPr dirty="0" sz="2900" spc="5">
                <a:latin typeface="Calibri"/>
                <a:cs typeface="Calibri"/>
              </a:rPr>
              <a:t>number 73</a:t>
            </a:r>
            <a:r>
              <a:rPr dirty="0" sz="2900" spc="-50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(2015).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705610">
              <a:lnSpc>
                <a:spcPct val="100000"/>
              </a:lnSpc>
            </a:pPr>
            <a:r>
              <a:rPr dirty="0" spc="-5"/>
              <a:t>Online</a:t>
            </a:r>
            <a:r>
              <a:rPr dirty="0" spc="-75"/>
              <a:t> </a:t>
            </a:r>
            <a:r>
              <a:rPr dirty="0" spc="-5"/>
              <a:t>Resources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46021"/>
            <a:ext cx="7378700" cy="2957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499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Stay </a:t>
            </a:r>
            <a:r>
              <a:rPr dirty="0" sz="3200">
                <a:latin typeface="Arial"/>
                <a:cs typeface="Arial"/>
              </a:rPr>
              <a:t>current and connected </a:t>
            </a:r>
            <a:r>
              <a:rPr dirty="0" sz="3200" spc="-5">
                <a:latin typeface="Arial"/>
                <a:cs typeface="Arial"/>
              </a:rPr>
              <a:t>to RECON  activities:</a:t>
            </a:r>
            <a:endParaRPr sz="3200">
              <a:latin typeface="Arial"/>
              <a:cs typeface="Arial"/>
            </a:endParaRPr>
          </a:p>
          <a:p>
            <a:pPr lvl="1" marL="755650" marR="1597025" indent="-285750">
              <a:lnSpc>
                <a:spcPct val="100299"/>
              </a:lnSpc>
              <a:spcBef>
                <a:spcPts val="700"/>
              </a:spcBef>
              <a:buChar char="–"/>
              <a:tabLst>
                <a:tab pos="755650" algn="l"/>
              </a:tabLst>
            </a:pPr>
            <a:r>
              <a:rPr dirty="0" sz="2800" spc="-10">
                <a:latin typeface="Arial"/>
                <a:cs typeface="Arial"/>
              </a:rPr>
              <a:t>RECON </a:t>
            </a:r>
            <a:r>
              <a:rPr dirty="0" sz="2800" spc="-5">
                <a:latin typeface="Arial"/>
                <a:cs typeface="Arial"/>
              </a:rPr>
              <a:t>Blog and </a:t>
            </a:r>
            <a:r>
              <a:rPr dirty="0" sz="2800" spc="-10">
                <a:latin typeface="Arial"/>
                <a:cs typeface="Arial"/>
              </a:rPr>
              <a:t>Website: </a:t>
            </a:r>
            <a:r>
              <a:rPr dirty="0" sz="2800" spc="-15">
                <a:latin typeface="Arial"/>
                <a:cs typeface="Arial"/>
              </a:rPr>
              <a:t>Visit  </a:t>
            </a:r>
            <a:r>
              <a:rPr dirty="0" sz="2800" spc="-15">
                <a:solidFill>
                  <a:srgbClr val="009999"/>
                </a:solidFill>
                <a:latin typeface="Arial"/>
                <a:cs typeface="Arial"/>
                <a:hlinkClick r:id="rId2"/>
              </a:rPr>
              <a:t>www.tnorecon.net</a:t>
            </a:r>
            <a:endParaRPr sz="28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710"/>
              </a:spcBef>
              <a:buChar char="–"/>
              <a:tabLst>
                <a:tab pos="755650" algn="l"/>
              </a:tabLst>
            </a:pPr>
            <a:r>
              <a:rPr dirty="0" sz="2800" spc="-5">
                <a:latin typeface="Arial"/>
                <a:cs typeface="Arial"/>
              </a:rPr>
              <a:t>Facebook: Like us at </a:t>
            </a:r>
            <a:r>
              <a:rPr dirty="0" sz="2800" spc="-10">
                <a:latin typeface="Arial"/>
                <a:cs typeface="Arial"/>
              </a:rPr>
              <a:t>TNO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RECON</a:t>
            </a:r>
            <a:endParaRPr sz="28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55650" algn="l"/>
              </a:tabLst>
            </a:pPr>
            <a:r>
              <a:rPr dirty="0" sz="2800" spc="-25">
                <a:latin typeface="Arial"/>
                <a:cs typeface="Arial"/>
              </a:rPr>
              <a:t>Twitter: </a:t>
            </a:r>
            <a:r>
              <a:rPr dirty="0" sz="2800" spc="-5">
                <a:latin typeface="Arial"/>
                <a:cs typeface="Arial"/>
              </a:rPr>
              <a:t>Follow us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@tno_recon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784350">
              <a:lnSpc>
                <a:spcPct val="100000"/>
              </a:lnSpc>
            </a:pPr>
            <a:r>
              <a:rPr dirty="0" spc="-5"/>
              <a:t>Site</a:t>
            </a:r>
            <a:r>
              <a:rPr dirty="0" spc="-65"/>
              <a:t> </a:t>
            </a:r>
            <a:r>
              <a:rPr dirty="0" spc="-5"/>
              <a:t>Organization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51000"/>
            <a:ext cx="8044180" cy="4347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3370" indent="-280670">
              <a:lnSpc>
                <a:spcPct val="100000"/>
              </a:lnSpc>
              <a:buChar char="•"/>
              <a:tabLst>
                <a:tab pos="292735" algn="l"/>
                <a:tab pos="293370" algn="l"/>
              </a:tabLst>
            </a:pPr>
            <a:r>
              <a:rPr dirty="0" sz="2600" spc="10">
                <a:latin typeface="Arial"/>
                <a:cs typeface="Arial"/>
              </a:rPr>
              <a:t>One </a:t>
            </a:r>
            <a:r>
              <a:rPr dirty="0" sz="2600" spc="5">
                <a:latin typeface="Arial"/>
                <a:cs typeface="Arial"/>
              </a:rPr>
              <a:t>(or </a:t>
            </a:r>
            <a:r>
              <a:rPr dirty="0" sz="2600" spc="10">
                <a:latin typeface="Arial"/>
                <a:cs typeface="Arial"/>
              </a:rPr>
              <a:t>two) team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 spc="5">
                <a:latin typeface="Arial"/>
                <a:cs typeface="Arial"/>
              </a:rPr>
              <a:t>leaders</a:t>
            </a:r>
            <a:endParaRPr sz="2600">
              <a:latin typeface="Arial"/>
              <a:cs typeface="Arial"/>
            </a:endParaRPr>
          </a:p>
          <a:p>
            <a:pPr lvl="1" marL="621030" indent="-233679">
              <a:lnSpc>
                <a:spcPct val="100000"/>
              </a:lnSpc>
              <a:spcBef>
                <a:spcPts val="580"/>
              </a:spcBef>
              <a:buChar char="–"/>
              <a:tabLst>
                <a:tab pos="621030" algn="l"/>
              </a:tabLst>
            </a:pPr>
            <a:r>
              <a:rPr dirty="0" sz="2300">
                <a:latin typeface="Arial"/>
                <a:cs typeface="Arial"/>
              </a:rPr>
              <a:t>Usually </a:t>
            </a:r>
            <a:r>
              <a:rPr dirty="0" sz="2300" spc="-5">
                <a:latin typeface="Arial"/>
                <a:cs typeface="Arial"/>
              </a:rPr>
              <a:t>teachers, but </a:t>
            </a:r>
            <a:r>
              <a:rPr dirty="0" sz="2300">
                <a:latin typeface="Arial"/>
                <a:cs typeface="Arial"/>
              </a:rPr>
              <a:t>can </a:t>
            </a:r>
            <a:r>
              <a:rPr dirty="0" sz="2300" spc="-5">
                <a:latin typeface="Arial"/>
                <a:cs typeface="Arial"/>
              </a:rPr>
              <a:t>also </a:t>
            </a:r>
            <a:r>
              <a:rPr dirty="0" sz="2300">
                <a:latin typeface="Arial"/>
                <a:cs typeface="Arial"/>
              </a:rPr>
              <a:t>be </a:t>
            </a:r>
            <a:r>
              <a:rPr dirty="0" sz="2300" spc="-5">
                <a:latin typeface="Arial"/>
                <a:cs typeface="Arial"/>
              </a:rPr>
              <a:t>community</a:t>
            </a:r>
            <a:r>
              <a:rPr dirty="0" sz="2300" spc="10">
                <a:latin typeface="Arial"/>
                <a:cs typeface="Arial"/>
              </a:rPr>
              <a:t> </a:t>
            </a:r>
            <a:r>
              <a:rPr dirty="0" sz="2300" spc="-5">
                <a:latin typeface="Arial"/>
                <a:cs typeface="Arial"/>
              </a:rPr>
              <a:t>members</a:t>
            </a:r>
            <a:endParaRPr sz="2300">
              <a:latin typeface="Arial"/>
              <a:cs typeface="Arial"/>
            </a:endParaRPr>
          </a:p>
          <a:p>
            <a:pPr lvl="1" marL="621030" indent="-233679">
              <a:lnSpc>
                <a:spcPct val="100000"/>
              </a:lnSpc>
              <a:spcBef>
                <a:spcPts val="570"/>
              </a:spcBef>
              <a:buChar char="–"/>
              <a:tabLst>
                <a:tab pos="621030" algn="l"/>
              </a:tabLst>
            </a:pPr>
            <a:r>
              <a:rPr dirty="0" sz="2300">
                <a:latin typeface="Arial"/>
                <a:cs typeface="Arial"/>
              </a:rPr>
              <a:t>Central point </a:t>
            </a:r>
            <a:r>
              <a:rPr dirty="0" sz="2300" spc="-5">
                <a:latin typeface="Arial"/>
                <a:cs typeface="Arial"/>
              </a:rPr>
              <a:t>of</a:t>
            </a:r>
            <a:r>
              <a:rPr dirty="0" sz="2300" spc="-120">
                <a:latin typeface="Arial"/>
                <a:cs typeface="Arial"/>
              </a:rPr>
              <a:t> </a:t>
            </a:r>
            <a:r>
              <a:rPr dirty="0" sz="2300" spc="-5">
                <a:latin typeface="Arial"/>
                <a:cs typeface="Arial"/>
              </a:rPr>
              <a:t>contact</a:t>
            </a:r>
            <a:endParaRPr sz="2300">
              <a:latin typeface="Arial"/>
              <a:cs typeface="Arial"/>
            </a:endParaRPr>
          </a:p>
          <a:p>
            <a:pPr marL="293370" indent="-280670">
              <a:lnSpc>
                <a:spcPct val="100000"/>
              </a:lnSpc>
              <a:spcBef>
                <a:spcPts val="690"/>
              </a:spcBef>
              <a:buChar char="•"/>
              <a:tabLst>
                <a:tab pos="292735" algn="l"/>
                <a:tab pos="293370" algn="l"/>
              </a:tabLst>
            </a:pPr>
            <a:r>
              <a:rPr dirty="0" sz="2600" spc="-65">
                <a:latin typeface="Arial"/>
                <a:cs typeface="Arial"/>
              </a:rPr>
              <a:t>Team </a:t>
            </a:r>
            <a:r>
              <a:rPr dirty="0" sz="2600" spc="10">
                <a:latin typeface="Arial"/>
                <a:cs typeface="Arial"/>
              </a:rPr>
              <a:t>members, </a:t>
            </a:r>
            <a:r>
              <a:rPr dirty="0" sz="2600" spc="5">
                <a:latin typeface="Arial"/>
                <a:cs typeface="Arial"/>
              </a:rPr>
              <a:t>ideally</a:t>
            </a:r>
            <a:r>
              <a:rPr dirty="0" sz="2600" spc="70">
                <a:latin typeface="Arial"/>
                <a:cs typeface="Arial"/>
              </a:rPr>
              <a:t> </a:t>
            </a:r>
            <a:r>
              <a:rPr dirty="0" sz="2600" spc="5">
                <a:latin typeface="Arial"/>
                <a:cs typeface="Arial"/>
              </a:rPr>
              <a:t>4-5</a:t>
            </a:r>
            <a:endParaRPr sz="2600">
              <a:latin typeface="Arial"/>
              <a:cs typeface="Arial"/>
            </a:endParaRPr>
          </a:p>
          <a:p>
            <a:pPr lvl="1" marL="621030" indent="-233679">
              <a:lnSpc>
                <a:spcPct val="100000"/>
              </a:lnSpc>
              <a:spcBef>
                <a:spcPts val="580"/>
              </a:spcBef>
              <a:buChar char="–"/>
              <a:tabLst>
                <a:tab pos="621030" algn="l"/>
              </a:tabLst>
            </a:pPr>
            <a:r>
              <a:rPr dirty="0" sz="2300" spc="-30">
                <a:latin typeface="Arial"/>
                <a:cs typeface="Arial"/>
              </a:rPr>
              <a:t>Teachers, </a:t>
            </a:r>
            <a:r>
              <a:rPr dirty="0" sz="2300" spc="-5">
                <a:latin typeface="Arial"/>
                <a:cs typeface="Arial"/>
              </a:rPr>
              <a:t>community members </a:t>
            </a:r>
            <a:r>
              <a:rPr dirty="0" sz="2300">
                <a:latin typeface="Arial"/>
                <a:cs typeface="Arial"/>
              </a:rPr>
              <a:t>(all </a:t>
            </a:r>
            <a:r>
              <a:rPr dirty="0" sz="2300" spc="-5">
                <a:latin typeface="Arial"/>
                <a:cs typeface="Arial"/>
              </a:rPr>
              <a:t>adults)</a:t>
            </a:r>
            <a:endParaRPr sz="2300">
              <a:latin typeface="Arial"/>
              <a:cs typeface="Arial"/>
            </a:endParaRPr>
          </a:p>
          <a:p>
            <a:pPr marL="293370" indent="-280670">
              <a:lnSpc>
                <a:spcPct val="100000"/>
              </a:lnSpc>
              <a:spcBef>
                <a:spcPts val="690"/>
              </a:spcBef>
              <a:buChar char="•"/>
              <a:tabLst>
                <a:tab pos="292735" algn="l"/>
                <a:tab pos="293370" algn="l"/>
              </a:tabLst>
            </a:pPr>
            <a:r>
              <a:rPr dirty="0" sz="2600" spc="10">
                <a:latin typeface="Arial"/>
                <a:cs typeface="Arial"/>
              </a:rPr>
              <a:t>Student</a:t>
            </a:r>
            <a:r>
              <a:rPr dirty="0" sz="2600" spc="-85">
                <a:latin typeface="Arial"/>
                <a:cs typeface="Arial"/>
              </a:rPr>
              <a:t> </a:t>
            </a:r>
            <a:r>
              <a:rPr dirty="0" sz="2600" spc="10">
                <a:latin typeface="Arial"/>
                <a:cs typeface="Arial"/>
              </a:rPr>
              <a:t>Participants</a:t>
            </a:r>
            <a:endParaRPr sz="2600">
              <a:latin typeface="Arial"/>
              <a:cs typeface="Arial"/>
            </a:endParaRPr>
          </a:p>
          <a:p>
            <a:pPr lvl="1" marL="621030" indent="-233679">
              <a:lnSpc>
                <a:spcPct val="100000"/>
              </a:lnSpc>
              <a:spcBef>
                <a:spcPts val="580"/>
              </a:spcBef>
              <a:buChar char="–"/>
              <a:tabLst>
                <a:tab pos="621030" algn="l"/>
              </a:tabLst>
            </a:pPr>
            <a:r>
              <a:rPr dirty="0" sz="2300">
                <a:latin typeface="Arial"/>
                <a:cs typeface="Arial"/>
              </a:rPr>
              <a:t>As </a:t>
            </a:r>
            <a:r>
              <a:rPr dirty="0" sz="2300" spc="-5">
                <a:latin typeface="Arial"/>
                <a:cs typeface="Arial"/>
              </a:rPr>
              <a:t>many </a:t>
            </a:r>
            <a:r>
              <a:rPr dirty="0" sz="2300">
                <a:latin typeface="Arial"/>
                <a:cs typeface="Arial"/>
              </a:rPr>
              <a:t>as </a:t>
            </a:r>
            <a:r>
              <a:rPr dirty="0" sz="2300" spc="-5">
                <a:latin typeface="Arial"/>
                <a:cs typeface="Arial"/>
              </a:rPr>
              <a:t>each </a:t>
            </a:r>
            <a:r>
              <a:rPr dirty="0" sz="2300">
                <a:latin typeface="Arial"/>
                <a:cs typeface="Arial"/>
              </a:rPr>
              <a:t>team can</a:t>
            </a:r>
            <a:r>
              <a:rPr dirty="0" sz="2300" spc="-75">
                <a:latin typeface="Arial"/>
                <a:cs typeface="Arial"/>
              </a:rPr>
              <a:t> </a:t>
            </a:r>
            <a:r>
              <a:rPr dirty="0" sz="2300" spc="-5">
                <a:latin typeface="Arial"/>
                <a:cs typeface="Arial"/>
              </a:rPr>
              <a:t>attract</a:t>
            </a:r>
            <a:endParaRPr sz="2300">
              <a:latin typeface="Arial"/>
              <a:cs typeface="Arial"/>
            </a:endParaRPr>
          </a:p>
          <a:p>
            <a:pPr marL="293370" marR="5080" indent="-280670">
              <a:lnSpc>
                <a:spcPct val="101400"/>
              </a:lnSpc>
              <a:spcBef>
                <a:spcPts val="645"/>
              </a:spcBef>
              <a:buChar char="•"/>
              <a:tabLst>
                <a:tab pos="292735" algn="l"/>
                <a:tab pos="293370" algn="l"/>
              </a:tabLst>
            </a:pPr>
            <a:r>
              <a:rPr dirty="0" sz="2600" spc="10">
                <a:latin typeface="Arial"/>
                <a:cs typeface="Arial"/>
              </a:rPr>
              <a:t>Goal: students </a:t>
            </a:r>
            <a:r>
              <a:rPr dirty="0" sz="2600" spc="5">
                <a:latin typeface="Arial"/>
                <a:cs typeface="Arial"/>
              </a:rPr>
              <a:t>run </a:t>
            </a:r>
            <a:r>
              <a:rPr dirty="0" sz="2600" spc="10">
                <a:latin typeface="Arial"/>
                <a:cs typeface="Arial"/>
              </a:rPr>
              <a:t>the equipment and </a:t>
            </a:r>
            <a:r>
              <a:rPr dirty="0" sz="2600" spc="5">
                <a:latin typeface="Arial"/>
                <a:cs typeface="Arial"/>
              </a:rPr>
              <a:t>take </a:t>
            </a:r>
            <a:r>
              <a:rPr dirty="0" sz="2600" spc="10">
                <a:latin typeface="Arial"/>
                <a:cs typeface="Arial"/>
              </a:rPr>
              <a:t>data </a:t>
            </a:r>
            <a:r>
              <a:rPr dirty="0" sz="2600" spc="5">
                <a:latin typeface="Arial"/>
                <a:cs typeface="Arial"/>
              </a:rPr>
              <a:t>with  training </a:t>
            </a:r>
            <a:r>
              <a:rPr dirty="0" sz="2600" spc="10">
                <a:latin typeface="Arial"/>
                <a:cs typeface="Arial"/>
              </a:rPr>
              <a:t>and </a:t>
            </a:r>
            <a:r>
              <a:rPr dirty="0" sz="2600" spc="5">
                <a:latin typeface="Arial"/>
                <a:cs typeface="Arial"/>
              </a:rPr>
              <a:t>supervision </a:t>
            </a:r>
            <a:r>
              <a:rPr dirty="0" sz="2600" spc="10">
                <a:latin typeface="Arial"/>
                <a:cs typeface="Arial"/>
              </a:rPr>
              <a:t>provided </a:t>
            </a:r>
            <a:r>
              <a:rPr dirty="0" sz="2600" spc="5">
                <a:latin typeface="Arial"/>
                <a:cs typeface="Arial"/>
              </a:rPr>
              <a:t>by </a:t>
            </a:r>
            <a:r>
              <a:rPr dirty="0" sz="2600" spc="10">
                <a:latin typeface="Arial"/>
                <a:cs typeface="Arial"/>
              </a:rPr>
              <a:t>the adult team  members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368300">
              <a:lnSpc>
                <a:spcPct val="100000"/>
              </a:lnSpc>
            </a:pPr>
            <a:r>
              <a:rPr dirty="0" spc="-5"/>
              <a:t>Lessons Learned:</a:t>
            </a:r>
            <a:r>
              <a:rPr dirty="0" spc="-55"/>
              <a:t> </a:t>
            </a:r>
            <a:r>
              <a:rPr dirty="0" spc="-5"/>
              <a:t>Recruiting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47190"/>
            <a:ext cx="7892415" cy="438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7980" indent="-335280">
              <a:lnSpc>
                <a:spcPct val="100000"/>
              </a:lnSpc>
              <a:buChar char="•"/>
              <a:tabLst>
                <a:tab pos="347345" algn="l"/>
                <a:tab pos="347980" algn="l"/>
              </a:tabLst>
            </a:pPr>
            <a:r>
              <a:rPr dirty="0" sz="3100" spc="-5">
                <a:latin typeface="Arial"/>
                <a:cs typeface="Arial"/>
              </a:rPr>
              <a:t>Face-to-face recruiting</a:t>
            </a:r>
            <a:r>
              <a:rPr dirty="0" sz="3100" spc="-10">
                <a:latin typeface="Arial"/>
                <a:cs typeface="Arial"/>
              </a:rPr>
              <a:t> used</a:t>
            </a:r>
            <a:endParaRPr sz="3100">
              <a:latin typeface="Arial"/>
              <a:cs typeface="Arial"/>
            </a:endParaRPr>
          </a:p>
          <a:p>
            <a:pPr lvl="1" marL="740410" marR="436880" indent="-280670">
              <a:lnSpc>
                <a:spcPct val="100000"/>
              </a:lnSpc>
              <a:spcBef>
                <a:spcPts val="690"/>
              </a:spcBef>
              <a:buSzPct val="98181"/>
              <a:buChar char="–"/>
              <a:tabLst>
                <a:tab pos="740410" algn="l"/>
              </a:tabLst>
            </a:pPr>
            <a:r>
              <a:rPr dirty="0" sz="2750" spc="-10">
                <a:latin typeface="Arial"/>
                <a:cs typeface="Arial"/>
              </a:rPr>
              <a:t>Going </a:t>
            </a:r>
            <a:r>
              <a:rPr dirty="0" sz="2750">
                <a:latin typeface="Arial"/>
                <a:cs typeface="Arial"/>
              </a:rPr>
              <a:t>to </a:t>
            </a:r>
            <a:r>
              <a:rPr dirty="0" sz="2750" spc="-5">
                <a:latin typeface="Arial"/>
                <a:cs typeface="Arial"/>
              </a:rPr>
              <a:t>the site </a:t>
            </a:r>
            <a:r>
              <a:rPr dirty="0" sz="2750" spc="-10">
                <a:latin typeface="Arial"/>
                <a:cs typeface="Arial"/>
              </a:rPr>
              <a:t>helped </a:t>
            </a:r>
            <a:r>
              <a:rPr dirty="0" sz="2750">
                <a:latin typeface="Arial"/>
                <a:cs typeface="Arial"/>
              </a:rPr>
              <a:t>make a </a:t>
            </a:r>
            <a:r>
              <a:rPr dirty="0" sz="2750" spc="-5">
                <a:latin typeface="Arial"/>
                <a:cs typeface="Arial"/>
              </a:rPr>
              <a:t>statement  </a:t>
            </a:r>
            <a:r>
              <a:rPr dirty="0" sz="2750" spc="-10">
                <a:latin typeface="Arial"/>
                <a:cs typeface="Arial"/>
              </a:rPr>
              <a:t>about </a:t>
            </a:r>
            <a:r>
              <a:rPr dirty="0" sz="2750" spc="-5">
                <a:latin typeface="Arial"/>
                <a:cs typeface="Arial"/>
              </a:rPr>
              <a:t>the importance of their location </a:t>
            </a:r>
            <a:r>
              <a:rPr dirty="0" sz="2750">
                <a:latin typeface="Arial"/>
                <a:cs typeface="Arial"/>
              </a:rPr>
              <a:t>to </a:t>
            </a:r>
            <a:r>
              <a:rPr dirty="0" sz="2750" spc="-5">
                <a:latin typeface="Arial"/>
                <a:cs typeface="Arial"/>
              </a:rPr>
              <a:t>the  </a:t>
            </a:r>
            <a:r>
              <a:rPr dirty="0" sz="2750" spc="-10">
                <a:latin typeface="Arial"/>
                <a:cs typeface="Arial"/>
              </a:rPr>
              <a:t>overall</a:t>
            </a:r>
            <a:r>
              <a:rPr dirty="0" sz="2750" spc="-60">
                <a:latin typeface="Arial"/>
                <a:cs typeface="Arial"/>
              </a:rPr>
              <a:t> </a:t>
            </a:r>
            <a:r>
              <a:rPr dirty="0" sz="2750" spc="-15">
                <a:latin typeface="Arial"/>
                <a:cs typeface="Arial"/>
              </a:rPr>
              <a:t>effort</a:t>
            </a:r>
            <a:endParaRPr sz="2750">
              <a:latin typeface="Arial"/>
              <a:cs typeface="Arial"/>
            </a:endParaRPr>
          </a:p>
          <a:p>
            <a:pPr marL="347980" indent="-335280">
              <a:lnSpc>
                <a:spcPct val="100000"/>
              </a:lnSpc>
              <a:spcBef>
                <a:spcPts val="830"/>
              </a:spcBef>
              <a:buChar char="•"/>
              <a:tabLst>
                <a:tab pos="347345" algn="l"/>
                <a:tab pos="347980" algn="l"/>
              </a:tabLst>
            </a:pPr>
            <a:r>
              <a:rPr dirty="0" sz="3100" spc="-25">
                <a:latin typeface="Arial"/>
                <a:cs typeface="Arial"/>
              </a:rPr>
              <a:t>Very </a:t>
            </a:r>
            <a:r>
              <a:rPr dirty="0" sz="3100" spc="15">
                <a:latin typeface="Arial"/>
                <a:cs typeface="Arial"/>
              </a:rPr>
              <a:t>high recruiting</a:t>
            </a:r>
            <a:r>
              <a:rPr dirty="0" sz="3100" spc="-5">
                <a:latin typeface="Arial"/>
                <a:cs typeface="Arial"/>
              </a:rPr>
              <a:t> </a:t>
            </a:r>
            <a:r>
              <a:rPr dirty="0" sz="3100" spc="15">
                <a:latin typeface="Arial"/>
                <a:cs typeface="Arial"/>
              </a:rPr>
              <a:t>rate</a:t>
            </a:r>
            <a:endParaRPr sz="3100">
              <a:latin typeface="Arial"/>
              <a:cs typeface="Arial"/>
            </a:endParaRPr>
          </a:p>
          <a:p>
            <a:pPr lvl="1" marL="740410" marR="435609" indent="-280670">
              <a:lnSpc>
                <a:spcPct val="100000"/>
              </a:lnSpc>
              <a:spcBef>
                <a:spcPts val="700"/>
              </a:spcBef>
              <a:buSzPct val="98181"/>
              <a:buChar char="–"/>
              <a:tabLst>
                <a:tab pos="740410" algn="l"/>
              </a:tabLst>
            </a:pPr>
            <a:r>
              <a:rPr dirty="0" sz="2750" spc="-5">
                <a:latin typeface="Arial"/>
                <a:cs typeface="Arial"/>
              </a:rPr>
              <a:t>Initial </a:t>
            </a:r>
            <a:r>
              <a:rPr dirty="0" sz="2750" spc="-10">
                <a:latin typeface="Arial"/>
                <a:cs typeface="Arial"/>
              </a:rPr>
              <a:t>target </a:t>
            </a:r>
            <a:r>
              <a:rPr dirty="0" sz="2750" spc="-5">
                <a:latin typeface="Arial"/>
                <a:cs typeface="Arial"/>
              </a:rPr>
              <a:t>was 40 sites, we found </a:t>
            </a:r>
            <a:r>
              <a:rPr dirty="0" sz="2750" spc="-10">
                <a:latin typeface="Arial"/>
                <a:cs typeface="Arial"/>
              </a:rPr>
              <a:t>ways </a:t>
            </a:r>
            <a:r>
              <a:rPr dirty="0" sz="2750" spc="-5">
                <a:latin typeface="Arial"/>
                <a:cs typeface="Arial"/>
              </a:rPr>
              <a:t>to  accommodate </a:t>
            </a:r>
            <a:r>
              <a:rPr dirty="0" sz="2750">
                <a:latin typeface="Arial"/>
                <a:cs typeface="Arial"/>
              </a:rPr>
              <a:t>a </a:t>
            </a:r>
            <a:r>
              <a:rPr dirty="0" sz="2750" spc="-5">
                <a:latin typeface="Arial"/>
                <a:cs typeface="Arial"/>
              </a:rPr>
              <a:t>dozen</a:t>
            </a:r>
            <a:r>
              <a:rPr dirty="0" sz="2750" spc="-114">
                <a:latin typeface="Arial"/>
                <a:cs typeface="Arial"/>
              </a:rPr>
              <a:t> </a:t>
            </a:r>
            <a:r>
              <a:rPr dirty="0" sz="2750" spc="-5">
                <a:latin typeface="Arial"/>
                <a:cs typeface="Arial"/>
              </a:rPr>
              <a:t>more</a:t>
            </a:r>
            <a:endParaRPr sz="2750">
              <a:latin typeface="Arial"/>
              <a:cs typeface="Arial"/>
            </a:endParaRPr>
          </a:p>
          <a:p>
            <a:pPr marL="347980" marR="5080" indent="-335280">
              <a:lnSpc>
                <a:spcPct val="101299"/>
              </a:lnSpc>
              <a:spcBef>
                <a:spcPts val="740"/>
              </a:spcBef>
              <a:buSzPct val="101612"/>
              <a:buChar char="•"/>
              <a:tabLst>
                <a:tab pos="347345" algn="l"/>
                <a:tab pos="347980" algn="l"/>
              </a:tabLst>
            </a:pPr>
            <a:r>
              <a:rPr dirty="0" sz="3100" spc="-5">
                <a:latin typeface="Arial"/>
                <a:cs typeface="Arial"/>
              </a:rPr>
              <a:t>Picked up extra self-funded </a:t>
            </a:r>
            <a:r>
              <a:rPr dirty="0" sz="3100" spc="-10">
                <a:latin typeface="Arial"/>
                <a:cs typeface="Arial"/>
              </a:rPr>
              <a:t>volunteer </a:t>
            </a:r>
            <a:r>
              <a:rPr dirty="0" sz="3100" spc="-5">
                <a:latin typeface="Arial"/>
                <a:cs typeface="Arial"/>
              </a:rPr>
              <a:t>sites  </a:t>
            </a:r>
            <a:r>
              <a:rPr dirty="0" sz="3100" spc="15">
                <a:latin typeface="Arial"/>
                <a:cs typeface="Arial"/>
              </a:rPr>
              <a:t>along the</a:t>
            </a:r>
            <a:r>
              <a:rPr dirty="0" sz="3100" spc="-75">
                <a:latin typeface="Arial"/>
                <a:cs typeface="Arial"/>
              </a:rPr>
              <a:t> </a:t>
            </a:r>
            <a:r>
              <a:rPr dirty="0" sz="3100" spc="20">
                <a:latin typeface="Arial"/>
                <a:cs typeface="Arial"/>
              </a:rPr>
              <a:t>way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19" y="106679"/>
            <a:ext cx="947419" cy="821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2500" y="210820"/>
            <a:ext cx="4940300" cy="6494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7829" y="1154430"/>
            <a:ext cx="2303780" cy="4199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88229" y="1155700"/>
            <a:ext cx="2082800" cy="156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88229" y="2976879"/>
            <a:ext cx="2155189" cy="74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88229" y="4023359"/>
            <a:ext cx="2528570" cy="18973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06270" y="5622290"/>
            <a:ext cx="2117090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08279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28-cm telescope  Celestron CPC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1100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58029" y="502920"/>
            <a:ext cx="2827020" cy="5594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60095" marR="5080" indent="-748030">
              <a:lnSpc>
                <a:spcPct val="100000"/>
              </a:lnSpc>
            </a:pPr>
            <a:r>
              <a:rPr dirty="0" sz="1800" spc="-5"/>
              <a:t>Mallincam RECON </a:t>
            </a:r>
            <a:r>
              <a:rPr dirty="0" sz="1800" spc="-10"/>
              <a:t>428/828  </a:t>
            </a:r>
            <a:r>
              <a:rPr dirty="0" sz="1800" spc="-5"/>
              <a:t>video</a:t>
            </a:r>
            <a:r>
              <a:rPr dirty="0" sz="1800" spc="-85"/>
              <a:t> </a:t>
            </a:r>
            <a:r>
              <a:rPr dirty="0" sz="1800" spc="-5"/>
              <a:t>camera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7301230" y="3061970"/>
            <a:ext cx="1078865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4769">
              <a:lnSpc>
                <a:spcPct val="100000"/>
              </a:lnSpc>
            </a:pPr>
            <a:r>
              <a:rPr dirty="0" sz="1800" spc="-20">
                <a:latin typeface="Arial"/>
                <a:cs typeface="Arial"/>
              </a:rPr>
              <a:t>IOTA-VTI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GPS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timer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89550" y="6062979"/>
            <a:ext cx="1736089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Laptop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computer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4650" y="594359"/>
            <a:ext cx="256286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45">
                <a:latin typeface="Arial"/>
                <a:cs typeface="Arial"/>
              </a:rPr>
              <a:t>Total </a:t>
            </a:r>
            <a:r>
              <a:rPr dirty="0" sz="1800" spc="-5">
                <a:latin typeface="Arial"/>
                <a:cs typeface="Arial"/>
              </a:rPr>
              <a:t>cost </a:t>
            </a:r>
            <a:r>
              <a:rPr dirty="0" sz="1800" spc="-10">
                <a:latin typeface="Arial"/>
                <a:cs typeface="Arial"/>
              </a:rPr>
              <a:t>per </a:t>
            </a:r>
            <a:r>
              <a:rPr dirty="0" sz="1800" spc="-5">
                <a:latin typeface="Arial"/>
                <a:cs typeface="Arial"/>
              </a:rPr>
              <a:t>site,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$5000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633730">
              <a:lnSpc>
                <a:spcPct val="100000"/>
              </a:lnSpc>
            </a:pPr>
            <a:r>
              <a:rPr dirty="0" spc="-5"/>
              <a:t>Lessons Learned:</a:t>
            </a:r>
            <a:r>
              <a:rPr dirty="0" spc="-140"/>
              <a:t> </a:t>
            </a:r>
            <a:r>
              <a:rPr dirty="0" spc="-25"/>
              <a:t>Training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47291"/>
            <a:ext cx="7934959" cy="412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944880" indent="-342900">
              <a:lnSpc>
                <a:spcPct val="100499"/>
              </a:lnSpc>
              <a:buChar char="•"/>
              <a:tabLst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Three </a:t>
            </a:r>
            <a:r>
              <a:rPr dirty="0" sz="3200" spc="-5">
                <a:latin typeface="Arial"/>
                <a:cs typeface="Arial"/>
              </a:rPr>
              <a:t>initial training </a:t>
            </a:r>
            <a:r>
              <a:rPr dirty="0" sz="3200">
                <a:latin typeface="Arial"/>
                <a:cs typeface="Arial"/>
              </a:rPr>
              <a:t>workshops, 180  attendees </a:t>
            </a:r>
            <a:r>
              <a:rPr dirty="0" sz="3200" spc="-10">
                <a:latin typeface="Arial"/>
                <a:cs typeface="Arial"/>
              </a:rPr>
              <a:t>in </a:t>
            </a:r>
            <a:r>
              <a:rPr dirty="0" sz="3200">
                <a:latin typeface="Arial"/>
                <a:cs typeface="Arial"/>
              </a:rPr>
              <a:t>all used </a:t>
            </a:r>
            <a:r>
              <a:rPr dirty="0" sz="3200" spc="-5">
                <a:latin typeface="Arial"/>
                <a:cs typeface="Arial"/>
              </a:rPr>
              <a:t>to provide </a:t>
            </a:r>
            <a:r>
              <a:rPr dirty="0" sz="3200">
                <a:latin typeface="Arial"/>
                <a:cs typeface="Arial"/>
              </a:rPr>
              <a:t>seed  knowledge </a:t>
            </a:r>
            <a:r>
              <a:rPr dirty="0" sz="3200" spc="-5">
                <a:latin typeface="Arial"/>
                <a:cs typeface="Arial"/>
              </a:rPr>
              <a:t>to </a:t>
            </a:r>
            <a:r>
              <a:rPr dirty="0" sz="3200">
                <a:latin typeface="Arial"/>
                <a:cs typeface="Arial"/>
              </a:rPr>
              <a:t>each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team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499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2.5 </a:t>
            </a:r>
            <a:r>
              <a:rPr dirty="0" sz="3200">
                <a:latin typeface="Arial"/>
                <a:cs typeface="Arial"/>
              </a:rPr>
              <a:t>day workshops </a:t>
            </a:r>
            <a:r>
              <a:rPr dirty="0" sz="3200" spc="-10">
                <a:latin typeface="Arial"/>
                <a:cs typeface="Arial"/>
              </a:rPr>
              <a:t>sufficient </a:t>
            </a:r>
            <a:r>
              <a:rPr dirty="0" sz="3200" spc="-5">
                <a:latin typeface="Arial"/>
                <a:cs typeface="Arial"/>
              </a:rPr>
              <a:t>to train </a:t>
            </a:r>
            <a:r>
              <a:rPr dirty="0" sz="3200">
                <a:latin typeface="Arial"/>
                <a:cs typeface="Arial"/>
              </a:rPr>
              <a:t>those  that never used a telescope</a:t>
            </a:r>
            <a:r>
              <a:rPr dirty="0" sz="3200" spc="-10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before</a:t>
            </a:r>
            <a:endParaRPr sz="3200">
              <a:latin typeface="Arial"/>
              <a:cs typeface="Arial"/>
            </a:endParaRPr>
          </a:p>
          <a:p>
            <a:pPr marL="355600" marR="104775" indent="-342900">
              <a:lnSpc>
                <a:spcPct val="100499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Local </a:t>
            </a:r>
            <a:r>
              <a:rPr dirty="0" sz="3200" spc="-5">
                <a:latin typeface="Arial"/>
                <a:cs typeface="Arial"/>
              </a:rPr>
              <a:t>mentors </a:t>
            </a:r>
            <a:r>
              <a:rPr dirty="0" sz="3200">
                <a:latin typeface="Arial"/>
                <a:cs typeface="Arial"/>
              </a:rPr>
              <a:t>have been a </a:t>
            </a:r>
            <a:r>
              <a:rPr dirty="0" sz="3200" spc="-5">
                <a:latin typeface="Arial"/>
                <a:cs typeface="Arial"/>
              </a:rPr>
              <a:t>significant  </a:t>
            </a:r>
            <a:r>
              <a:rPr dirty="0" sz="3200">
                <a:latin typeface="Arial"/>
                <a:cs typeface="Arial"/>
              </a:rPr>
              <a:t>resource </a:t>
            </a:r>
            <a:r>
              <a:rPr dirty="0" sz="3200" spc="-5">
                <a:latin typeface="Arial"/>
                <a:cs typeface="Arial"/>
              </a:rPr>
              <a:t>to </a:t>
            </a:r>
            <a:r>
              <a:rPr dirty="0" sz="3200">
                <a:latin typeface="Arial"/>
                <a:cs typeface="Arial"/>
              </a:rPr>
              <a:t>help inexperienced observers  </a:t>
            </a:r>
            <a:r>
              <a:rPr dirty="0" sz="3200" spc="-5">
                <a:latin typeface="Arial"/>
                <a:cs typeface="Arial"/>
              </a:rPr>
              <a:t>learn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7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system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19" y="105410"/>
            <a:ext cx="947419" cy="821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800" y="2526029"/>
            <a:ext cx="7543800" cy="3333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2800" y="580390"/>
            <a:ext cx="2396490" cy="1795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22009" y="580390"/>
            <a:ext cx="2435860" cy="1795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76929" y="580390"/>
            <a:ext cx="2395220" cy="1795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433320" y="5939790"/>
            <a:ext cx="5835650" cy="628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Credit: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RECON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Pilot: Carson </a:t>
            </a:r>
            <a:r>
              <a:rPr dirty="0" sz="1800" spc="-35">
                <a:latin typeface="Arial"/>
                <a:cs typeface="Arial"/>
              </a:rPr>
              <a:t>City, </a:t>
            </a:r>
            <a:r>
              <a:rPr dirty="0" sz="1800" spc="-10">
                <a:latin typeface="Arial"/>
                <a:cs typeface="Arial"/>
              </a:rPr>
              <a:t>Nevada, </a:t>
            </a:r>
            <a:r>
              <a:rPr dirty="0" sz="1800" spc="-5">
                <a:latin typeface="Arial"/>
                <a:cs typeface="Arial"/>
              </a:rPr>
              <a:t>April 4-7,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2013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 Kat Gillen</dc:creator>
  <dc:title>Physics 132 – 1. Periodic Motion (Chapter 13)</dc:title>
  <dcterms:created xsi:type="dcterms:W3CDTF">2017-09-09T04:41:50Z</dcterms:created>
  <dcterms:modified xsi:type="dcterms:W3CDTF">2017-09-09T04:41:50Z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2017-09-08T00:00:00Z</vt:filetime>
  </property>
  <property fmtid="{D5CDD505-2E9C-101B-9397-08002B2CF9AE}" pid="3" name="Creator">
    <vt:lpwstr>Impress</vt:lpwstr>
  </property>
  <property fmtid="{D5CDD505-2E9C-101B-9397-08002B2CF9AE}" pid="4" name="LastSaved">
    <vt:filetime>2017-09-09T00:00:00Z</vt:filetime>
  </property>
</Properties>
</file>