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8" r:id="rId4"/>
    <p:sldId id="264" r:id="rId5"/>
    <p:sldId id="263" r:id="rId6"/>
    <p:sldId id="266" r:id="rId7"/>
    <p:sldId id="261" r:id="rId8"/>
    <p:sldId id="274" r:id="rId9"/>
    <p:sldId id="267" r:id="rId10"/>
    <p:sldId id="262" r:id="rId11"/>
    <p:sldId id="280" r:id="rId12"/>
    <p:sldId id="269" r:id="rId13"/>
    <p:sldId id="270" r:id="rId14"/>
    <p:sldId id="271" r:id="rId15"/>
    <p:sldId id="279" r:id="rId16"/>
    <p:sldId id="273" r:id="rId17"/>
    <p:sldId id="276" r:id="rId18"/>
    <p:sldId id="275" r:id="rId19"/>
    <p:sldId id="277" r:id="rId20"/>
    <p:sldId id="272" r:id="rId21"/>
    <p:sldId id="278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900612-69CB-4CD8-AEF9-F54A85648861}" type="datetimeFigureOut">
              <a:rPr lang="en-US" smtClean="0"/>
              <a:pPr/>
              <a:t>9/10/2017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6CA485-1B66-4050-B33C-2D51C0FFBF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900612-69CB-4CD8-AEF9-F54A85648861}" type="datetimeFigureOut">
              <a:rPr lang="en-US" smtClean="0"/>
              <a:pPr/>
              <a:t>9/10/2017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6CA485-1B66-4050-B33C-2D51C0FFBF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900612-69CB-4CD8-AEF9-F54A85648861}" type="datetimeFigureOut">
              <a:rPr lang="en-US" smtClean="0"/>
              <a:pPr/>
              <a:t>9/10/2017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6CA485-1B66-4050-B33C-2D51C0FFBF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900612-69CB-4CD8-AEF9-F54A85648861}" type="datetimeFigureOut">
              <a:rPr lang="en-US" smtClean="0"/>
              <a:pPr/>
              <a:t>9/10/2017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6CA485-1B66-4050-B33C-2D51C0FFBF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900612-69CB-4CD8-AEF9-F54A85648861}" type="datetimeFigureOut">
              <a:rPr lang="en-US" smtClean="0"/>
              <a:pPr/>
              <a:t>9/10/2017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6CA485-1B66-4050-B33C-2D51C0FFBF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900612-69CB-4CD8-AEF9-F54A85648861}" type="datetimeFigureOut">
              <a:rPr lang="en-US" smtClean="0"/>
              <a:pPr/>
              <a:t>9/10/2017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6CA485-1B66-4050-B33C-2D51C0FFBF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900612-69CB-4CD8-AEF9-F54A85648861}" type="datetimeFigureOut">
              <a:rPr lang="en-US" smtClean="0"/>
              <a:pPr/>
              <a:t>9/10/2017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6CA485-1B66-4050-B33C-2D51C0FFBF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900612-69CB-4CD8-AEF9-F54A85648861}" type="datetimeFigureOut">
              <a:rPr lang="en-US" smtClean="0"/>
              <a:pPr/>
              <a:t>9/10/2017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6CA485-1B66-4050-B33C-2D51C0FFBF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900612-69CB-4CD8-AEF9-F54A85648861}" type="datetimeFigureOut">
              <a:rPr lang="en-US" smtClean="0"/>
              <a:pPr/>
              <a:t>9/10/2017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6CA485-1B66-4050-B33C-2D51C0FFBF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900612-69CB-4CD8-AEF9-F54A85648861}" type="datetimeFigureOut">
              <a:rPr lang="en-US" smtClean="0"/>
              <a:pPr/>
              <a:t>9/10/2017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6CA485-1B66-4050-B33C-2D51C0FFBF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CA900612-69CB-4CD8-AEF9-F54A85648861}" type="datetimeFigureOut">
              <a:rPr lang="en-US" smtClean="0"/>
              <a:pPr/>
              <a:t>9/10/2017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986CA485-1B66-4050-B33C-2D51C0FFBF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CA900612-69CB-4CD8-AEF9-F54A85648861}" type="datetimeFigureOut">
              <a:rPr lang="en-US" smtClean="0"/>
              <a:pPr/>
              <a:t>9/10/2017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986CA485-1B66-4050-B33C-2D51C0FFBFA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QHY174M-GPS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/>
              <a:t>Steve Conard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10 September 2017</a:t>
            </a:r>
            <a:endParaRPr lang="en-US" dirty="0"/>
          </a:p>
        </p:txBody>
      </p:sp>
      <p:pic>
        <p:nvPicPr>
          <p:cNvPr id="4" name="Picture 3" descr="Side View.jpg"/>
          <p:cNvPicPr>
            <a:picLocks noChangeAspect="1"/>
          </p:cNvPicPr>
          <p:nvPr/>
        </p:nvPicPr>
        <p:blipFill>
          <a:blip r:embed="rId2" cstate="print"/>
          <a:srcRect l="26667" t="10000" r="23333" b="2593"/>
          <a:stretch>
            <a:fillRect/>
          </a:stretch>
        </p:blipFill>
        <p:spPr>
          <a:xfrm rot="10800000">
            <a:off x="4343400" y="603250"/>
            <a:ext cx="3183610" cy="313055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Focal Reducers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date, we haven’t found an optimal focal reducer solution for these cameras</a:t>
            </a:r>
          </a:p>
          <a:p>
            <a:pPr lvl="1"/>
            <a:r>
              <a:rPr lang="en-US" dirty="0" smtClean="0"/>
              <a:t>Most of the inexpensive focal reducers aren’t well corrected over an array this large</a:t>
            </a:r>
          </a:p>
          <a:p>
            <a:pPr lvl="1"/>
            <a:r>
              <a:rPr lang="en-US" dirty="0" smtClean="0"/>
              <a:t>The best behaved so far is the Antares 0.5x 2.0”, that can be purchased from </a:t>
            </a:r>
            <a:r>
              <a:rPr lang="en-US" dirty="0" err="1" smtClean="0"/>
              <a:t>ScopeStuff</a:t>
            </a:r>
            <a:r>
              <a:rPr lang="en-US" dirty="0" smtClean="0"/>
              <a:t> </a:t>
            </a:r>
            <a:r>
              <a:rPr lang="en-US" dirty="0" smtClean="0"/>
              <a:t>(w/ adapter) for about $52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Timing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Tested my original unit with the SEXTA that Bob </a:t>
            </a:r>
            <a:r>
              <a:rPr lang="en-US" dirty="0" err="1" smtClean="0"/>
              <a:t>Auburger</a:t>
            </a:r>
            <a:r>
              <a:rPr lang="en-US" dirty="0" smtClean="0"/>
              <a:t> fabricated </a:t>
            </a:r>
            <a:endParaRPr lang="en-US" dirty="0" smtClean="0"/>
          </a:p>
          <a:p>
            <a:r>
              <a:rPr lang="en-US" dirty="0" smtClean="0"/>
              <a:t>C-mount COTS lens mounted using </a:t>
            </a:r>
            <a:r>
              <a:rPr lang="en-US" dirty="0" err="1" smtClean="0"/>
              <a:t>ScopeStuff</a:t>
            </a:r>
            <a:r>
              <a:rPr lang="en-US" dirty="0" smtClean="0"/>
              <a:t> T to C adapter</a:t>
            </a:r>
            <a:endParaRPr lang="en-US" dirty="0" smtClean="0"/>
          </a:p>
          <a:p>
            <a:r>
              <a:rPr lang="en-US" dirty="0" smtClean="0"/>
              <a:t>Waited for QHY to download Almanac</a:t>
            </a:r>
          </a:p>
          <a:p>
            <a:r>
              <a:rPr lang="en-US" dirty="0" smtClean="0"/>
              <a:t>Data collected as 16-bit FITS files (actually 12-bit data)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5356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Measured Camera Delay Time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143000"/>
            <a:ext cx="6476999" cy="4971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8927" y="6096000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Measured start of exposure minus FITS header timestamp (time stamp is earlier than measured start of exposure for exposure times &lt;0.125 seconds)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5426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Camera Delay-Discussion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I have a bunch of unanalyzed data that my intern will be working on for me over the next month or so</a:t>
            </a:r>
          </a:p>
          <a:p>
            <a:r>
              <a:rPr lang="en-US" dirty="0" smtClean="0"/>
              <a:t>Only measured on a single camera</a:t>
            </a:r>
          </a:p>
          <a:p>
            <a:pPr lvl="1"/>
            <a:r>
              <a:rPr lang="en-US" dirty="0" smtClean="0"/>
              <a:t>Marc </a:t>
            </a:r>
            <a:r>
              <a:rPr lang="en-US" dirty="0" err="1" smtClean="0"/>
              <a:t>Buie</a:t>
            </a:r>
            <a:r>
              <a:rPr lang="en-US" dirty="0" smtClean="0"/>
              <a:t> testing a much more meaningful sample with the same SEXTA, and Bob Anderson testing a single unit with a completely different test set</a:t>
            </a:r>
          </a:p>
          <a:p>
            <a:r>
              <a:rPr lang="en-US" dirty="0" smtClean="0"/>
              <a:t>For my “sample of one”, interestingly, the issue with delay begins at the same point when the camera duty cycle moves meaningfully away from ~1</a:t>
            </a:r>
          </a:p>
          <a:p>
            <a:pPr lvl="1"/>
            <a:r>
              <a:rPr lang="en-US" dirty="0" smtClean="0"/>
              <a:t>This was done at the default USB Traffic setting of 50</a:t>
            </a:r>
          </a:p>
          <a:p>
            <a:pPr lvl="1"/>
            <a:r>
              <a:rPr lang="en-US" dirty="0" smtClean="0"/>
              <a:t>Should retest with a lower setting to maximize frame rate</a:t>
            </a:r>
          </a:p>
        </p:txBody>
      </p:sp>
    </p:spTree>
    <p:extLst>
      <p:ext uri="{BB962C8B-B14F-4D97-AF65-F5344CB8AC3E}">
        <p14:creationId xmlns:p14="http://schemas.microsoft.com/office/powerpoint/2010/main" val="36464098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Measurements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Measured exposure time vs commanded is correct to my ability to measure it (~2 </a:t>
            </a:r>
            <a:r>
              <a:rPr lang="en-US" dirty="0" err="1" smtClean="0"/>
              <a:t>msec</a:t>
            </a:r>
            <a:r>
              <a:rPr lang="en-US" dirty="0" smtClean="0"/>
              <a:t>)</a:t>
            </a:r>
          </a:p>
          <a:p>
            <a:r>
              <a:rPr lang="en-US" dirty="0" smtClean="0"/>
              <a:t>Have a bunch of “on sky” data that could be used to measure SNR in comparison to the </a:t>
            </a:r>
            <a:r>
              <a:rPr lang="en-US" dirty="0" err="1" smtClean="0"/>
              <a:t>Watec</a:t>
            </a:r>
            <a:r>
              <a:rPr lang="en-US" dirty="0" smtClean="0"/>
              <a:t> 910</a:t>
            </a:r>
          </a:p>
          <a:p>
            <a:pPr lvl="1"/>
            <a:r>
              <a:rPr lang="en-US" dirty="0" smtClean="0"/>
              <a:t>I will have my intern analyze some of this in the coming month</a:t>
            </a:r>
          </a:p>
          <a:p>
            <a:pPr lvl="1"/>
            <a:r>
              <a:rPr lang="en-US" dirty="0" smtClean="0"/>
              <a:t>The single (literally) “apples to apples” comparison point I have from this past winter showed the QHY </a:t>
            </a:r>
            <a:r>
              <a:rPr lang="en-US" i="1" dirty="0" smtClean="0"/>
              <a:t>may</a:t>
            </a:r>
            <a:r>
              <a:rPr lang="en-US" dirty="0" smtClean="0"/>
              <a:t> have been slightly better for a mag 14 star using a 0.5 second exposure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7507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David, Joan, and I observed a positive asteroid occultation from my home in June</a:t>
            </a:r>
          </a:p>
          <a:p>
            <a:pPr lvl="1"/>
            <a:r>
              <a:rPr lang="en-US" dirty="0" smtClean="0"/>
              <a:t>David and Joan used their </a:t>
            </a:r>
            <a:r>
              <a:rPr lang="en-US" dirty="0" err="1" smtClean="0"/>
              <a:t>Skywatcher</a:t>
            </a:r>
            <a:r>
              <a:rPr lang="en-US" dirty="0" smtClean="0"/>
              <a:t> 16” and my QHY camera</a:t>
            </a:r>
          </a:p>
          <a:p>
            <a:pPr lvl="1"/>
            <a:r>
              <a:rPr lang="en-US" dirty="0" smtClean="0"/>
              <a:t>I used a C-9.25, </a:t>
            </a:r>
            <a:r>
              <a:rPr lang="en-US" dirty="0" err="1" smtClean="0"/>
              <a:t>Watec</a:t>
            </a:r>
            <a:r>
              <a:rPr lang="en-US" dirty="0" smtClean="0"/>
              <a:t> 910, and IOTA </a:t>
            </a:r>
            <a:r>
              <a:rPr lang="en-US" dirty="0" smtClean="0"/>
              <a:t>VTI</a:t>
            </a:r>
          </a:p>
          <a:p>
            <a:pPr lvl="1"/>
            <a:r>
              <a:rPr lang="en-US" dirty="0" smtClean="0"/>
              <a:t>Systems were &lt;5 meters apart</a:t>
            </a:r>
            <a:endParaRPr lang="en-US" dirty="0" smtClean="0"/>
          </a:p>
          <a:p>
            <a:pPr lvl="1"/>
            <a:r>
              <a:rPr lang="en-US" dirty="0" smtClean="0"/>
              <a:t>The data were well </a:t>
            </a:r>
            <a:r>
              <a:rPr lang="en-US" dirty="0" smtClean="0"/>
              <a:t>matched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7421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To my knowledge, the only available freeware that currently fully supports this camera’s GPS feature is “</a:t>
            </a:r>
            <a:r>
              <a:rPr lang="en-US" dirty="0" err="1" smtClean="0"/>
              <a:t>SharpCap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/>
              <a:t>Marc </a:t>
            </a:r>
            <a:r>
              <a:rPr lang="en-US" dirty="0" err="1" smtClean="0"/>
              <a:t>Buie</a:t>
            </a:r>
            <a:r>
              <a:rPr lang="en-US" dirty="0" smtClean="0"/>
              <a:t> has been working with the author to improve the software </a:t>
            </a:r>
          </a:p>
          <a:p>
            <a:r>
              <a:rPr lang="en-US" dirty="0" smtClean="0"/>
              <a:t>Seems reasonably easy to use</a:t>
            </a:r>
          </a:p>
          <a:p>
            <a:r>
              <a:rPr lang="en-US" dirty="0" smtClean="0"/>
              <a:t>Found issues with reported latitudes in FITS headers during the MU69 campaign</a:t>
            </a:r>
          </a:p>
          <a:p>
            <a:pPr lvl="1"/>
            <a:r>
              <a:rPr lang="en-US" dirty="0" smtClean="0"/>
              <a:t>Bob Anderson diagnosed software issue, reported to </a:t>
            </a:r>
            <a:r>
              <a:rPr lang="en-US" dirty="0" err="1" smtClean="0"/>
              <a:t>SharpCap</a:t>
            </a:r>
            <a:r>
              <a:rPr lang="en-US" dirty="0" smtClean="0"/>
              <a:t> author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7065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976468"/>
            <a:ext cx="7772400" cy="4187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30527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Currently don’t have a way to preset recording for unattended operation</a:t>
            </a:r>
          </a:p>
          <a:p>
            <a:pPr lvl="1"/>
            <a:r>
              <a:rPr lang="en-US" dirty="0" smtClean="0"/>
              <a:t>This can be implemented in the Python scripting included with </a:t>
            </a:r>
            <a:r>
              <a:rPr lang="en-US" dirty="0" err="1" smtClean="0"/>
              <a:t>SharpCap</a:t>
            </a:r>
            <a:endParaRPr lang="en-US" dirty="0" smtClean="0"/>
          </a:p>
          <a:p>
            <a:pPr lvl="1"/>
            <a:r>
              <a:rPr lang="en-US" dirty="0" smtClean="0"/>
              <a:t>Unless someone else gets to it sooner, I will get my intern to work on it for us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3367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Extraction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Tangra</a:t>
            </a:r>
            <a:r>
              <a:rPr lang="en-US" dirty="0" smtClean="0"/>
              <a:t> can directly handle the generated FITS files, very similar to using it for AVI files</a:t>
            </a:r>
          </a:p>
          <a:p>
            <a:r>
              <a:rPr lang="en-US" dirty="0" smtClean="0"/>
              <a:t>I believe Astro-ImageJ can also do this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9474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QHY174M-GPS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This camera came on the market early this year</a:t>
            </a:r>
          </a:p>
          <a:p>
            <a:r>
              <a:rPr lang="en-US" dirty="0" smtClean="0"/>
              <a:t>Bruce </a:t>
            </a:r>
            <a:r>
              <a:rPr lang="en-US" dirty="0" err="1" smtClean="0"/>
              <a:t>Holenstein</a:t>
            </a:r>
            <a:r>
              <a:rPr lang="en-US" dirty="0" smtClean="0"/>
              <a:t> and I each purchased one as soon as they became available</a:t>
            </a:r>
          </a:p>
          <a:p>
            <a:r>
              <a:rPr lang="en-US" dirty="0" smtClean="0"/>
              <a:t>After very limited testing, it was selected for use on the 2014MU69 occultation campaign this past summer</a:t>
            </a:r>
          </a:p>
          <a:p>
            <a:pPr lvl="1"/>
            <a:r>
              <a:rPr lang="en-US" dirty="0" err="1" smtClean="0"/>
              <a:t>SwRI</a:t>
            </a:r>
            <a:r>
              <a:rPr lang="en-US" dirty="0" smtClean="0"/>
              <a:t> purchased 22 of these to support this work</a:t>
            </a:r>
          </a:p>
          <a:p>
            <a:r>
              <a:rPr lang="en-US" dirty="0" smtClean="0"/>
              <a:t>Since then, another 4 or so have been purchased by IOTA members</a:t>
            </a:r>
          </a:p>
          <a:p>
            <a:pPr lvl="1"/>
            <a:r>
              <a:rPr lang="en-US" dirty="0" smtClean="0"/>
              <a:t>I purchased a second one to support the Triton event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General Comments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have received a second of this camera this past week, but haven’t turned it on yet</a:t>
            </a:r>
          </a:p>
          <a:p>
            <a:r>
              <a:rPr lang="en-US" dirty="0" smtClean="0"/>
              <a:t>Other IOTA members with this camera</a:t>
            </a:r>
          </a:p>
          <a:p>
            <a:pPr lvl="1"/>
            <a:r>
              <a:rPr lang="en-US" dirty="0" smtClean="0"/>
              <a:t>Bruce &amp; Dylan </a:t>
            </a:r>
            <a:r>
              <a:rPr lang="en-US" dirty="0" err="1" smtClean="0"/>
              <a:t>Holenstein</a:t>
            </a:r>
            <a:endParaRPr lang="en-US" dirty="0" smtClean="0"/>
          </a:p>
          <a:p>
            <a:pPr lvl="1"/>
            <a:r>
              <a:rPr lang="en-US" dirty="0" smtClean="0"/>
              <a:t>John Moore</a:t>
            </a:r>
          </a:p>
          <a:p>
            <a:pPr lvl="1"/>
            <a:r>
              <a:rPr lang="en-US" dirty="0" smtClean="0"/>
              <a:t>Bill Hanna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0011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 like this camera, but clearly more testing is required</a:t>
            </a:r>
          </a:p>
          <a:p>
            <a:pPr lvl="1"/>
            <a:r>
              <a:rPr lang="en-US" dirty="0" smtClean="0"/>
              <a:t>Timing testing by Marc, Bob, and I will continue, and should sample a fair number of cameras</a:t>
            </a:r>
          </a:p>
          <a:p>
            <a:r>
              <a:rPr lang="en-US" dirty="0" smtClean="0"/>
              <a:t>I would not yet be recommending these to people starting out, unless they have other possible uses for the camera</a:t>
            </a:r>
          </a:p>
          <a:p>
            <a:r>
              <a:rPr lang="en-US" dirty="0" smtClean="0"/>
              <a:t>I do worry if the market is large enough to make it worth QHY’s efforts to continue to produce them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14730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Photos</a:t>
            </a:r>
            <a:endParaRPr lang="en-US" dirty="0"/>
          </a:p>
        </p:txBody>
      </p:sp>
      <p:pic>
        <p:nvPicPr>
          <p:cNvPr id="7" name="Content Placeholder 6" descr="Front View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l="24725" r="20558"/>
          <a:stretch>
            <a:fillRect/>
          </a:stretch>
        </p:blipFill>
        <p:spPr>
          <a:xfrm rot="10800000">
            <a:off x="533400" y="1600200"/>
            <a:ext cx="3714576" cy="3818650"/>
          </a:xfrm>
        </p:spPr>
      </p:pic>
      <p:pic>
        <p:nvPicPr>
          <p:cNvPr id="10" name="Content Placeholder 9" descr="Back View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l="30385" t="9504" r="24332" b="3284"/>
          <a:stretch>
            <a:fillRect/>
          </a:stretch>
        </p:blipFill>
        <p:spPr>
          <a:xfrm rot="10800000">
            <a:off x="5070230" y="1600200"/>
            <a:ext cx="3516921" cy="3810000"/>
          </a:xfrm>
        </p:spPr>
      </p:pic>
      <p:pic>
        <p:nvPicPr>
          <p:cNvPr id="1026" name="Picture 2" descr="http://qhyccd.com/images/QHY174_s.jpg"/>
          <p:cNvPicPr>
            <a:picLocks noChangeAspect="1" noChangeArrowheads="1"/>
          </p:cNvPicPr>
          <p:nvPr/>
        </p:nvPicPr>
        <p:blipFill>
          <a:blip r:embed="rId4" cstate="print"/>
          <a:srcRect l="40000" t="37333" r="39000" b="41334"/>
          <a:stretch>
            <a:fillRect/>
          </a:stretch>
        </p:blipFill>
        <p:spPr bwMode="auto">
          <a:xfrm>
            <a:off x="1752600" y="4800600"/>
            <a:ext cx="2300288" cy="17526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4953000" y="5791200"/>
            <a:ext cx="914400" cy="369332"/>
          </a:xfrm>
          <a:prstGeom prst="rect">
            <a:avLst/>
          </a:prstGeom>
          <a:noFill/>
          <a:ln w="254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GPS</a:t>
            </a:r>
            <a:endParaRPr lang="en-US" dirty="0">
              <a:solidFill>
                <a:srgbClr val="FFFF00"/>
              </a:solidFill>
            </a:endParaRPr>
          </a:p>
        </p:txBody>
      </p:sp>
      <p:cxnSp>
        <p:nvCxnSpPr>
          <p:cNvPr id="13" name="Straight Arrow Connector 12"/>
          <p:cNvCxnSpPr>
            <a:stCxn id="11" idx="0"/>
          </p:cNvCxnSpPr>
          <p:nvPr/>
        </p:nvCxnSpPr>
        <p:spPr>
          <a:xfrm flipV="1">
            <a:off x="5410200" y="4495800"/>
            <a:ext cx="533400" cy="1295400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019800" y="5791200"/>
            <a:ext cx="1371600" cy="369332"/>
          </a:xfrm>
          <a:prstGeom prst="rect">
            <a:avLst/>
          </a:prstGeom>
          <a:noFill/>
          <a:ln w="254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Filter Wheel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43800" y="5791200"/>
            <a:ext cx="1371600" cy="369332"/>
          </a:xfrm>
          <a:prstGeom prst="rect">
            <a:avLst/>
          </a:prstGeom>
          <a:noFill/>
          <a:ln w="254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Cooler </a:t>
            </a:r>
            <a:r>
              <a:rPr lang="en-US" dirty="0" err="1" smtClean="0">
                <a:solidFill>
                  <a:srgbClr val="FFFF00"/>
                </a:solidFill>
              </a:rPr>
              <a:t>Pwr</a:t>
            </a:r>
            <a:endParaRPr lang="en-US" dirty="0">
              <a:solidFill>
                <a:srgbClr val="FFFF00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6629400" y="4419600"/>
            <a:ext cx="76200" cy="1371600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7620000" y="3962400"/>
            <a:ext cx="609600" cy="1828800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105400" y="838200"/>
            <a:ext cx="1371600" cy="369332"/>
          </a:xfrm>
          <a:prstGeom prst="rect">
            <a:avLst/>
          </a:prstGeom>
          <a:noFill/>
          <a:ln w="254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Auto Guide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162800" y="838200"/>
            <a:ext cx="1371600" cy="369332"/>
          </a:xfrm>
          <a:prstGeom prst="rect">
            <a:avLst/>
          </a:prstGeom>
          <a:noFill/>
          <a:ln w="254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USB 3.0</a:t>
            </a:r>
            <a:endParaRPr lang="en-US" dirty="0">
              <a:solidFill>
                <a:srgbClr val="FFFF00"/>
              </a:solidFill>
            </a:endParaRPr>
          </a:p>
        </p:txBody>
      </p:sp>
      <p:cxnSp>
        <p:nvCxnSpPr>
          <p:cNvPr id="24" name="Straight Arrow Connector 23"/>
          <p:cNvCxnSpPr>
            <a:stCxn id="22" idx="2"/>
          </p:cNvCxnSpPr>
          <p:nvPr/>
        </p:nvCxnSpPr>
        <p:spPr>
          <a:xfrm>
            <a:off x="5791200" y="1207532"/>
            <a:ext cx="457200" cy="2450068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7467600" y="1219200"/>
            <a:ext cx="381000" cy="1981200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33400" y="6550223"/>
            <a:ext cx="480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Inset photo from QHY Website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Comparison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Currently the “go-to” </a:t>
            </a:r>
            <a:r>
              <a:rPr lang="en-US" dirty="0" smtClean="0"/>
              <a:t>high-end </a:t>
            </a:r>
            <a:r>
              <a:rPr lang="en-US" dirty="0" smtClean="0"/>
              <a:t>camera for occultation timing is the </a:t>
            </a:r>
            <a:r>
              <a:rPr lang="en-US" dirty="0" err="1" smtClean="0"/>
              <a:t>Watec</a:t>
            </a:r>
            <a:r>
              <a:rPr lang="en-US" dirty="0" smtClean="0"/>
              <a:t> 910 series</a:t>
            </a:r>
          </a:p>
          <a:p>
            <a:pPr lvl="1"/>
            <a:r>
              <a:rPr lang="en-US" dirty="0" smtClean="0"/>
              <a:t>Discounted in the US, these go for roughly $600</a:t>
            </a:r>
          </a:p>
          <a:p>
            <a:r>
              <a:rPr lang="en-US" dirty="0" smtClean="0"/>
              <a:t>They have significantly better performance than previous camera</a:t>
            </a:r>
          </a:p>
          <a:p>
            <a:pPr lvl="1"/>
            <a:r>
              <a:rPr lang="en-US" dirty="0" smtClean="0"/>
              <a:t>When I purchased my 910 in December, it immediately displaced my </a:t>
            </a:r>
            <a:r>
              <a:rPr lang="en-US" dirty="0" err="1" smtClean="0"/>
              <a:t>Stellacam</a:t>
            </a:r>
            <a:r>
              <a:rPr lang="en-US" dirty="0" smtClean="0"/>
              <a:t> EX that had been my primary camera for </a:t>
            </a:r>
            <a:r>
              <a:rPr lang="en-US" dirty="0"/>
              <a:t> </a:t>
            </a:r>
            <a:r>
              <a:rPr lang="en-US" dirty="0" smtClean="0"/>
              <a:t>many </a:t>
            </a:r>
            <a:r>
              <a:rPr lang="en-US" dirty="0" smtClean="0"/>
              <a:t>years</a:t>
            </a:r>
            <a:endParaRPr lang="en-US" dirty="0" smtClean="0"/>
          </a:p>
          <a:p>
            <a:r>
              <a:rPr lang="en-US" dirty="0" smtClean="0"/>
              <a:t>I will use the 910 series for comparison to the QHY on some of these charts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914400" y="1784350"/>
          <a:ext cx="7772400" cy="37744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2860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Parameter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Watec</a:t>
                      </a:r>
                      <a:r>
                        <a:rPr lang="en-US" dirty="0" smtClean="0"/>
                        <a:t> 910HX/RC System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QHY174M-GPS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Type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CCD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CMOS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Pixel</a:t>
                      </a:r>
                      <a:r>
                        <a:rPr lang="en-US" baseline="0" dirty="0" smtClean="0"/>
                        <a:t> Size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8.4 µm x 9.8 µm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5.9 µm Square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Pixels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768 x 494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1920 x 1200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Array Size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6.5 x 4.8 mm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11.3 x 7.0 mm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FOV C-8 plus 0.5</a:t>
                      </a:r>
                      <a:r>
                        <a:rPr lang="en-US" baseline="0" dirty="0" smtClean="0"/>
                        <a:t> Reducer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0.37°</a:t>
                      </a:r>
                      <a:r>
                        <a:rPr lang="en-US" baseline="0" dirty="0" smtClean="0"/>
                        <a:t> x </a:t>
                      </a:r>
                      <a:r>
                        <a:rPr lang="en-US" dirty="0" smtClean="0"/>
                        <a:t>0.27°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0.64°</a:t>
                      </a:r>
                      <a:r>
                        <a:rPr lang="en-US" baseline="0" dirty="0" smtClean="0"/>
                        <a:t> x </a:t>
                      </a:r>
                      <a:r>
                        <a:rPr lang="en-US" dirty="0" smtClean="0"/>
                        <a:t>0.39°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Max</a:t>
                      </a:r>
                      <a:r>
                        <a:rPr lang="en-US" baseline="0" dirty="0" smtClean="0"/>
                        <a:t> Duration for Untracked Target†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110 seconds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180 seconds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FOV C-14 plus </a:t>
                      </a:r>
                      <a:r>
                        <a:rPr lang="en-US" dirty="0" err="1" smtClean="0"/>
                        <a:t>Hyperstar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0.55°</a:t>
                      </a:r>
                      <a:r>
                        <a:rPr lang="en-US" baseline="0" dirty="0" smtClean="0"/>
                        <a:t> x </a:t>
                      </a:r>
                      <a:r>
                        <a:rPr lang="en-US" dirty="0" smtClean="0"/>
                        <a:t>0.40°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0.96°</a:t>
                      </a:r>
                      <a:r>
                        <a:rPr lang="en-US" baseline="0" dirty="0" smtClean="0"/>
                        <a:t> x </a:t>
                      </a:r>
                      <a:r>
                        <a:rPr lang="en-US" dirty="0" smtClean="0"/>
                        <a:t>0.59°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14400" y="5867400"/>
            <a:ext cx="7772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† Equatorial, running perfectly </a:t>
            </a:r>
            <a:r>
              <a:rPr lang="en-US" dirty="0" err="1" smtClean="0"/>
              <a:t>diagnonal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6675263"/>
              </p:ext>
            </p:extLst>
          </p:nvPr>
        </p:nvGraphicFramePr>
        <p:xfrm>
          <a:off x="914400" y="1371600"/>
          <a:ext cx="7772400" cy="38760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2860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Parameter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Watec</a:t>
                      </a:r>
                      <a:r>
                        <a:rPr lang="en-US" dirty="0" smtClean="0"/>
                        <a:t> 910HX/RC System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QHY174M-GPS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Output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EIA Composite</a:t>
                      </a:r>
                      <a:r>
                        <a:rPr lang="en-US" baseline="0" dirty="0" smtClean="0"/>
                        <a:t> Video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USB 3.0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Frame Rate at Full Resolution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 Hz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~40 Hz†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Size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~34 x 34 x 63 mm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75 Ø x 98 mm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Weight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83 grams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450 grams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Mounting Interface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CS female thread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M42 female thread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Data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.</a:t>
                      </a:r>
                      <a:r>
                        <a:rPr lang="en-US" dirty="0" err="1" smtClean="0"/>
                        <a:t>avi</a:t>
                      </a:r>
                      <a:r>
                        <a:rPr lang="en-US" dirty="0" smtClean="0"/>
                        <a:t> file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.</a:t>
                      </a:r>
                      <a:r>
                        <a:rPr lang="en-US" dirty="0" err="1" smtClean="0"/>
                        <a:t>ser</a:t>
                      </a:r>
                      <a:r>
                        <a:rPr lang="en-US" dirty="0" smtClean="0"/>
                        <a:t> file or FITS</a:t>
                      </a:r>
                      <a:r>
                        <a:rPr lang="en-US" baseline="0" dirty="0" smtClean="0"/>
                        <a:t> images at 12-bits, .</a:t>
                      </a:r>
                      <a:r>
                        <a:rPr lang="en-US" baseline="0" dirty="0" err="1" smtClean="0"/>
                        <a:t>avi</a:t>
                      </a:r>
                      <a:r>
                        <a:rPr lang="en-US" baseline="0" dirty="0" smtClean="0"/>
                        <a:t> files at 8-bits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14400" y="5486400"/>
            <a:ext cx="777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† Manufacturer specs claim 138 Hz at full resolution in 8-bit mode, this is what I can get from my old </a:t>
            </a:r>
            <a:r>
              <a:rPr lang="en-US" dirty="0" err="1" smtClean="0"/>
              <a:t>Toughbook</a:t>
            </a:r>
            <a:r>
              <a:rPr lang="en-US" dirty="0" smtClean="0"/>
              <a:t> (USB 3.0) with many dropped frames (adjust “USB Traffic” </a:t>
            </a:r>
            <a:r>
              <a:rPr lang="en-US" i="1" dirty="0" smtClean="0"/>
              <a:t>downward</a:t>
            </a:r>
            <a:r>
              <a:rPr lang="en-US" dirty="0" smtClean="0"/>
              <a:t> to increase frame rate)</a:t>
            </a:r>
          </a:p>
          <a:p>
            <a:pPr algn="ctr"/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Price Comparison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9986412"/>
              </p:ext>
            </p:extLst>
          </p:nvPr>
        </p:nvGraphicFramePr>
        <p:xfrm>
          <a:off x="914400" y="1784350"/>
          <a:ext cx="7772400" cy="33375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362200"/>
                <a:gridCol w="2743200"/>
                <a:gridCol w="26670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Watec</a:t>
                      </a:r>
                      <a:r>
                        <a:rPr lang="en-US" dirty="0" smtClean="0"/>
                        <a:t> 910HX/RC System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QHY174M-GPS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Camera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$610 (discounted)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$1239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GPS Timing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$249 (IOTA</a:t>
                      </a:r>
                      <a:r>
                        <a:rPr lang="en-US" baseline="0" dirty="0" smtClean="0"/>
                        <a:t> VTI)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Included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Electrical</a:t>
                      </a:r>
                      <a:r>
                        <a:rPr lang="en-US" baseline="0" dirty="0" smtClean="0"/>
                        <a:t> Cables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~$15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~$10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Power Supply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Not required†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USB </a:t>
                      </a:r>
                      <a:r>
                        <a:rPr lang="en-US" dirty="0" smtClean="0"/>
                        <a:t>Video Input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$34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Not</a:t>
                      </a:r>
                      <a:r>
                        <a:rPr lang="en-US" baseline="0" dirty="0" smtClean="0"/>
                        <a:t> required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Focal Reducer/Adapter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$27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$52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Software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Free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Free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$940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$1301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90600" y="6096000"/>
            <a:ext cx="76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† Except if cooling is to be used, generally not required for occultation timing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14400" y="5334000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I am assuming that a laptop already is available</a:t>
            </a:r>
            <a:endParaRPr lang="en-US" i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camera is significantly more expensive than the current high-end video camera, but</a:t>
            </a:r>
          </a:p>
          <a:p>
            <a:pPr lvl="1"/>
            <a:r>
              <a:rPr lang="en-US" dirty="0" smtClean="0"/>
              <a:t>It does have a significantly larger field</a:t>
            </a:r>
          </a:p>
          <a:p>
            <a:pPr lvl="1"/>
            <a:r>
              <a:rPr lang="en-US" dirty="0" smtClean="0"/>
              <a:t>It likely has much more non-occultation utility than the video options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8257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Issues to 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Initial cameras received had the problem </a:t>
            </a:r>
            <a:r>
              <a:rPr lang="en-US" dirty="0" err="1" smtClean="0"/>
              <a:t>Hristo</a:t>
            </a:r>
            <a:r>
              <a:rPr lang="en-US" dirty="0" smtClean="0"/>
              <a:t> described (unable to get GPS data in 12-bit mode), despite manufacturer claiming this had been corrected</a:t>
            </a:r>
          </a:p>
          <a:p>
            <a:pPr lvl="1"/>
            <a:r>
              <a:rPr lang="en-US" dirty="0" smtClean="0"/>
              <a:t>Corrected by uploading firmware to FPGA myself (not hard)</a:t>
            </a:r>
          </a:p>
          <a:p>
            <a:pPr lvl="1"/>
            <a:r>
              <a:rPr lang="en-US" dirty="0" smtClean="0"/>
              <a:t>Later cameras received had this corrected</a:t>
            </a:r>
          </a:p>
          <a:p>
            <a:r>
              <a:rPr lang="en-US" dirty="0" smtClean="0"/>
              <a:t>USB connector at camera has been flakey with some of the </a:t>
            </a:r>
            <a:r>
              <a:rPr lang="en-US" dirty="0" err="1" smtClean="0"/>
              <a:t>SwRI</a:t>
            </a:r>
            <a:r>
              <a:rPr lang="en-US" dirty="0" smtClean="0"/>
              <a:t> cameras</a:t>
            </a:r>
          </a:p>
          <a:p>
            <a:r>
              <a:rPr lang="en-US" dirty="0" smtClean="0"/>
              <a:t>Cigarette power adapter with camera (for cooler) doesn’t fit some power outlets correctly</a:t>
            </a:r>
          </a:p>
          <a:p>
            <a:r>
              <a:rPr lang="en-US" dirty="0" smtClean="0"/>
              <a:t>M42 (“T2”) threads not very deep, some mating hardware threads complete through as results in a loose fit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1115</TotalTime>
  <Words>1177</Words>
  <Application>Microsoft Office PowerPoint</Application>
  <PresentationFormat>On-screen Show (4:3)</PresentationFormat>
  <Paragraphs>166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Metro</vt:lpstr>
      <vt:lpstr>QHY174M-GPS  Steve Conard</vt:lpstr>
      <vt:lpstr>QHY174M-GPS</vt:lpstr>
      <vt:lpstr>Photos</vt:lpstr>
      <vt:lpstr>For Comparison</vt:lpstr>
      <vt:lpstr>Specs</vt:lpstr>
      <vt:lpstr>Specs</vt:lpstr>
      <vt:lpstr>Price Comparison</vt:lpstr>
      <vt:lpstr>Comments</vt:lpstr>
      <vt:lpstr>Issues to date</vt:lpstr>
      <vt:lpstr>Focal Reducers</vt:lpstr>
      <vt:lpstr>Timing Testing</vt:lpstr>
      <vt:lpstr>Measured Camera Delay Time</vt:lpstr>
      <vt:lpstr>Camera Delay-Discussion</vt:lpstr>
      <vt:lpstr>Other Measurements</vt:lpstr>
      <vt:lpstr>Other Testing</vt:lpstr>
      <vt:lpstr>Software</vt:lpstr>
      <vt:lpstr>Software</vt:lpstr>
      <vt:lpstr>Software</vt:lpstr>
      <vt:lpstr>Data Extraction</vt:lpstr>
      <vt:lpstr>Other General Comments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Triton Occultation</dc:title>
  <dc:creator>admin</dc:creator>
  <cp:lastModifiedBy>Toughbook</cp:lastModifiedBy>
  <cp:revision>46</cp:revision>
  <dcterms:created xsi:type="dcterms:W3CDTF">2017-08-26T22:00:22Z</dcterms:created>
  <dcterms:modified xsi:type="dcterms:W3CDTF">2017-09-10T02:04:26Z</dcterms:modified>
</cp:coreProperties>
</file>