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660" r:id="rId2"/>
    <p:sldId id="646" r:id="rId3"/>
    <p:sldId id="647" r:id="rId4"/>
    <p:sldId id="648" r:id="rId5"/>
    <p:sldId id="649" r:id="rId6"/>
    <p:sldId id="650" r:id="rId7"/>
    <p:sldId id="653" r:id="rId8"/>
    <p:sldId id="651" r:id="rId9"/>
    <p:sldId id="652" r:id="rId10"/>
    <p:sldId id="654" r:id="rId11"/>
    <p:sldId id="655" r:id="rId12"/>
    <p:sldId id="657" r:id="rId13"/>
    <p:sldId id="658" r:id="rId14"/>
    <p:sldId id="659" r:id="rId15"/>
    <p:sldId id="656" r:id="rId16"/>
    <p:sldId id="661" r:id="rId17"/>
    <p:sldId id="662" r:id="rId18"/>
    <p:sldId id="663" r:id="rId19"/>
    <p:sldId id="665" r:id="rId20"/>
    <p:sldId id="666" r:id="rId21"/>
    <p:sldId id="667" r:id="rId22"/>
    <p:sldId id="668" r:id="rId23"/>
    <p:sldId id="669" r:id="rId24"/>
    <p:sldId id="670" r:id="rId25"/>
    <p:sldId id="671" r:id="rId26"/>
    <p:sldId id="664" r:id="rId27"/>
  </p:sldIdLst>
  <p:sldSz cx="9144000" cy="6858000" type="screen4x3"/>
  <p:notesSz cx="6858000" cy="92075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71" autoAdjust="0"/>
    <p:restoredTop sz="91424" autoAdjust="0"/>
  </p:normalViewPr>
  <p:slideViewPr>
    <p:cSldViewPr>
      <p:cViewPr varScale="1">
        <p:scale>
          <a:sx n="96" d="100"/>
          <a:sy n="96" d="100"/>
        </p:scale>
        <p:origin x="-10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1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92" tIns="45896" rIns="91792" bIns="45896" numCol="1" anchor="t" anchorCtr="0" compatLnSpc="1">
            <a:prstTxWarp prst="textNoShape">
              <a:avLst/>
            </a:prstTxWarp>
          </a:bodyPr>
          <a:lstStyle>
            <a:lvl1pPr defTabSz="919163" eaLnBrk="1" hangingPunct="1">
              <a:defRPr sz="1200">
                <a:cs typeface="+mn-cs"/>
              </a:defRPr>
            </a:lvl1pPr>
          </a:lstStyle>
          <a:p>
            <a:pPr>
              <a:defRPr/>
            </a:pPr>
            <a:endParaRPr lang="en-US"/>
          </a:p>
        </p:txBody>
      </p:sp>
      <p:sp>
        <p:nvSpPr>
          <p:cNvPr id="48131" name="Rectangle 3"/>
          <p:cNvSpPr>
            <a:spLocks noGrp="1" noChangeArrowheads="1"/>
          </p:cNvSpPr>
          <p:nvPr>
            <p:ph type="dt" sz="quarter" idx="1"/>
          </p:nvPr>
        </p:nvSpPr>
        <p:spPr bwMode="auto">
          <a:xfrm>
            <a:off x="3886200" y="0"/>
            <a:ext cx="2971800" cy="460375"/>
          </a:xfrm>
          <a:prstGeom prst="rect">
            <a:avLst/>
          </a:prstGeom>
          <a:noFill/>
          <a:ln w="9525">
            <a:noFill/>
            <a:miter lim="800000"/>
            <a:headEnd/>
            <a:tailEnd/>
          </a:ln>
          <a:effectLst/>
        </p:spPr>
        <p:txBody>
          <a:bodyPr vert="horz" wrap="square" lIns="91792" tIns="45896" rIns="91792" bIns="45896" numCol="1" anchor="t" anchorCtr="0" compatLnSpc="1">
            <a:prstTxWarp prst="textNoShape">
              <a:avLst/>
            </a:prstTxWarp>
          </a:bodyPr>
          <a:lstStyle>
            <a:lvl1pPr algn="r" defTabSz="919163" eaLnBrk="1" hangingPunct="1">
              <a:defRPr sz="1200">
                <a:cs typeface="+mn-cs"/>
              </a:defRPr>
            </a:lvl1pPr>
          </a:lstStyle>
          <a:p>
            <a:pPr>
              <a:defRPr/>
            </a:pPr>
            <a:endParaRPr lang="en-US"/>
          </a:p>
        </p:txBody>
      </p:sp>
      <p:sp>
        <p:nvSpPr>
          <p:cNvPr id="48132" name="Rectangle 4"/>
          <p:cNvSpPr>
            <a:spLocks noGrp="1" noChangeArrowheads="1"/>
          </p:cNvSpPr>
          <p:nvPr>
            <p:ph type="ftr" sz="quarter" idx="2"/>
          </p:nvPr>
        </p:nvSpPr>
        <p:spPr bwMode="auto">
          <a:xfrm>
            <a:off x="0" y="8747125"/>
            <a:ext cx="2971800" cy="460375"/>
          </a:xfrm>
          <a:prstGeom prst="rect">
            <a:avLst/>
          </a:prstGeom>
          <a:noFill/>
          <a:ln w="9525">
            <a:noFill/>
            <a:miter lim="800000"/>
            <a:headEnd/>
            <a:tailEnd/>
          </a:ln>
          <a:effectLst/>
        </p:spPr>
        <p:txBody>
          <a:bodyPr vert="horz" wrap="square" lIns="91792" tIns="45896" rIns="91792" bIns="45896" numCol="1" anchor="b" anchorCtr="0" compatLnSpc="1">
            <a:prstTxWarp prst="textNoShape">
              <a:avLst/>
            </a:prstTxWarp>
          </a:bodyPr>
          <a:lstStyle>
            <a:lvl1pPr defTabSz="919163" eaLnBrk="1" hangingPunct="1">
              <a:defRPr sz="1200">
                <a:cs typeface="+mn-cs"/>
              </a:defRPr>
            </a:lvl1pPr>
          </a:lstStyle>
          <a:p>
            <a:pPr>
              <a:defRPr/>
            </a:pPr>
            <a:endParaRPr lang="en-US"/>
          </a:p>
        </p:txBody>
      </p:sp>
      <p:sp>
        <p:nvSpPr>
          <p:cNvPr id="48133" name="Rectangle 5"/>
          <p:cNvSpPr>
            <a:spLocks noGrp="1" noChangeArrowheads="1"/>
          </p:cNvSpPr>
          <p:nvPr>
            <p:ph type="sldNum" sz="quarter" idx="3"/>
          </p:nvPr>
        </p:nvSpPr>
        <p:spPr bwMode="auto">
          <a:xfrm>
            <a:off x="3886200" y="8747125"/>
            <a:ext cx="2971800" cy="460375"/>
          </a:xfrm>
          <a:prstGeom prst="rect">
            <a:avLst/>
          </a:prstGeom>
          <a:noFill/>
          <a:ln w="9525">
            <a:noFill/>
            <a:miter lim="800000"/>
            <a:headEnd/>
            <a:tailEnd/>
          </a:ln>
          <a:effectLst/>
        </p:spPr>
        <p:txBody>
          <a:bodyPr vert="horz" wrap="square" lIns="91792" tIns="45896" rIns="91792" bIns="45896" numCol="1" anchor="b" anchorCtr="0" compatLnSpc="1">
            <a:prstTxWarp prst="textNoShape">
              <a:avLst/>
            </a:prstTxWarp>
          </a:bodyPr>
          <a:lstStyle>
            <a:lvl1pPr algn="r" defTabSz="919163" eaLnBrk="1" hangingPunct="1">
              <a:defRPr sz="1200">
                <a:cs typeface="+mn-cs"/>
              </a:defRPr>
            </a:lvl1pPr>
          </a:lstStyle>
          <a:p>
            <a:pPr>
              <a:defRPr/>
            </a:pPr>
            <a:fld id="{E89A5332-FABD-4E68-A5AF-8DCFD934F3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eaLnBrk="1" hangingPunct="1">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60375"/>
          </a:xfrm>
          <a:prstGeom prst="rect">
            <a:avLst/>
          </a:prstGeom>
        </p:spPr>
        <p:txBody>
          <a:bodyPr vert="horz" lIns="91440" tIns="45720" rIns="91440" bIns="45720" rtlCol="0"/>
          <a:lstStyle>
            <a:lvl1pPr algn="r" eaLnBrk="1" hangingPunct="1">
              <a:defRPr sz="1200">
                <a:cs typeface="+mn-cs"/>
              </a:defRPr>
            </a:lvl1pPr>
          </a:lstStyle>
          <a:p>
            <a:pPr>
              <a:defRPr/>
            </a:pPr>
            <a:fld id="{FCAF8D50-9CA5-4C7C-AC81-22D956326285}" type="datetimeFigureOut">
              <a:rPr lang="en-US"/>
              <a:pPr>
                <a:defRPr/>
              </a:pPr>
              <a:t>9/9/2017</a:t>
            </a:fld>
            <a:endParaRPr lang="en-US"/>
          </a:p>
        </p:txBody>
      </p:sp>
      <p:sp>
        <p:nvSpPr>
          <p:cNvPr id="4" name="Slide Image Placeholder 3"/>
          <p:cNvSpPr>
            <a:spLocks noGrp="1" noRot="1" noChangeAspect="1"/>
          </p:cNvSpPr>
          <p:nvPr>
            <p:ph type="sldImg" idx="2"/>
          </p:nvPr>
        </p:nvSpPr>
        <p:spPr>
          <a:xfrm>
            <a:off x="1127125" y="690563"/>
            <a:ext cx="4603750" cy="345281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73563"/>
            <a:ext cx="5486400" cy="41433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45538"/>
            <a:ext cx="2971800" cy="460375"/>
          </a:xfrm>
          <a:prstGeom prst="rect">
            <a:avLst/>
          </a:prstGeom>
        </p:spPr>
        <p:txBody>
          <a:bodyPr vert="horz" lIns="91440" tIns="45720" rIns="91440" bIns="45720" rtlCol="0" anchor="b"/>
          <a:lstStyle>
            <a:lvl1pPr algn="l" eaLnBrk="1" hangingPunct="1">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745538"/>
            <a:ext cx="2971800" cy="4603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F98ED314-B301-4E96-AF59-E55EBF5014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pPr defTabSz="923925"/>
            <a:fld id="{DD59A2E6-3274-4CAA-884F-9C8E792D4529}" type="slidenum">
              <a:rPr lang="fr-FR" altLang="en-US" smtClean="0">
                <a:latin typeface="Verdana" pitchFamily="34" charset="0"/>
                <a:cs typeface="Arial" charset="0"/>
              </a:rPr>
              <a:pPr defTabSz="923925"/>
              <a:t>2</a:t>
            </a:fld>
            <a:endParaRPr lang="fr-FR" altLang="en-US" smtClean="0">
              <a:latin typeface="Verdana" pitchFamily="34" charset="0"/>
              <a:cs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a:lstStyle/>
          <a:p>
            <a:pPr defTabSz="923925"/>
            <a:fld id="{F4DAD9C1-0507-444C-8B5C-A9BB324429BE}" type="slidenum">
              <a:rPr lang="fr-FR" altLang="en-US" smtClean="0">
                <a:latin typeface="Verdana" pitchFamily="34" charset="0"/>
                <a:cs typeface="Arial" charset="0"/>
              </a:rPr>
              <a:pPr defTabSz="923925"/>
              <a:t>11</a:t>
            </a:fld>
            <a:endParaRPr lang="fr-FR" altLang="en-US" smtClean="0">
              <a:latin typeface="Verdana" pitchFamily="34" charset="0"/>
              <a:cs typeface="Arial" charset="0"/>
            </a:endParaRPr>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a:lstStyle/>
          <a:p>
            <a:pPr defTabSz="923925"/>
            <a:fld id="{61AF165C-15C0-4EF5-B4B0-227579C049B6}" type="slidenum">
              <a:rPr lang="fr-FR" altLang="en-US" smtClean="0">
                <a:latin typeface="Verdana" pitchFamily="34" charset="0"/>
                <a:cs typeface="Arial" charset="0"/>
              </a:rPr>
              <a:pPr defTabSz="923925"/>
              <a:t>12</a:t>
            </a:fld>
            <a:endParaRPr lang="fr-FR" altLang="en-US" smtClean="0">
              <a:latin typeface="Verdana" pitchFamily="34" charset="0"/>
              <a:cs typeface="Arial" charset="0"/>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ln>
            <a:miter lim="800000"/>
            <a:headEnd/>
            <a:tailEnd/>
          </a:ln>
        </p:spPr>
        <p:txBody>
          <a:bodyPr/>
          <a:lstStyle/>
          <a:p>
            <a:pPr defTabSz="923925"/>
            <a:fld id="{609E5DEC-0F49-4B3B-A64F-97990B1795B1}" type="slidenum">
              <a:rPr lang="fr-FR" altLang="en-US" smtClean="0">
                <a:latin typeface="Verdana" pitchFamily="34" charset="0"/>
                <a:cs typeface="Arial" charset="0"/>
              </a:rPr>
              <a:pPr defTabSz="923925"/>
              <a:t>13</a:t>
            </a:fld>
            <a:endParaRPr lang="fr-FR" altLang="en-US" smtClean="0">
              <a:latin typeface="Verdana" pitchFamily="34" charset="0"/>
              <a:cs typeface="Arial" charset="0"/>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pPr defTabSz="923925"/>
            <a:fld id="{1D508E43-7913-44E4-8008-0AE12878A273}" type="slidenum">
              <a:rPr lang="fr-FR" altLang="en-US" smtClean="0">
                <a:latin typeface="Verdana" pitchFamily="34" charset="0"/>
                <a:cs typeface="Arial" charset="0"/>
              </a:rPr>
              <a:pPr defTabSz="923925"/>
              <a:t>14</a:t>
            </a:fld>
            <a:endParaRPr lang="fr-FR" altLang="en-US" smtClean="0">
              <a:latin typeface="Verdana" pitchFamily="34" charset="0"/>
              <a:cs typeface="Arial" charset="0"/>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a:lstStyle/>
          <a:p>
            <a:pPr defTabSz="923925"/>
            <a:fld id="{DDEF5C2E-665F-4F33-B9EC-CCBB59C80F23}" type="slidenum">
              <a:rPr lang="fr-FR" altLang="en-US" smtClean="0">
                <a:latin typeface="Verdana" pitchFamily="34" charset="0"/>
                <a:cs typeface="Arial" charset="0"/>
              </a:rPr>
              <a:pPr defTabSz="923925"/>
              <a:t>17</a:t>
            </a:fld>
            <a:endParaRPr lang="fr-FR" altLang="en-US" smtClean="0">
              <a:latin typeface="Verdana" pitchFamily="34" charset="0"/>
              <a:cs typeface="Arial" charset="0"/>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a:lstStyle/>
          <a:p>
            <a:pPr defTabSz="923925"/>
            <a:fld id="{0FE9C415-68CA-4A72-B0E7-1C6A909CE0B9}" type="slidenum">
              <a:rPr lang="fr-FR" altLang="en-US" smtClean="0">
                <a:latin typeface="Verdana" pitchFamily="34" charset="0"/>
                <a:cs typeface="Arial" charset="0"/>
              </a:rPr>
              <a:pPr defTabSz="923925"/>
              <a:t>18</a:t>
            </a:fld>
            <a:endParaRPr lang="fr-FR" altLang="en-US" smtClean="0">
              <a:latin typeface="Verdana" pitchFamily="34" charset="0"/>
              <a:cs typeface="Arial" charset="0"/>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a:lstStyle/>
          <a:p>
            <a:pPr defTabSz="923925"/>
            <a:fld id="{7A62927A-2FD7-4BE6-95DE-91FD9090393C}" type="slidenum">
              <a:rPr lang="fr-FR" altLang="en-US" smtClean="0">
                <a:latin typeface="Verdana" pitchFamily="34" charset="0"/>
                <a:cs typeface="Arial" charset="0"/>
              </a:rPr>
              <a:pPr defTabSz="923925"/>
              <a:t>19</a:t>
            </a:fld>
            <a:endParaRPr lang="fr-FR" altLang="en-US" smtClean="0">
              <a:latin typeface="Verdana" pitchFamily="34" charset="0"/>
              <a:cs typeface="Arial" charset="0"/>
            </a:endParaRPr>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ln>
            <a:miter lim="800000"/>
            <a:headEnd/>
            <a:tailEnd/>
          </a:ln>
        </p:spPr>
        <p:txBody>
          <a:bodyPr/>
          <a:lstStyle/>
          <a:p>
            <a:pPr defTabSz="923925"/>
            <a:fld id="{CC943CEE-92FD-4C13-9D04-50EB794441FE}" type="slidenum">
              <a:rPr lang="fr-FR" altLang="en-US" smtClean="0">
                <a:latin typeface="Verdana" pitchFamily="34" charset="0"/>
                <a:cs typeface="Arial" charset="0"/>
              </a:rPr>
              <a:pPr defTabSz="923925"/>
              <a:t>20</a:t>
            </a:fld>
            <a:endParaRPr lang="fr-FR" altLang="en-US" smtClean="0">
              <a:latin typeface="Verdana" pitchFamily="34" charset="0"/>
              <a:cs typeface="Arial" charset="0"/>
            </a:endParaRPr>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a:lstStyle/>
          <a:p>
            <a:pPr defTabSz="923925"/>
            <a:fld id="{E7C34434-0CEF-4BC2-864B-C04114C3AF01}" type="slidenum">
              <a:rPr lang="fr-FR" altLang="en-US" smtClean="0">
                <a:latin typeface="Verdana" pitchFamily="34" charset="0"/>
                <a:cs typeface="Arial" charset="0"/>
              </a:rPr>
              <a:pPr defTabSz="923925"/>
              <a:t>21</a:t>
            </a:fld>
            <a:endParaRPr lang="fr-FR" altLang="en-US" smtClean="0">
              <a:latin typeface="Verdana" pitchFamily="34" charset="0"/>
              <a:cs typeface="Arial" charset="0"/>
            </a:endParaRPr>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ln>
            <a:miter lim="800000"/>
            <a:headEnd/>
            <a:tailEnd/>
          </a:ln>
        </p:spPr>
        <p:txBody>
          <a:bodyPr/>
          <a:lstStyle/>
          <a:p>
            <a:pPr defTabSz="923925"/>
            <a:fld id="{0837767C-B22A-4D0A-B144-6C38FD5A0E18}" type="slidenum">
              <a:rPr lang="fr-FR" altLang="en-US" smtClean="0">
                <a:latin typeface="Verdana" pitchFamily="34" charset="0"/>
                <a:cs typeface="Arial" charset="0"/>
              </a:rPr>
              <a:pPr defTabSz="923925"/>
              <a:t>22</a:t>
            </a:fld>
            <a:endParaRPr lang="fr-FR" altLang="en-US" smtClean="0">
              <a:latin typeface="Verdana" pitchFamily="34" charset="0"/>
              <a:cs typeface="Arial"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a:lstStyle/>
          <a:p>
            <a:pPr defTabSz="923925"/>
            <a:fld id="{4969D922-F2E6-4885-B659-847E8398C1F7}" type="slidenum">
              <a:rPr lang="fr-FR" altLang="en-US" smtClean="0">
                <a:latin typeface="Verdana" pitchFamily="34" charset="0"/>
                <a:cs typeface="Arial" charset="0"/>
              </a:rPr>
              <a:pPr defTabSz="923925"/>
              <a:t>3</a:t>
            </a:fld>
            <a:endParaRPr lang="fr-FR" altLang="en-US" smtClean="0">
              <a:latin typeface="Verdana" pitchFamily="34" charset="0"/>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a:lstStyle/>
          <a:p>
            <a:pPr defTabSz="923925"/>
            <a:fld id="{66F07F1F-8348-4D04-9CF2-264BC8598CE1}" type="slidenum">
              <a:rPr lang="fr-FR" altLang="en-US" smtClean="0">
                <a:latin typeface="Verdana" pitchFamily="34" charset="0"/>
                <a:cs typeface="Arial" charset="0"/>
              </a:rPr>
              <a:pPr defTabSz="923925"/>
              <a:t>23</a:t>
            </a:fld>
            <a:endParaRPr lang="fr-FR" altLang="en-US" smtClean="0">
              <a:latin typeface="Verdana" pitchFamily="34" charset="0"/>
              <a:cs typeface="Arial"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a:lstStyle/>
          <a:p>
            <a:pPr defTabSz="923925"/>
            <a:fld id="{AC3CFBF8-1DC7-477F-9EBF-B38A67E073BA}" type="slidenum">
              <a:rPr lang="fr-FR" altLang="en-US" smtClean="0">
                <a:latin typeface="Verdana" pitchFamily="34" charset="0"/>
                <a:cs typeface="Arial" charset="0"/>
              </a:rPr>
              <a:pPr defTabSz="923925"/>
              <a:t>24</a:t>
            </a:fld>
            <a:endParaRPr lang="fr-FR" altLang="en-US" smtClean="0">
              <a:latin typeface="Verdana" pitchFamily="34" charset="0"/>
              <a:cs typeface="Arial"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a:lstStyle/>
          <a:p>
            <a:pPr defTabSz="923925"/>
            <a:fld id="{529B27C2-4BF4-4C08-9BC1-9032B746609A}" type="slidenum">
              <a:rPr lang="fr-FR" altLang="en-US" smtClean="0">
                <a:latin typeface="Verdana" pitchFamily="34" charset="0"/>
                <a:cs typeface="Arial" charset="0"/>
              </a:rPr>
              <a:pPr defTabSz="923925"/>
              <a:t>25</a:t>
            </a:fld>
            <a:endParaRPr lang="fr-FR" altLang="en-US" smtClean="0">
              <a:latin typeface="Verdana" pitchFamily="34" charset="0"/>
              <a:cs typeface="Arial"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ln>
            <a:miter lim="800000"/>
            <a:headEnd/>
            <a:tailEnd/>
          </a:ln>
        </p:spPr>
        <p:txBody>
          <a:bodyPr/>
          <a:lstStyle/>
          <a:p>
            <a:pPr defTabSz="923925"/>
            <a:fld id="{193AD11C-B799-4696-B275-669018805740}" type="slidenum">
              <a:rPr lang="fr-FR" altLang="en-US" smtClean="0">
                <a:latin typeface="Verdana" pitchFamily="34" charset="0"/>
                <a:cs typeface="Arial" charset="0"/>
              </a:rPr>
              <a:pPr defTabSz="923925"/>
              <a:t>26</a:t>
            </a:fld>
            <a:endParaRPr lang="fr-FR" altLang="en-US" smtClean="0">
              <a:latin typeface="Verdana" pitchFamily="34" charset="0"/>
              <a:cs typeface="Arial" charset="0"/>
            </a:endParaRPr>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a:lstStyle/>
          <a:p>
            <a:pPr defTabSz="923925"/>
            <a:fld id="{1910D178-7C40-45D5-BE25-B71A88CF1244}" type="slidenum">
              <a:rPr lang="fr-FR" altLang="en-US" smtClean="0">
                <a:latin typeface="Verdana" pitchFamily="34" charset="0"/>
                <a:cs typeface="Arial" charset="0"/>
              </a:rPr>
              <a:pPr defTabSz="923925"/>
              <a:t>4</a:t>
            </a:fld>
            <a:endParaRPr lang="fr-FR" altLang="en-US" smtClean="0">
              <a:latin typeface="Verdana" pitchFamily="34" charset="0"/>
              <a:cs typeface="Arial"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a:lstStyle/>
          <a:p>
            <a:pPr defTabSz="923925"/>
            <a:fld id="{BCBED8F6-03A1-41D7-86A4-174D7D972499}" type="slidenum">
              <a:rPr lang="fr-FR" altLang="en-US" smtClean="0">
                <a:latin typeface="Verdana" pitchFamily="34" charset="0"/>
                <a:cs typeface="Arial" charset="0"/>
              </a:rPr>
              <a:pPr defTabSz="923925"/>
              <a:t>5</a:t>
            </a:fld>
            <a:endParaRPr lang="fr-FR" altLang="en-US" smtClean="0">
              <a:latin typeface="Verdana" pitchFamily="34" charset="0"/>
              <a:cs typeface="Arial" charset="0"/>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pPr defTabSz="923925"/>
            <a:fld id="{845C62AB-C3F3-4E6F-8C31-314439D60BD1}" type="slidenum">
              <a:rPr lang="fr-FR" altLang="en-US" smtClean="0">
                <a:latin typeface="Verdana" pitchFamily="34" charset="0"/>
                <a:cs typeface="Arial" charset="0"/>
              </a:rPr>
              <a:pPr defTabSz="923925"/>
              <a:t>6</a:t>
            </a:fld>
            <a:endParaRPr lang="fr-FR" altLang="en-US" smtClean="0">
              <a:latin typeface="Verdana" pitchFamily="34" charset="0"/>
              <a:cs typeface="Arial"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a:lstStyle/>
          <a:p>
            <a:pPr defTabSz="923925"/>
            <a:fld id="{8B36E470-CB56-4C1B-80B6-A0A0B22CA8BB}" type="slidenum">
              <a:rPr lang="fr-FR" altLang="en-US" smtClean="0">
                <a:latin typeface="Verdana" pitchFamily="34" charset="0"/>
                <a:cs typeface="Arial" charset="0"/>
              </a:rPr>
              <a:pPr defTabSz="923925"/>
              <a:t>7</a:t>
            </a:fld>
            <a:endParaRPr lang="fr-FR" altLang="en-US" smtClean="0">
              <a:latin typeface="Verdana" pitchFamily="34" charset="0"/>
              <a:cs typeface="Arial"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a:lstStyle/>
          <a:p>
            <a:pPr defTabSz="923925"/>
            <a:fld id="{FF02F69B-213C-4241-A289-3F6506393A48}" type="slidenum">
              <a:rPr lang="fr-FR" altLang="en-US" smtClean="0">
                <a:latin typeface="Verdana" pitchFamily="34" charset="0"/>
                <a:cs typeface="Arial" charset="0"/>
              </a:rPr>
              <a:pPr defTabSz="923925"/>
              <a:t>8</a:t>
            </a:fld>
            <a:endParaRPr lang="fr-FR" altLang="en-US" smtClean="0">
              <a:latin typeface="Verdana" pitchFamily="34" charset="0"/>
              <a:cs typeface="Arial"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a:lstStyle/>
          <a:p>
            <a:pPr defTabSz="923925"/>
            <a:fld id="{10AE36DB-46B1-493F-A744-4E29A4255637}" type="slidenum">
              <a:rPr lang="fr-FR" altLang="en-US" smtClean="0">
                <a:latin typeface="Verdana" pitchFamily="34" charset="0"/>
                <a:cs typeface="Arial" charset="0"/>
              </a:rPr>
              <a:pPr defTabSz="923925"/>
              <a:t>9</a:t>
            </a:fld>
            <a:endParaRPr lang="fr-FR" altLang="en-US" smtClean="0">
              <a:latin typeface="Verdana" pitchFamily="34" charset="0"/>
              <a:cs typeface="Arial" charset="0"/>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ln>
            <a:miter lim="800000"/>
            <a:headEnd/>
            <a:tailEnd/>
          </a:ln>
        </p:spPr>
        <p:txBody>
          <a:bodyPr/>
          <a:lstStyle/>
          <a:p>
            <a:pPr defTabSz="923925"/>
            <a:fld id="{2E8153D4-651A-488F-BBB7-F3D756F61F65}" type="slidenum">
              <a:rPr lang="fr-FR" altLang="en-US" smtClean="0">
                <a:latin typeface="Verdana" pitchFamily="34" charset="0"/>
                <a:cs typeface="Arial" charset="0"/>
              </a:rPr>
              <a:pPr defTabSz="923925"/>
              <a:t>10</a:t>
            </a:fld>
            <a:endParaRPr lang="fr-FR" altLang="en-US" smtClean="0">
              <a:latin typeface="Verdana" pitchFamily="34" charset="0"/>
              <a:cs typeface="Arial"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37A13-AACA-42DD-833D-25CE75AC9592}"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BD8C2-C0E9-4ED3-9436-30E7AEE5F1A8}"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4AF9D1-4687-4046-BD78-D87ECD596589}"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1148E9-AA4A-4557-9C79-F555D801FF4A}"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3F104-3D61-4CA0-8D3D-F7042D0672DD}"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FEE4C7-C2FE-419A-94A6-648700E6C6B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920177-5B92-41C5-9D28-EA64096311FC}"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6A97A5-DC1E-4CFC-90BC-A0EFEC9DDBC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6F5E2D-3B1A-415F-94F1-6A618CFCB068}"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D78B0-5874-422A-8DE4-D8B9BFE2E149}"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4C4F9A-04FB-403E-B5FA-2A365603B94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46EDE38D-FA2A-4CF9-8485-8A0748988D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685800" y="838200"/>
            <a:ext cx="7772400" cy="2057400"/>
          </a:xfrm>
        </p:spPr>
        <p:txBody>
          <a:bodyPr/>
          <a:lstStyle/>
          <a:p>
            <a:r>
              <a:rPr lang="en-US" smtClean="0"/>
              <a:t>John Broughton’s Updated Portable Telescope Design</a:t>
            </a:r>
          </a:p>
        </p:txBody>
      </p:sp>
      <p:sp>
        <p:nvSpPr>
          <p:cNvPr id="15362" name="Subtitle 2"/>
          <p:cNvSpPr>
            <a:spLocks noGrp="1"/>
          </p:cNvSpPr>
          <p:nvPr>
            <p:ph type="subTitle" idx="1"/>
          </p:nvPr>
        </p:nvSpPr>
        <p:spPr>
          <a:xfrm>
            <a:off x="457200" y="3886200"/>
            <a:ext cx="8077200" cy="1752600"/>
          </a:xfrm>
        </p:spPr>
        <p:txBody>
          <a:bodyPr/>
          <a:lstStyle/>
          <a:p>
            <a:r>
              <a:rPr lang="en-US" sz="4000" smtClean="0"/>
              <a:t>John Broughton and David Dunham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2770"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2771"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2772"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2773"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5 </a:t>
            </a:r>
          </a:p>
        </p:txBody>
      </p:sp>
      <p:sp>
        <p:nvSpPr>
          <p:cNvPr id="32774"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r>
              <a:rPr lang="en-US" altLang="en-US" sz="2000"/>
              <a:t>The altitude adjustment bars are attached; the scope is then ready to use. The upper wingnuts are tightened at the approximate event altitude; the lower ones are kept loose.</a:t>
            </a:r>
          </a:p>
        </p:txBody>
      </p:sp>
      <p:pic>
        <p:nvPicPr>
          <p:cNvPr id="32775" name="Picture 1"/>
          <p:cNvPicPr>
            <a:picLocks noChangeAspect="1"/>
          </p:cNvPicPr>
          <p:nvPr/>
        </p:nvPicPr>
        <p:blipFill>
          <a:blip r:embed="rId3"/>
          <a:srcRect/>
          <a:stretch>
            <a:fillRect/>
          </a:stretch>
        </p:blipFill>
        <p:spPr bwMode="auto">
          <a:xfrm>
            <a:off x="457200" y="708025"/>
            <a:ext cx="8197850" cy="546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4818"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4819"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4820"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4821" name="Text Box 14"/>
          <p:cNvSpPr txBox="1">
            <a:spLocks noChangeArrowheads="1"/>
          </p:cNvSpPr>
          <p:nvPr/>
        </p:nvSpPr>
        <p:spPr bwMode="auto">
          <a:xfrm>
            <a:off x="0" y="0"/>
            <a:ext cx="9144000" cy="708025"/>
          </a:xfrm>
          <a:prstGeom prst="rect">
            <a:avLst/>
          </a:prstGeom>
          <a:noFill/>
          <a:ln w="9525">
            <a:noFill/>
            <a:miter lim="800000"/>
            <a:headEnd/>
            <a:tailEnd/>
          </a:ln>
        </p:spPr>
        <p:txBody>
          <a:bodyPr>
            <a:spAutoFit/>
          </a:bodyPr>
          <a:lstStyle/>
          <a:p>
            <a:pPr algn="ctr" eaLnBrk="0" hangingPunct="0"/>
            <a:r>
              <a:rPr lang="fr-FR" altLang="en-US" sz="4000" b="1"/>
              <a:t>Fine Pointing the Telescope – Back View</a:t>
            </a:r>
          </a:p>
        </p:txBody>
      </p:sp>
      <p:sp>
        <p:nvSpPr>
          <p:cNvPr id="34822" name="TextBox 1"/>
          <p:cNvSpPr txBox="1">
            <a:spLocks noChangeArrowheads="1"/>
          </p:cNvSpPr>
          <p:nvPr/>
        </p:nvSpPr>
        <p:spPr bwMode="auto">
          <a:xfrm>
            <a:off x="0" y="5578475"/>
            <a:ext cx="9144000" cy="1200150"/>
          </a:xfrm>
          <a:prstGeom prst="rect">
            <a:avLst/>
          </a:prstGeom>
          <a:noFill/>
          <a:ln w="9525">
            <a:noFill/>
            <a:miter lim="800000"/>
            <a:headEnd/>
            <a:tailEnd/>
          </a:ln>
        </p:spPr>
        <p:txBody>
          <a:bodyPr>
            <a:spAutoFit/>
          </a:bodyPr>
          <a:lstStyle/>
          <a:p>
            <a:pPr eaLnBrk="0" hangingPunct="0"/>
            <a:r>
              <a:rPr lang="en-US" altLang="en-US" sz="1800"/>
              <a:t>The knob at the lower back turns a long screw to make fine adjustments in altitude. The knob at the side is for fine adjustment in azimuth (actually, orthogonal altitude). The alt-alt design allows smooth pointing at the zenith; a rock on the front end of the platform gives stability. The 2 screws on the back of the mirror box need a slot screw driver, to collimate the mirror, if needed.</a:t>
            </a:r>
          </a:p>
        </p:txBody>
      </p:sp>
      <p:pic>
        <p:nvPicPr>
          <p:cNvPr id="34823" name="Picture 2"/>
          <p:cNvPicPr>
            <a:picLocks noChangeAspect="1"/>
          </p:cNvPicPr>
          <p:nvPr/>
        </p:nvPicPr>
        <p:blipFill>
          <a:blip r:embed="rId3"/>
          <a:srcRect/>
          <a:stretch>
            <a:fillRect/>
          </a:stretch>
        </p:blipFill>
        <p:spPr bwMode="auto">
          <a:xfrm>
            <a:off x="838200" y="661988"/>
            <a:ext cx="7467600" cy="497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6866"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6867"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6868"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6869" name="Text Box 14"/>
          <p:cNvSpPr txBox="1">
            <a:spLocks noChangeArrowheads="1"/>
          </p:cNvSpPr>
          <p:nvPr/>
        </p:nvSpPr>
        <p:spPr bwMode="auto">
          <a:xfrm>
            <a:off x="0" y="0"/>
            <a:ext cx="9048750" cy="630238"/>
          </a:xfrm>
          <a:prstGeom prst="rect">
            <a:avLst/>
          </a:prstGeom>
          <a:noFill/>
          <a:ln w="9525">
            <a:noFill/>
            <a:miter lim="800000"/>
            <a:headEnd/>
            <a:tailEnd/>
          </a:ln>
        </p:spPr>
        <p:txBody>
          <a:bodyPr>
            <a:spAutoFit/>
          </a:bodyPr>
          <a:lstStyle/>
          <a:p>
            <a:pPr algn="ctr" eaLnBrk="0" hangingPunct="0"/>
            <a:r>
              <a:rPr lang="fr-FR" altLang="en-US" sz="3500" b="1"/>
              <a:t>Closeup of Left-Right Adjustment Mechanism</a:t>
            </a:r>
          </a:p>
        </p:txBody>
      </p:sp>
      <p:sp>
        <p:nvSpPr>
          <p:cNvPr id="36870" name="TextBox 1"/>
          <p:cNvSpPr txBox="1">
            <a:spLocks noChangeArrowheads="1"/>
          </p:cNvSpPr>
          <p:nvPr/>
        </p:nvSpPr>
        <p:spPr bwMode="auto">
          <a:xfrm>
            <a:off x="0" y="5578475"/>
            <a:ext cx="9144000" cy="368300"/>
          </a:xfrm>
          <a:prstGeom prst="rect">
            <a:avLst/>
          </a:prstGeom>
          <a:noFill/>
          <a:ln w="9525">
            <a:noFill/>
            <a:miter lim="800000"/>
            <a:headEnd/>
            <a:tailEnd/>
          </a:ln>
        </p:spPr>
        <p:txBody>
          <a:bodyPr>
            <a:spAutoFit/>
          </a:bodyPr>
          <a:lstStyle/>
          <a:p>
            <a:pPr algn="ctr" eaLnBrk="0" hangingPunct="0"/>
            <a:r>
              <a:rPr lang="en-US" altLang="en-US" sz="1800"/>
              <a:t>With foot-long plastic ruler.</a:t>
            </a:r>
          </a:p>
        </p:txBody>
      </p:sp>
      <p:pic>
        <p:nvPicPr>
          <p:cNvPr id="36871" name="Picture 1"/>
          <p:cNvPicPr>
            <a:picLocks noChangeAspect="1"/>
          </p:cNvPicPr>
          <p:nvPr/>
        </p:nvPicPr>
        <p:blipFill>
          <a:blip r:embed="rId3"/>
          <a:srcRect/>
          <a:stretch>
            <a:fillRect/>
          </a:stretch>
        </p:blipFill>
        <p:spPr bwMode="auto">
          <a:xfrm>
            <a:off x="304800" y="787400"/>
            <a:ext cx="8148638" cy="458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8914"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8915"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8916"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8917" name="Text Box 14"/>
          <p:cNvSpPr txBox="1">
            <a:spLocks noChangeArrowheads="1"/>
          </p:cNvSpPr>
          <p:nvPr/>
        </p:nvSpPr>
        <p:spPr bwMode="auto">
          <a:xfrm>
            <a:off x="0" y="0"/>
            <a:ext cx="9048750" cy="630238"/>
          </a:xfrm>
          <a:prstGeom prst="rect">
            <a:avLst/>
          </a:prstGeom>
          <a:noFill/>
          <a:ln w="9525">
            <a:noFill/>
            <a:miter lim="800000"/>
            <a:headEnd/>
            <a:tailEnd/>
          </a:ln>
        </p:spPr>
        <p:txBody>
          <a:bodyPr>
            <a:spAutoFit/>
          </a:bodyPr>
          <a:lstStyle/>
          <a:p>
            <a:pPr algn="ctr" eaLnBrk="0" hangingPunct="0"/>
            <a:r>
              <a:rPr lang="fr-FR" altLang="en-US" sz="3500" b="1"/>
              <a:t>Bottom, with Altitude Adjustment Mechanism</a:t>
            </a:r>
          </a:p>
        </p:txBody>
      </p:sp>
      <p:sp>
        <p:nvSpPr>
          <p:cNvPr id="38918" name="TextBox 1"/>
          <p:cNvSpPr txBox="1">
            <a:spLocks noChangeArrowheads="1"/>
          </p:cNvSpPr>
          <p:nvPr/>
        </p:nvSpPr>
        <p:spPr bwMode="auto">
          <a:xfrm>
            <a:off x="0" y="5715000"/>
            <a:ext cx="9144000" cy="1200150"/>
          </a:xfrm>
          <a:prstGeom prst="rect">
            <a:avLst/>
          </a:prstGeom>
          <a:noFill/>
          <a:ln w="9525">
            <a:noFill/>
            <a:miter lim="800000"/>
            <a:headEnd/>
            <a:tailEnd/>
          </a:ln>
        </p:spPr>
        <p:txBody>
          <a:bodyPr>
            <a:spAutoFit/>
          </a:bodyPr>
          <a:lstStyle/>
          <a:p>
            <a:pPr eaLnBrk="0" hangingPunct="0"/>
            <a:r>
              <a:rPr lang="en-US" altLang="en-US" sz="1800"/>
              <a:t>With foot-long plastic ruler. Turning the screw with the knob at the end moves the rectangular carriage (with rounded cut-outs in the corners), which then changes the altitude by moving the altitude struts with it; the wingnut at the bottom of the strut must be loose (but just tight enough to keep the strut in place) so that the strut bottom can move with the rectangular carriage.</a:t>
            </a:r>
          </a:p>
        </p:txBody>
      </p:sp>
      <p:pic>
        <p:nvPicPr>
          <p:cNvPr id="38919" name="Picture 2"/>
          <p:cNvPicPr>
            <a:picLocks noChangeAspect="1"/>
          </p:cNvPicPr>
          <p:nvPr/>
        </p:nvPicPr>
        <p:blipFill>
          <a:blip r:embed="rId3"/>
          <a:srcRect/>
          <a:stretch>
            <a:fillRect/>
          </a:stretch>
        </p:blipFill>
        <p:spPr bwMode="auto">
          <a:xfrm>
            <a:off x="0" y="630238"/>
            <a:ext cx="9144000" cy="5148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0962"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0963"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0964"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0965" name="Text Box 14"/>
          <p:cNvSpPr txBox="1">
            <a:spLocks noChangeArrowheads="1"/>
          </p:cNvSpPr>
          <p:nvPr/>
        </p:nvSpPr>
        <p:spPr bwMode="auto">
          <a:xfrm>
            <a:off x="0" y="0"/>
            <a:ext cx="9048750" cy="630238"/>
          </a:xfrm>
          <a:prstGeom prst="rect">
            <a:avLst/>
          </a:prstGeom>
          <a:noFill/>
          <a:ln w="9525">
            <a:noFill/>
            <a:miter lim="800000"/>
            <a:headEnd/>
            <a:tailEnd/>
          </a:ln>
        </p:spPr>
        <p:txBody>
          <a:bodyPr>
            <a:spAutoFit/>
          </a:bodyPr>
          <a:lstStyle/>
          <a:p>
            <a:pPr algn="ctr" eaLnBrk="0" hangingPunct="0"/>
            <a:r>
              <a:rPr lang="fr-FR" altLang="en-US" sz="3500" b="1"/>
              <a:t>Mighty Mini Video Finder with its Holder </a:t>
            </a:r>
          </a:p>
        </p:txBody>
      </p:sp>
      <p:sp>
        <p:nvSpPr>
          <p:cNvPr id="40966" name="TextBox 1"/>
          <p:cNvSpPr txBox="1">
            <a:spLocks noChangeArrowheads="1"/>
          </p:cNvSpPr>
          <p:nvPr/>
        </p:nvSpPr>
        <p:spPr bwMode="auto">
          <a:xfrm>
            <a:off x="0" y="5715000"/>
            <a:ext cx="9144000" cy="923925"/>
          </a:xfrm>
          <a:prstGeom prst="rect">
            <a:avLst/>
          </a:prstGeom>
          <a:noFill/>
          <a:ln w="9525">
            <a:noFill/>
            <a:miter lim="800000"/>
            <a:headEnd/>
            <a:tailEnd/>
          </a:ln>
        </p:spPr>
        <p:txBody>
          <a:bodyPr>
            <a:spAutoFit/>
          </a:bodyPr>
          <a:lstStyle/>
          <a:p>
            <a:pPr eaLnBrk="0" hangingPunct="0"/>
            <a:endParaRPr lang="en-US" altLang="en-US" sz="1800"/>
          </a:p>
          <a:p>
            <a:pPr eaLnBrk="0" hangingPunct="0"/>
            <a:r>
              <a:rPr lang="en-US" altLang="en-US" sz="1800"/>
              <a:t>With foot-long plastic ruler. The black block of wood at the bottom slides in the finder rail, as shown in Assembly #4 and #5, tightened in place with the knob at the bottom.  </a:t>
            </a:r>
          </a:p>
        </p:txBody>
      </p:sp>
      <p:pic>
        <p:nvPicPr>
          <p:cNvPr id="40967" name="Picture 1"/>
          <p:cNvPicPr>
            <a:picLocks noChangeAspect="1"/>
          </p:cNvPicPr>
          <p:nvPr/>
        </p:nvPicPr>
        <p:blipFill>
          <a:blip r:embed="rId3"/>
          <a:srcRect/>
          <a:stretch>
            <a:fillRect/>
          </a:stretch>
        </p:blipFill>
        <p:spPr bwMode="auto">
          <a:xfrm>
            <a:off x="0" y="630238"/>
            <a:ext cx="9144000" cy="5148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685800" y="152400"/>
            <a:ext cx="7772400" cy="762000"/>
          </a:xfrm>
        </p:spPr>
        <p:txBody>
          <a:bodyPr/>
          <a:lstStyle/>
          <a:p>
            <a:r>
              <a:rPr lang="en-US" smtClean="0"/>
              <a:t>Weight for Travel</a:t>
            </a:r>
          </a:p>
        </p:txBody>
      </p:sp>
      <p:sp>
        <p:nvSpPr>
          <p:cNvPr id="43010" name="TextBox 2"/>
          <p:cNvSpPr txBox="1">
            <a:spLocks noChangeArrowheads="1"/>
          </p:cNvSpPr>
          <p:nvPr/>
        </p:nvSpPr>
        <p:spPr bwMode="auto">
          <a:xfrm>
            <a:off x="76200" y="1219200"/>
            <a:ext cx="12172950" cy="3046413"/>
          </a:xfrm>
          <a:prstGeom prst="rect">
            <a:avLst/>
          </a:prstGeom>
          <a:noFill/>
          <a:ln w="9525">
            <a:noFill/>
            <a:miter lim="800000"/>
            <a:headEnd/>
            <a:tailEnd/>
          </a:ln>
        </p:spPr>
        <p:txBody>
          <a:bodyPr>
            <a:spAutoFit/>
          </a:bodyPr>
          <a:lstStyle/>
          <a:p>
            <a:pPr eaLnBrk="0" hangingPunct="0"/>
            <a:r>
              <a:rPr lang="en-US" sz="1800"/>
              <a:t>Lbs.  Description</a:t>
            </a:r>
          </a:p>
          <a:p>
            <a:pPr eaLnBrk="0" hangingPunct="0"/>
            <a:r>
              <a:rPr lang="en-US" sz="1800"/>
              <a:t> </a:t>
            </a:r>
          </a:p>
          <a:p>
            <a:pPr eaLnBrk="0" hangingPunct="0"/>
            <a:r>
              <a:rPr lang="en-US" sz="1800"/>
              <a:t>10.0  Suitcase</a:t>
            </a:r>
          </a:p>
          <a:p>
            <a:pPr eaLnBrk="0" hangingPunct="0"/>
            <a:r>
              <a:rPr lang="en-US" sz="1800"/>
              <a:t>  0.5  Roll of blue tape (to protect suitcase separation liner from a screw that sticks up)</a:t>
            </a:r>
          </a:p>
          <a:p>
            <a:pPr eaLnBrk="0" hangingPunct="0"/>
            <a:r>
              <a:rPr lang="en-US" sz="1800"/>
              <a:t>26.8  The telescope (not including PC164C-EX2 cameras for main scope &amp; mighty mini finder)</a:t>
            </a:r>
          </a:p>
          <a:p>
            <a:pPr eaLnBrk="0" hangingPunct="0"/>
            <a:r>
              <a:rPr lang="en-US" sz="1800"/>
              <a:t>37.3  Sum of above</a:t>
            </a:r>
          </a:p>
          <a:p>
            <a:pPr eaLnBrk="0" hangingPunct="0"/>
            <a:r>
              <a:rPr lang="en-US" sz="1800"/>
              <a:t>  6.5  Towels for protection for transport</a:t>
            </a:r>
          </a:p>
          <a:p>
            <a:pPr eaLnBrk="0" hangingPunct="0"/>
            <a:r>
              <a:rPr lang="en-US" sz="1800"/>
              <a:t>43.8  Total weight of packed suitcase, including the towels</a:t>
            </a:r>
          </a:p>
          <a:p>
            <a:pPr eaLnBrk="0" hangingPunct="0"/>
            <a:endParaRPr lang="en-US"/>
          </a:p>
          <a:p>
            <a:pPr eaLnBrk="0" hangingPunct="0"/>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ctrTitle"/>
          </p:nvPr>
        </p:nvSpPr>
        <p:spPr>
          <a:xfrm>
            <a:off x="685800" y="838200"/>
            <a:ext cx="7772400" cy="2057400"/>
          </a:xfrm>
        </p:spPr>
        <p:txBody>
          <a:bodyPr/>
          <a:lstStyle/>
          <a:p>
            <a:r>
              <a:rPr lang="en-US" smtClean="0"/>
              <a:t>The New (2017) Design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5058"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5059"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5060"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5061"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The new (2017) design components</a:t>
            </a:r>
          </a:p>
        </p:txBody>
      </p:sp>
      <p:pic>
        <p:nvPicPr>
          <p:cNvPr id="45062" name="Picture 3"/>
          <p:cNvPicPr>
            <a:picLocks noChangeAspect="1"/>
          </p:cNvPicPr>
          <p:nvPr/>
        </p:nvPicPr>
        <p:blipFill>
          <a:blip r:embed="rId3"/>
          <a:srcRect/>
          <a:stretch>
            <a:fillRect/>
          </a:stretch>
        </p:blipFill>
        <p:spPr bwMode="auto">
          <a:xfrm>
            <a:off x="609600" y="682625"/>
            <a:ext cx="7848600" cy="617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7106"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7107"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7108"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7109"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Underside</a:t>
            </a:r>
          </a:p>
        </p:txBody>
      </p:sp>
      <p:pic>
        <p:nvPicPr>
          <p:cNvPr id="47110" name="Picture 1"/>
          <p:cNvPicPr>
            <a:picLocks noChangeAspect="1"/>
          </p:cNvPicPr>
          <p:nvPr/>
        </p:nvPicPr>
        <p:blipFill>
          <a:blip r:embed="rId3"/>
          <a:srcRect/>
          <a:stretch>
            <a:fillRect/>
          </a:stretch>
        </p:blipFill>
        <p:spPr bwMode="auto">
          <a:xfrm>
            <a:off x="838200" y="676275"/>
            <a:ext cx="7666038"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9154"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9155"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9156"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49157"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Legs Attached</a:t>
            </a:r>
          </a:p>
        </p:txBody>
      </p:sp>
      <p:pic>
        <p:nvPicPr>
          <p:cNvPr id="49158" name="Picture 1"/>
          <p:cNvPicPr>
            <a:picLocks noChangeAspect="1"/>
          </p:cNvPicPr>
          <p:nvPr/>
        </p:nvPicPr>
        <p:blipFill>
          <a:blip r:embed="rId3"/>
          <a:srcRect/>
          <a:stretch>
            <a:fillRect/>
          </a:stretch>
        </p:blipFill>
        <p:spPr bwMode="auto">
          <a:xfrm>
            <a:off x="417513" y="708025"/>
            <a:ext cx="8116887" cy="614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6386"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6387"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6388"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6389"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The 10-inch ‘Suitcase’ Telescope</a:t>
            </a:r>
          </a:p>
        </p:txBody>
      </p:sp>
      <p:sp>
        <p:nvSpPr>
          <p:cNvPr id="16390" name="TextBox 1"/>
          <p:cNvSpPr txBox="1">
            <a:spLocks noChangeArrowheads="1"/>
          </p:cNvSpPr>
          <p:nvPr/>
        </p:nvSpPr>
        <p:spPr bwMode="auto">
          <a:xfrm>
            <a:off x="95250" y="6035675"/>
            <a:ext cx="9048750" cy="708025"/>
          </a:xfrm>
          <a:prstGeom prst="rect">
            <a:avLst/>
          </a:prstGeom>
          <a:noFill/>
          <a:ln w="9525">
            <a:noFill/>
            <a:miter lim="800000"/>
            <a:headEnd/>
            <a:tailEnd/>
          </a:ln>
        </p:spPr>
        <p:txBody>
          <a:bodyPr>
            <a:spAutoFit/>
          </a:bodyPr>
          <a:lstStyle/>
          <a:p>
            <a:pPr eaLnBrk="0" hangingPunct="0"/>
            <a:r>
              <a:rPr lang="en-US" altLang="en-US" sz="2000"/>
              <a:t>The camera is at prime focus, so the images are reversed (one reflection); it is normally used for pre-pointed occultations of faint stars by asteroids.  f/4.0 mirror.</a:t>
            </a:r>
          </a:p>
        </p:txBody>
      </p:sp>
      <p:pic>
        <p:nvPicPr>
          <p:cNvPr id="16391" name="Picture 1"/>
          <p:cNvPicPr>
            <a:picLocks noChangeAspect="1"/>
          </p:cNvPicPr>
          <p:nvPr/>
        </p:nvPicPr>
        <p:blipFill>
          <a:blip r:embed="rId3"/>
          <a:srcRect/>
          <a:stretch>
            <a:fillRect/>
          </a:stretch>
        </p:blipFill>
        <p:spPr bwMode="auto">
          <a:xfrm>
            <a:off x="296863" y="708025"/>
            <a:ext cx="8466137" cy="5294313"/>
          </a:xfrm>
          <a:prstGeom prst="rect">
            <a:avLst/>
          </a:prstGeom>
          <a:noFill/>
          <a:ln w="9525">
            <a:noFill/>
            <a:miter lim="800000"/>
            <a:headEnd/>
            <a:tailEnd/>
          </a:ln>
        </p:spPr>
      </p:pic>
      <p:sp>
        <p:nvSpPr>
          <p:cNvPr id="16392" name="TextBox 2"/>
          <p:cNvSpPr txBox="1">
            <a:spLocks noChangeArrowheads="1"/>
          </p:cNvSpPr>
          <p:nvPr/>
        </p:nvSpPr>
        <p:spPr bwMode="auto">
          <a:xfrm>
            <a:off x="609600" y="1143000"/>
            <a:ext cx="1919288" cy="1878013"/>
          </a:xfrm>
          <a:prstGeom prst="rect">
            <a:avLst/>
          </a:prstGeom>
          <a:noFill/>
          <a:ln w="9525">
            <a:noFill/>
            <a:miter lim="800000"/>
            <a:headEnd/>
            <a:tailEnd/>
          </a:ln>
        </p:spPr>
        <p:txBody>
          <a:bodyPr wrap="none">
            <a:spAutoFit/>
          </a:bodyPr>
          <a:lstStyle/>
          <a:p>
            <a:pPr eaLnBrk="0" hangingPunct="0"/>
            <a:r>
              <a:rPr lang="en-US" sz="2800">
                <a:solidFill>
                  <a:srgbClr val="FFFF00"/>
                </a:solidFill>
              </a:rPr>
              <a:t>Old Design,</a:t>
            </a:r>
          </a:p>
          <a:p>
            <a:pPr eaLnBrk="0" hangingPunct="0"/>
            <a:r>
              <a:rPr lang="en-US" sz="2800">
                <a:solidFill>
                  <a:srgbClr val="FFFF00"/>
                </a:solidFill>
              </a:rPr>
              <a:t>In Action</a:t>
            </a:r>
          </a:p>
          <a:p>
            <a:pPr eaLnBrk="0" hangingPunct="0"/>
            <a:r>
              <a:rPr lang="en-US" sz="2000">
                <a:solidFill>
                  <a:srgbClr val="FFFF00"/>
                </a:solidFill>
              </a:rPr>
              <a:t>(David</a:t>
            </a:r>
          </a:p>
          <a:p>
            <a:pPr eaLnBrk="0" hangingPunct="0"/>
            <a:r>
              <a:rPr lang="en-US" sz="2000">
                <a:solidFill>
                  <a:srgbClr val="FFFF00"/>
                </a:solidFill>
              </a:rPr>
              <a:t>Dunham,</a:t>
            </a:r>
          </a:p>
          <a:p>
            <a:pPr eaLnBrk="0" hangingPunct="0"/>
            <a:r>
              <a:rPr lang="en-US" sz="2000">
                <a:solidFill>
                  <a:srgbClr val="FFFF00"/>
                </a:solidFill>
              </a:rPr>
              <a:t>2015)</a:t>
            </a:r>
          </a:p>
        </p:txBody>
      </p:sp>
      <p:sp>
        <p:nvSpPr>
          <p:cNvPr id="16393" name="TextBox 3"/>
          <p:cNvSpPr txBox="1">
            <a:spLocks noChangeArrowheads="1"/>
          </p:cNvSpPr>
          <p:nvPr/>
        </p:nvSpPr>
        <p:spPr bwMode="auto">
          <a:xfrm>
            <a:off x="2667000" y="4479925"/>
            <a:ext cx="6096000" cy="1570038"/>
          </a:xfrm>
          <a:prstGeom prst="rect">
            <a:avLst/>
          </a:prstGeom>
          <a:noFill/>
          <a:ln w="9525">
            <a:noFill/>
            <a:miter lim="800000"/>
            <a:headEnd/>
            <a:tailEnd/>
          </a:ln>
        </p:spPr>
        <p:txBody>
          <a:bodyPr>
            <a:spAutoFit/>
          </a:bodyPr>
          <a:lstStyle/>
          <a:p>
            <a:pPr algn="r" eaLnBrk="0" hangingPunct="0"/>
            <a:r>
              <a:rPr lang="en-US" sz="3200"/>
              <a:t>Built by</a:t>
            </a:r>
          </a:p>
          <a:p>
            <a:pPr algn="r" eaLnBrk="0" hangingPunct="0"/>
            <a:r>
              <a:rPr lang="en-US" sz="3200"/>
              <a:t>John Broughton, </a:t>
            </a:r>
          </a:p>
          <a:p>
            <a:pPr algn="r" eaLnBrk="0" hangingPunct="0"/>
            <a:r>
              <a:rPr lang="en-US" sz="3200"/>
              <a:t>Reedy Creek, Queensland, Australia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1202"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1203"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1204"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1205"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Flipped (right side up)</a:t>
            </a:r>
          </a:p>
        </p:txBody>
      </p:sp>
      <p:pic>
        <p:nvPicPr>
          <p:cNvPr id="51206" name="Picture 2"/>
          <p:cNvPicPr>
            <a:picLocks noChangeAspect="1"/>
          </p:cNvPicPr>
          <p:nvPr/>
        </p:nvPicPr>
        <p:blipFill>
          <a:blip r:embed="rId3"/>
          <a:srcRect/>
          <a:stretch>
            <a:fillRect/>
          </a:stretch>
        </p:blipFill>
        <p:spPr bwMode="auto">
          <a:xfrm>
            <a:off x="1447800" y="655638"/>
            <a:ext cx="6305550" cy="6202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3250"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3251"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3252"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3253" name="Text Box 14"/>
          <p:cNvSpPr txBox="1">
            <a:spLocks noChangeArrowheads="1"/>
          </p:cNvSpPr>
          <p:nvPr/>
        </p:nvSpPr>
        <p:spPr bwMode="auto">
          <a:xfrm>
            <a:off x="0" y="0"/>
            <a:ext cx="9144000" cy="708025"/>
          </a:xfrm>
          <a:prstGeom prst="rect">
            <a:avLst/>
          </a:prstGeom>
          <a:noFill/>
          <a:ln w="9525">
            <a:noFill/>
            <a:miter lim="800000"/>
            <a:headEnd/>
            <a:tailEnd/>
          </a:ln>
        </p:spPr>
        <p:txBody>
          <a:bodyPr>
            <a:spAutoFit/>
          </a:bodyPr>
          <a:lstStyle/>
          <a:p>
            <a:pPr algn="ctr" eaLnBrk="0" hangingPunct="0"/>
            <a:r>
              <a:rPr lang="fr-FR" altLang="en-US" sz="4000" b="1"/>
              <a:t>Mirror Box Raised and Strutts Attached</a:t>
            </a:r>
          </a:p>
        </p:txBody>
      </p:sp>
      <p:pic>
        <p:nvPicPr>
          <p:cNvPr id="53254" name="Picture 2"/>
          <p:cNvPicPr>
            <a:picLocks noChangeAspect="1"/>
          </p:cNvPicPr>
          <p:nvPr/>
        </p:nvPicPr>
        <p:blipFill>
          <a:blip r:embed="rId3"/>
          <a:srcRect/>
          <a:stretch>
            <a:fillRect/>
          </a:stretch>
        </p:blipFill>
        <p:spPr bwMode="auto">
          <a:xfrm>
            <a:off x="1905000" y="1066800"/>
            <a:ext cx="5202238"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5298"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5299"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5300"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5301" name="Text Box 14"/>
          <p:cNvSpPr txBox="1">
            <a:spLocks noChangeArrowheads="1"/>
          </p:cNvSpPr>
          <p:nvPr/>
        </p:nvSpPr>
        <p:spPr bwMode="auto">
          <a:xfrm>
            <a:off x="5715000" y="0"/>
            <a:ext cx="3200400" cy="1323975"/>
          </a:xfrm>
          <a:prstGeom prst="rect">
            <a:avLst/>
          </a:prstGeom>
          <a:noFill/>
          <a:ln w="9525">
            <a:noFill/>
            <a:miter lim="800000"/>
            <a:headEnd/>
            <a:tailEnd/>
          </a:ln>
        </p:spPr>
        <p:txBody>
          <a:bodyPr>
            <a:spAutoFit/>
          </a:bodyPr>
          <a:lstStyle/>
          <a:p>
            <a:pPr algn="ctr" eaLnBrk="0" hangingPunct="0"/>
            <a:r>
              <a:rPr lang="fr-FR" altLang="en-US" sz="4000" b="1"/>
              <a:t>Rear Oblique View</a:t>
            </a:r>
          </a:p>
        </p:txBody>
      </p:sp>
      <p:pic>
        <p:nvPicPr>
          <p:cNvPr id="55302" name="Picture 2"/>
          <p:cNvPicPr>
            <a:picLocks noChangeAspect="1"/>
          </p:cNvPicPr>
          <p:nvPr/>
        </p:nvPicPr>
        <p:blipFill>
          <a:blip r:embed="rId3"/>
          <a:srcRect/>
          <a:stretch>
            <a:fillRect/>
          </a:stretch>
        </p:blipFill>
        <p:spPr bwMode="auto">
          <a:xfrm>
            <a:off x="95250" y="0"/>
            <a:ext cx="54086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7346"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7347"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7348"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7349"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Forward Oblique View</a:t>
            </a:r>
          </a:p>
        </p:txBody>
      </p:sp>
      <p:pic>
        <p:nvPicPr>
          <p:cNvPr id="57350" name="Picture 1"/>
          <p:cNvPicPr>
            <a:picLocks noChangeAspect="1"/>
          </p:cNvPicPr>
          <p:nvPr/>
        </p:nvPicPr>
        <p:blipFill>
          <a:blip r:embed="rId3"/>
          <a:srcRect/>
          <a:stretch>
            <a:fillRect/>
          </a:stretch>
        </p:blipFill>
        <p:spPr bwMode="auto">
          <a:xfrm>
            <a:off x="1066800" y="687388"/>
            <a:ext cx="7132638" cy="6040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9394"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9395"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9396"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59397" name="Text Box 14"/>
          <p:cNvSpPr txBox="1">
            <a:spLocks noChangeArrowheads="1"/>
          </p:cNvSpPr>
          <p:nvPr/>
        </p:nvSpPr>
        <p:spPr bwMode="auto">
          <a:xfrm>
            <a:off x="0" y="0"/>
            <a:ext cx="9144000" cy="708025"/>
          </a:xfrm>
          <a:prstGeom prst="rect">
            <a:avLst/>
          </a:prstGeom>
          <a:noFill/>
          <a:ln w="9525">
            <a:noFill/>
            <a:miter lim="800000"/>
            <a:headEnd/>
            <a:tailEnd/>
          </a:ln>
        </p:spPr>
        <p:txBody>
          <a:bodyPr>
            <a:spAutoFit/>
          </a:bodyPr>
          <a:lstStyle/>
          <a:p>
            <a:pPr algn="ctr" eaLnBrk="0" hangingPunct="0"/>
            <a:r>
              <a:rPr lang="fr-FR" altLang="en-US" sz="4000" b="1"/>
              <a:t>Forward Close-up</a:t>
            </a:r>
          </a:p>
        </p:txBody>
      </p:sp>
      <p:pic>
        <p:nvPicPr>
          <p:cNvPr id="59398" name="Picture 1"/>
          <p:cNvPicPr>
            <a:picLocks noChangeAspect="1"/>
          </p:cNvPicPr>
          <p:nvPr/>
        </p:nvPicPr>
        <p:blipFill>
          <a:blip r:embed="rId3"/>
          <a:srcRect/>
          <a:stretch>
            <a:fillRect/>
          </a:stretch>
        </p:blipFill>
        <p:spPr bwMode="auto">
          <a:xfrm>
            <a:off x="228600" y="857250"/>
            <a:ext cx="8675688"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1442"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1443"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1444"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1445"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The new (2017) design components</a:t>
            </a:r>
          </a:p>
        </p:txBody>
      </p:sp>
      <p:pic>
        <p:nvPicPr>
          <p:cNvPr id="61446" name="Picture 3"/>
          <p:cNvPicPr>
            <a:picLocks noChangeAspect="1"/>
          </p:cNvPicPr>
          <p:nvPr/>
        </p:nvPicPr>
        <p:blipFill>
          <a:blip r:embed="rId3"/>
          <a:srcRect/>
          <a:stretch>
            <a:fillRect/>
          </a:stretch>
        </p:blipFill>
        <p:spPr bwMode="auto">
          <a:xfrm>
            <a:off x="609600" y="682625"/>
            <a:ext cx="7848600" cy="617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3490"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3491"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3492"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63493"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Some Thoughts on Manufacture</a:t>
            </a:r>
          </a:p>
        </p:txBody>
      </p:sp>
      <p:sp>
        <p:nvSpPr>
          <p:cNvPr id="63494" name="TextBox 2"/>
          <p:cNvSpPr txBox="1">
            <a:spLocks noChangeArrowheads="1"/>
          </p:cNvSpPr>
          <p:nvPr/>
        </p:nvSpPr>
        <p:spPr bwMode="auto">
          <a:xfrm>
            <a:off x="228600" y="685800"/>
            <a:ext cx="8686800" cy="5883275"/>
          </a:xfrm>
          <a:prstGeom prst="rect">
            <a:avLst/>
          </a:prstGeom>
          <a:noFill/>
          <a:ln w="9525">
            <a:noFill/>
            <a:miter lim="800000"/>
            <a:headEnd/>
            <a:tailEnd/>
          </a:ln>
        </p:spPr>
        <p:txBody>
          <a:bodyPr>
            <a:spAutoFit/>
          </a:bodyPr>
          <a:lstStyle/>
          <a:p>
            <a:pPr eaLnBrk="0" hangingPunct="0"/>
            <a:r>
              <a:rPr lang="en-US" sz="2000"/>
              <a:t>The scope saw first light on Saturday night and will be fully operational once I add a mount for a video finder and dew shield. It's a pleasure to finally have lateral slow-motion control and nudge-proof pointing. In being so compact when folded up, this is surely the ultimate form factor, so I plan to make three more for my own use by next April and retire the others.</a:t>
            </a:r>
          </a:p>
          <a:p>
            <a:pPr eaLnBrk="0" hangingPunct="0"/>
            <a:r>
              <a:rPr lang="en-US" sz="2000"/>
              <a:t> </a:t>
            </a:r>
          </a:p>
          <a:p>
            <a:pPr eaLnBrk="0" hangingPunct="0"/>
            <a:r>
              <a:rPr lang="en-US" sz="2000"/>
              <a:t>What I'm wondering is whether there'd be enough interest for many of  these amongst the occultation community. With 100 pre-orders, maybe a telescope manufacturer would be willing to develop a commercial version. This isn't necessarily a niche design though; it could also serve as a general-purpose visual telescope with the addition of motor drives, handpad, and an alternate focuser strut that takes only a minute to attach. If you'd like to have a demo model to show the US manufacturers, I'll make one or two spares during the same timeframe I'm building the others.</a:t>
            </a:r>
          </a:p>
          <a:p>
            <a:pPr eaLnBrk="0" hangingPunct="0"/>
            <a:endParaRPr lang="en-US" sz="2000"/>
          </a:p>
          <a:p>
            <a:pPr eaLnBrk="0" hangingPunct="0"/>
            <a:r>
              <a:rPr lang="en-US" sz="2000"/>
              <a:t>I believe the design be patented first so that the number of manufacturers with the right to build them could be limited to one or preferably two (avoiding a monopoly) for a period of perhaps five years - what company wouldn't want a headstart into something new with so much potential!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8434"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8435"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8436"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18437" name="Text Box 14"/>
          <p:cNvSpPr txBox="1">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eaLnBrk="0" hangingPunct="0"/>
            <a:r>
              <a:rPr lang="fr-FR" altLang="en-US" sz="3600" b="1"/>
              <a:t>The new (2016) design brought to Maryland</a:t>
            </a:r>
          </a:p>
        </p:txBody>
      </p:sp>
      <p:sp>
        <p:nvSpPr>
          <p:cNvPr id="18438"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r>
              <a:rPr lang="en-US" altLang="en-US" sz="2000"/>
              <a:t>The new scope, in two halves of two suitcases (although it fits easily in one suitcase) </a:t>
            </a:r>
          </a:p>
          <a:p>
            <a:pPr eaLnBrk="0" hangingPunct="0"/>
            <a:r>
              <a:rPr lang="en-US" altLang="en-US" sz="2000"/>
              <a:t>with towels &amp; dirty clothes at home when we returned from our Oct. 2016 trip to Australia. Can’t see much here with the other things in the suitcases.</a:t>
            </a:r>
          </a:p>
        </p:txBody>
      </p:sp>
      <p:pic>
        <p:nvPicPr>
          <p:cNvPr id="18439" name="Picture 4"/>
          <p:cNvPicPr>
            <a:picLocks noChangeAspect="1"/>
          </p:cNvPicPr>
          <p:nvPr/>
        </p:nvPicPr>
        <p:blipFill>
          <a:blip r:embed="rId3"/>
          <a:srcRect/>
          <a:stretch>
            <a:fillRect/>
          </a:stretch>
        </p:blipFill>
        <p:spPr bwMode="auto">
          <a:xfrm>
            <a:off x="514350" y="647700"/>
            <a:ext cx="7932738" cy="5287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0482"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0483"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0484"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0485"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The new (2016) design components</a:t>
            </a:r>
          </a:p>
        </p:txBody>
      </p:sp>
      <p:sp>
        <p:nvSpPr>
          <p:cNvPr id="20486"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endParaRPr lang="en-US" altLang="en-US" sz="2000"/>
          </a:p>
          <a:p>
            <a:pPr eaLnBrk="0" hangingPunct="0"/>
            <a:r>
              <a:rPr lang="en-US" altLang="en-US" sz="2000"/>
              <a:t>All components, on our deck. The 2 PC164C-EX2 cameras shown were in carry-ons. </a:t>
            </a:r>
          </a:p>
        </p:txBody>
      </p:sp>
      <p:pic>
        <p:nvPicPr>
          <p:cNvPr id="20487" name="Picture 1"/>
          <p:cNvPicPr>
            <a:picLocks noChangeAspect="1"/>
          </p:cNvPicPr>
          <p:nvPr/>
        </p:nvPicPr>
        <p:blipFill>
          <a:blip r:embed="rId3"/>
          <a:srcRect/>
          <a:stretch>
            <a:fillRect/>
          </a:stretch>
        </p:blipFill>
        <p:spPr bwMode="auto">
          <a:xfrm>
            <a:off x="266700" y="630238"/>
            <a:ext cx="8610600" cy="574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2530"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2531"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2532"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2533"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- 1 </a:t>
            </a:r>
          </a:p>
        </p:txBody>
      </p:sp>
      <p:sp>
        <p:nvSpPr>
          <p:cNvPr id="22534"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r>
              <a:rPr lang="en-US" altLang="en-US" sz="2000"/>
              <a:t>The two major halves are attached together, with a single wingnut. All connections are with wingnuts; no tools are needed for the assembly.</a:t>
            </a:r>
          </a:p>
        </p:txBody>
      </p:sp>
      <p:pic>
        <p:nvPicPr>
          <p:cNvPr id="22535" name="Picture 2"/>
          <p:cNvPicPr>
            <a:picLocks noChangeAspect="1"/>
          </p:cNvPicPr>
          <p:nvPr/>
        </p:nvPicPr>
        <p:blipFill>
          <a:blip r:embed="rId3"/>
          <a:srcRect/>
          <a:stretch>
            <a:fillRect/>
          </a:stretch>
        </p:blipFill>
        <p:spPr bwMode="auto">
          <a:xfrm>
            <a:off x="558800" y="708025"/>
            <a:ext cx="8001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4578"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4579"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4580"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4581"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2a </a:t>
            </a:r>
          </a:p>
        </p:txBody>
      </p:sp>
      <p:sp>
        <p:nvSpPr>
          <p:cNvPr id="24582"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endParaRPr lang="en-US" altLang="en-US" sz="2000"/>
          </a:p>
          <a:p>
            <a:pPr eaLnBrk="0" hangingPunct="0"/>
            <a:r>
              <a:rPr lang="en-US" altLang="en-US" sz="2000"/>
              <a:t>Side struts have been added. </a:t>
            </a:r>
          </a:p>
        </p:txBody>
      </p:sp>
      <p:pic>
        <p:nvPicPr>
          <p:cNvPr id="24583" name="Picture 1"/>
          <p:cNvPicPr>
            <a:picLocks noChangeAspect="1"/>
          </p:cNvPicPr>
          <p:nvPr/>
        </p:nvPicPr>
        <p:blipFill>
          <a:blip r:embed="rId3"/>
          <a:srcRect/>
          <a:stretch>
            <a:fillRect/>
          </a:stretch>
        </p:blipFill>
        <p:spPr bwMode="auto">
          <a:xfrm>
            <a:off x="304800" y="708025"/>
            <a:ext cx="8534400"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6626"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6627"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6628"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6629"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2b </a:t>
            </a:r>
          </a:p>
        </p:txBody>
      </p:sp>
      <p:sp>
        <p:nvSpPr>
          <p:cNvPr id="26630"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endParaRPr lang="en-US" altLang="en-US" sz="2000"/>
          </a:p>
          <a:p>
            <a:pPr eaLnBrk="0" hangingPunct="0"/>
            <a:r>
              <a:rPr lang="en-US" altLang="en-US" sz="2000"/>
              <a:t>View from the other side showing the mirror in its box held up by the side struts.</a:t>
            </a:r>
          </a:p>
        </p:txBody>
      </p:sp>
      <p:pic>
        <p:nvPicPr>
          <p:cNvPr id="26631" name="Picture 1"/>
          <p:cNvPicPr>
            <a:picLocks noChangeAspect="1"/>
          </p:cNvPicPr>
          <p:nvPr/>
        </p:nvPicPr>
        <p:blipFill>
          <a:blip r:embed="rId3"/>
          <a:srcRect/>
          <a:stretch>
            <a:fillRect/>
          </a:stretch>
        </p:blipFill>
        <p:spPr bwMode="auto">
          <a:xfrm>
            <a:off x="228600" y="731838"/>
            <a:ext cx="84582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8674"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8675"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8676"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28677"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3 </a:t>
            </a:r>
          </a:p>
        </p:txBody>
      </p:sp>
      <p:sp>
        <p:nvSpPr>
          <p:cNvPr id="28678"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endParaRPr lang="en-US" altLang="en-US" sz="2000"/>
          </a:p>
          <a:p>
            <a:pPr eaLnBrk="0" hangingPunct="0"/>
            <a:r>
              <a:rPr lang="en-US" altLang="en-US" sz="2000"/>
              <a:t>Adding the 2 frame pieces and the prime focus camera holder. </a:t>
            </a:r>
          </a:p>
        </p:txBody>
      </p:sp>
      <p:pic>
        <p:nvPicPr>
          <p:cNvPr id="28679" name="Picture 2"/>
          <p:cNvPicPr>
            <a:picLocks noChangeAspect="1"/>
          </p:cNvPicPr>
          <p:nvPr/>
        </p:nvPicPr>
        <p:blipFill>
          <a:blip r:embed="rId3"/>
          <a:srcRect/>
          <a:stretch>
            <a:fillRect/>
          </a:stretch>
        </p:blipFill>
        <p:spPr bwMode="auto">
          <a:xfrm>
            <a:off x="314325" y="698500"/>
            <a:ext cx="8610600" cy="574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5"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0722" name="AutoShape 7"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0723" name="AutoShape 9"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0724" name="AutoShape 11" descr="Solar%20Diameter"/>
          <p:cNvSpPr>
            <a:spLocks noChangeAspect="1" noChangeArrowheads="1"/>
          </p:cNvSpPr>
          <p:nvPr/>
        </p:nvSpPr>
        <p:spPr bwMode="auto">
          <a:xfrm>
            <a:off x="95250" y="214313"/>
            <a:ext cx="8953500" cy="6429375"/>
          </a:xfrm>
          <a:prstGeom prst="rect">
            <a:avLst/>
          </a:prstGeom>
          <a:noFill/>
          <a:ln w="9525">
            <a:noFill/>
            <a:miter lim="800000"/>
            <a:headEnd/>
            <a:tailEnd/>
          </a:ln>
        </p:spPr>
        <p:txBody>
          <a:bodyPr/>
          <a:lstStyle/>
          <a:p>
            <a:pPr eaLnBrk="0" hangingPunct="0"/>
            <a:endParaRPr lang="en-US" altLang="en-US" sz="3200">
              <a:latin typeface="Verdana" pitchFamily="34" charset="0"/>
            </a:endParaRPr>
          </a:p>
        </p:txBody>
      </p:sp>
      <p:sp>
        <p:nvSpPr>
          <p:cNvPr id="30725" name="Text Box 14"/>
          <p:cNvSpPr txBox="1">
            <a:spLocks noChangeArrowheads="1"/>
          </p:cNvSpPr>
          <p:nvPr/>
        </p:nvSpPr>
        <p:spPr bwMode="auto">
          <a:xfrm>
            <a:off x="609600" y="0"/>
            <a:ext cx="7924800" cy="708025"/>
          </a:xfrm>
          <a:prstGeom prst="rect">
            <a:avLst/>
          </a:prstGeom>
          <a:noFill/>
          <a:ln w="9525">
            <a:noFill/>
            <a:miter lim="800000"/>
            <a:headEnd/>
            <a:tailEnd/>
          </a:ln>
        </p:spPr>
        <p:txBody>
          <a:bodyPr>
            <a:spAutoFit/>
          </a:bodyPr>
          <a:lstStyle/>
          <a:p>
            <a:pPr algn="ctr" eaLnBrk="0" hangingPunct="0"/>
            <a:r>
              <a:rPr lang="fr-FR" altLang="en-US" sz="4000" b="1"/>
              <a:t>Assembling the Telescope – 4 </a:t>
            </a:r>
          </a:p>
        </p:txBody>
      </p:sp>
      <p:sp>
        <p:nvSpPr>
          <p:cNvPr id="30726" name="TextBox 1"/>
          <p:cNvSpPr txBox="1">
            <a:spLocks noChangeArrowheads="1"/>
          </p:cNvSpPr>
          <p:nvPr/>
        </p:nvSpPr>
        <p:spPr bwMode="auto">
          <a:xfrm>
            <a:off x="95250" y="5851525"/>
            <a:ext cx="9048750" cy="1016000"/>
          </a:xfrm>
          <a:prstGeom prst="rect">
            <a:avLst/>
          </a:prstGeom>
          <a:noFill/>
          <a:ln w="9525">
            <a:noFill/>
            <a:miter lim="800000"/>
            <a:headEnd/>
            <a:tailEnd/>
          </a:ln>
        </p:spPr>
        <p:txBody>
          <a:bodyPr>
            <a:spAutoFit/>
          </a:bodyPr>
          <a:lstStyle/>
          <a:p>
            <a:pPr eaLnBrk="0" hangingPunct="0"/>
            <a:endParaRPr lang="en-US" altLang="en-US" sz="2000"/>
          </a:p>
          <a:p>
            <a:pPr eaLnBrk="0" hangingPunct="0"/>
            <a:endParaRPr lang="en-US" altLang="en-US" sz="2000"/>
          </a:p>
          <a:p>
            <a:pPr eaLnBrk="0" hangingPunct="0"/>
            <a:r>
              <a:rPr lang="en-US" altLang="en-US" sz="2000"/>
              <a:t>Adding the mighty mini finder, the camera at the prime focus, and the velum cover.</a:t>
            </a:r>
          </a:p>
        </p:txBody>
      </p:sp>
      <p:pic>
        <p:nvPicPr>
          <p:cNvPr id="30727" name="Picture 3"/>
          <p:cNvPicPr>
            <a:picLocks noChangeAspect="1"/>
          </p:cNvPicPr>
          <p:nvPr/>
        </p:nvPicPr>
        <p:blipFill>
          <a:blip r:embed="rId3"/>
          <a:srcRect/>
          <a:stretch>
            <a:fillRect/>
          </a:stretch>
        </p:blipFill>
        <p:spPr bwMode="auto">
          <a:xfrm>
            <a:off x="228600" y="708025"/>
            <a:ext cx="8610600" cy="574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2781</TotalTime>
  <Words>777</Words>
  <Application>Microsoft Office PowerPoint</Application>
  <PresentationFormat>On-screen Show (4:3)</PresentationFormat>
  <Paragraphs>98</Paragraphs>
  <Slides>26</Slides>
  <Notes>23</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26</vt:i4>
      </vt:variant>
    </vt:vector>
  </HeadingPairs>
  <TitlesOfParts>
    <vt:vector size="31" baseType="lpstr">
      <vt:lpstr>Times New Roman</vt:lpstr>
      <vt:lpstr>Arial</vt:lpstr>
      <vt:lpstr>Calibri</vt:lpstr>
      <vt:lpstr>Verdana</vt:lpstr>
      <vt:lpstr>Default Design</vt:lpstr>
      <vt:lpstr>John Broughton’s Updated Portable Telescope Design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Weight for Travel</vt:lpstr>
      <vt:lpstr>The New (2017) Design</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Occultations with Video</dc:title>
  <dc:creator>David</dc:creator>
  <cp:lastModifiedBy>Brad Timerson</cp:lastModifiedBy>
  <cp:revision>173</cp:revision>
  <dcterms:created xsi:type="dcterms:W3CDTF">2002-06-13T00:17:46Z</dcterms:created>
  <dcterms:modified xsi:type="dcterms:W3CDTF">2017-09-09T14:15:33Z</dcterms:modified>
</cp:coreProperties>
</file>