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48" autoAdjust="0"/>
    <p:restoredTop sz="94660"/>
  </p:normalViewPr>
  <p:slideViewPr>
    <p:cSldViewPr>
      <p:cViewPr varScale="1">
        <p:scale>
          <a:sx n="59" d="100"/>
          <a:sy n="59" d="100"/>
        </p:scale>
        <p:origin x="-46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D8B08-C380-4D78-BBE2-183D9517D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81C91-5017-499B-B970-E0805A148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6A970-F23A-4276-A32B-18C0C886C2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62E35-CA3D-43B5-BB34-82607C8DE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2905C-ACA5-4151-8839-FA31608A00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F1B29-3B23-475F-9ECD-C0DF75D9AE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85D1C-D23B-486E-903E-97A661CAE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E298A-38F1-4707-8C2F-FE64D3F7C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CBC54-8CE1-43DA-BEDA-440E6689F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627AE-2AEC-4A11-8D0E-5973412DD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336E0-BE6E-4F03-88B7-1A5F98E82A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F46F38C-F1EB-45EE-8EA2-762C0D1CD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dirty="0" smtClean="0"/>
              <a:t>IOTA Membership and Subscription Numbers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Print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18</a:t>
            </a:r>
            <a:r>
              <a:rPr lang="en-US" dirty="0" smtClean="0"/>
              <a:t> </a:t>
            </a:r>
            <a:r>
              <a:rPr lang="en-US" dirty="0" smtClean="0"/>
              <a:t>USA 			</a:t>
            </a:r>
            <a:r>
              <a:rPr lang="en-US" i="1" dirty="0" err="1" smtClean="0"/>
              <a:t>vs</a:t>
            </a:r>
            <a:r>
              <a:rPr lang="en-US" i="1" dirty="0" smtClean="0"/>
              <a:t> </a:t>
            </a:r>
            <a:r>
              <a:rPr lang="en-US" i="1" dirty="0" smtClean="0"/>
              <a:t>28 </a:t>
            </a:r>
            <a:r>
              <a:rPr lang="en-US" i="1" dirty="0" smtClean="0"/>
              <a:t>in </a:t>
            </a:r>
            <a:r>
              <a:rPr lang="en-US" i="1" dirty="0" smtClean="0"/>
              <a:t>2016 July</a:t>
            </a:r>
            <a:endParaRPr lang="en-US" i="1" dirty="0" smtClean="0"/>
          </a:p>
          <a:p>
            <a:pPr lvl="1"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</a:t>
            </a:r>
            <a:r>
              <a:rPr lang="en-US" dirty="0" smtClean="0"/>
              <a:t>Outside USA 	</a:t>
            </a:r>
            <a:r>
              <a:rPr lang="en-US" i="1" dirty="0" err="1" smtClean="0"/>
              <a:t>vs</a:t>
            </a:r>
            <a:r>
              <a:rPr lang="en-US" i="1" dirty="0" smtClean="0"/>
              <a:t> </a:t>
            </a:r>
            <a:r>
              <a:rPr lang="en-US" i="1" dirty="0" smtClean="0"/>
              <a:t>5 </a:t>
            </a:r>
            <a:r>
              <a:rPr lang="en-US" i="1" dirty="0" smtClean="0"/>
              <a:t>in </a:t>
            </a:r>
            <a:r>
              <a:rPr lang="en-US" i="1" dirty="0" smtClean="0"/>
              <a:t>2016 July</a:t>
            </a:r>
            <a:endParaRPr lang="en-US" i="1" dirty="0" smtClean="0"/>
          </a:p>
          <a:p>
            <a:endParaRPr lang="en-US" dirty="0" smtClean="0"/>
          </a:p>
          <a:p>
            <a:r>
              <a:rPr lang="en-US" dirty="0" smtClean="0"/>
              <a:t>Online-only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48</a:t>
            </a:r>
            <a:r>
              <a:rPr lang="en-US" dirty="0" smtClean="0"/>
              <a:t> </a:t>
            </a:r>
            <a:r>
              <a:rPr lang="en-US" dirty="0" smtClean="0"/>
              <a:t>subscribers 	</a:t>
            </a:r>
            <a:r>
              <a:rPr lang="en-US" i="1" dirty="0" err="1" smtClean="0"/>
              <a:t>vs</a:t>
            </a:r>
            <a:r>
              <a:rPr lang="en-US" i="1" dirty="0" smtClean="0"/>
              <a:t> </a:t>
            </a:r>
            <a:r>
              <a:rPr lang="en-US" i="1" dirty="0" smtClean="0"/>
              <a:t>71 </a:t>
            </a:r>
            <a:r>
              <a:rPr lang="en-US" i="1" dirty="0" smtClean="0"/>
              <a:t>in </a:t>
            </a:r>
            <a:r>
              <a:rPr lang="en-US" i="1" dirty="0" smtClean="0"/>
              <a:t>2016 July</a:t>
            </a:r>
            <a:endParaRPr lang="en-US" i="1" dirty="0" smtClean="0"/>
          </a:p>
          <a:p>
            <a:endParaRPr lang="en-US" dirty="0" smtClean="0"/>
          </a:p>
          <a:p>
            <a:r>
              <a:rPr lang="en-US" dirty="0" smtClean="0"/>
              <a:t>Net </a:t>
            </a:r>
            <a:r>
              <a:rPr lang="en-US" dirty="0" smtClean="0"/>
              <a:t>decrease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rgbClr val="FF0000"/>
                </a:solidFill>
              </a:rPr>
              <a:t>37</a:t>
            </a:r>
            <a:r>
              <a:rPr lang="en-US" dirty="0" smtClean="0"/>
              <a:t> </a:t>
            </a:r>
            <a:r>
              <a:rPr lang="en-US" dirty="0" smtClean="0"/>
              <a:t>members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4191000" cy="2514600"/>
          </a:xfrm>
        </p:spPr>
        <p:txBody>
          <a:bodyPr/>
          <a:lstStyle/>
          <a:p>
            <a:r>
              <a:rPr lang="en-US" dirty="0" smtClean="0"/>
              <a:t>IOTA Membership Trends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05400" y="152394"/>
          <a:ext cx="3556000" cy="3553466"/>
        </p:xfrm>
        <a:graphic>
          <a:graphicData uri="http://schemas.openxmlformats.org/drawingml/2006/table">
            <a:tbl>
              <a:tblPr/>
              <a:tblGrid>
                <a:gridCol w="824992"/>
                <a:gridCol w="682752"/>
                <a:gridCol w="682752"/>
                <a:gridCol w="682752"/>
                <a:gridCol w="682752"/>
              </a:tblGrid>
              <a:tr h="7334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Print North America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Print Outside North America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Online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4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Sep-17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4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May-17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4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Dec-16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4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Jul-16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4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Oct-15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4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Dec-14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4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Jul-14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4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Oct-13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4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Sep-13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4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Oct-12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4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Jul-11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4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May-09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4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Apr-07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4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May-06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9" name="Picture 8" descr="MemberTrends201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773619"/>
            <a:ext cx="8458200" cy="308438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IOTA Financial Overview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Starting Balance: 	</a:t>
            </a:r>
            <a:r>
              <a:rPr lang="en-US" dirty="0" smtClean="0"/>
              <a:t>2016 July 21</a:t>
            </a:r>
            <a:endParaRPr lang="en-US" dirty="0" smtClean="0"/>
          </a:p>
          <a:p>
            <a:pPr lvl="1" eaLnBrk="1" hangingPunct="1"/>
            <a:r>
              <a:rPr lang="en-US" dirty="0" smtClean="0"/>
              <a:t>$10,416.06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Ending Balance: 	</a:t>
            </a:r>
            <a:r>
              <a:rPr lang="en-US" dirty="0" smtClean="0"/>
              <a:t>2017 September 7</a:t>
            </a:r>
            <a:endParaRPr lang="en-US" dirty="0" smtClean="0"/>
          </a:p>
          <a:p>
            <a:pPr lvl="1" eaLnBrk="1" hangingPunct="1"/>
            <a:r>
              <a:rPr lang="en-US" dirty="0" smtClean="0"/>
              <a:t>$10,496.81</a:t>
            </a:r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smtClean="0"/>
              <a:t>	</a:t>
            </a:r>
          </a:p>
          <a:p>
            <a:pPr eaLnBrk="1" hangingPunct="1"/>
            <a:r>
              <a:rPr lang="en-US" b="1" dirty="0" smtClean="0">
                <a:solidFill>
                  <a:srgbClr val="008000"/>
                </a:solidFill>
              </a:rPr>
              <a:t>Net increase in Balance:</a:t>
            </a:r>
          </a:p>
          <a:p>
            <a:pPr lvl="1" eaLnBrk="1" hangingPunct="1"/>
            <a:r>
              <a:rPr lang="en-US" b="1" dirty="0" smtClean="0">
                <a:solidFill>
                  <a:srgbClr val="008000"/>
                </a:solidFill>
              </a:rPr>
              <a:t>$80.75</a:t>
            </a:r>
            <a:endParaRPr lang="en-US" b="1" dirty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IOTA Financial Details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763000" cy="60198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IOTA-VTI Royalties:	</a:t>
            </a:r>
            <a:r>
              <a:rPr lang="en-US" dirty="0" smtClean="0"/>
              <a:t>$392</a:t>
            </a:r>
            <a:endParaRPr lang="en-US" dirty="0" smtClean="0"/>
          </a:p>
          <a:p>
            <a:pPr lvl="1" eaLnBrk="1" hangingPunct="1"/>
            <a:r>
              <a:rPr lang="en-US" dirty="0" smtClean="0"/>
              <a:t>Down $</a:t>
            </a:r>
            <a:r>
              <a:rPr lang="en-US" b="1" dirty="0" smtClean="0">
                <a:solidFill>
                  <a:srgbClr val="FF0000"/>
                </a:solidFill>
              </a:rPr>
              <a:t>104</a:t>
            </a:r>
            <a:r>
              <a:rPr lang="en-US" dirty="0" smtClean="0"/>
              <a:t> </a:t>
            </a:r>
            <a:r>
              <a:rPr lang="en-US" dirty="0" smtClean="0"/>
              <a:t>from last annual meeting</a:t>
            </a:r>
            <a:endParaRPr lang="en-US" sz="2400" dirty="0" smtClean="0"/>
          </a:p>
          <a:p>
            <a:pPr lvl="1" eaLnBrk="1" hangingPunct="1"/>
            <a:r>
              <a:rPr lang="en-US" dirty="0" smtClean="0"/>
              <a:t>Last check lost due to recent move?</a:t>
            </a:r>
            <a:endParaRPr lang="en-US" dirty="0" smtClean="0"/>
          </a:p>
          <a:p>
            <a:pPr eaLnBrk="1" hangingPunct="1"/>
            <a:r>
              <a:rPr lang="en-US" dirty="0" smtClean="0"/>
              <a:t>PayPal Balance:		</a:t>
            </a:r>
            <a:r>
              <a:rPr lang="en-US" dirty="0" smtClean="0"/>
              <a:t>$2764.04 </a:t>
            </a:r>
            <a:endParaRPr lang="en-US" dirty="0" smtClean="0"/>
          </a:p>
          <a:p>
            <a:pPr lvl="1" eaLnBrk="1" hangingPunct="1"/>
            <a:r>
              <a:rPr lang="en-US" dirty="0" smtClean="0"/>
              <a:t>Up </a:t>
            </a:r>
            <a:r>
              <a:rPr lang="en-US" dirty="0" smtClean="0">
                <a:solidFill>
                  <a:srgbClr val="008000"/>
                </a:solidFill>
              </a:rPr>
              <a:t>$1049.28 </a:t>
            </a:r>
            <a:r>
              <a:rPr lang="en-US" dirty="0" smtClean="0"/>
              <a:t>from last annual meeting</a:t>
            </a:r>
          </a:p>
          <a:p>
            <a:pPr lvl="1" eaLnBrk="1" hangingPunct="1"/>
            <a:r>
              <a:rPr lang="en-US" dirty="0" smtClean="0"/>
              <a:t>Layout/publishing not paid for many issues!</a:t>
            </a:r>
            <a:endParaRPr lang="en-US" dirty="0" smtClean="0"/>
          </a:p>
          <a:p>
            <a:pPr eaLnBrk="1" hangingPunct="1"/>
            <a:r>
              <a:rPr lang="en-US" dirty="0" smtClean="0"/>
              <a:t>Expenses</a:t>
            </a:r>
          </a:p>
          <a:p>
            <a:pPr lvl="1" eaLnBrk="1" hangingPunct="1"/>
            <a:r>
              <a:rPr lang="en-US" dirty="0" smtClean="0"/>
              <a:t>JOA </a:t>
            </a:r>
            <a:r>
              <a:rPr lang="en-US" dirty="0" smtClean="0"/>
              <a:t>print </a:t>
            </a:r>
            <a:r>
              <a:rPr lang="en-US" dirty="0" smtClean="0"/>
              <a:t>costs	</a:t>
            </a:r>
            <a:r>
              <a:rPr lang="en-US" dirty="0" smtClean="0"/>
              <a:t>	Consistent</a:t>
            </a:r>
            <a:endParaRPr lang="en-US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dirty="0" smtClean="0"/>
              <a:t>Web service:		</a:t>
            </a:r>
            <a:r>
              <a:rPr lang="en-US" dirty="0" smtClean="0">
                <a:solidFill>
                  <a:srgbClr val="FF0000"/>
                </a:solidFill>
              </a:rPr>
              <a:t>Still donated</a:t>
            </a:r>
          </a:p>
          <a:p>
            <a:pPr lvl="1" eaLnBrk="1" hangingPunct="1"/>
            <a:r>
              <a:rPr lang="en-US" dirty="0" smtClean="0"/>
              <a:t>Awards			</a:t>
            </a:r>
            <a:r>
              <a:rPr lang="en-US" dirty="0" smtClean="0">
                <a:solidFill>
                  <a:srgbClr val="FF0000"/>
                </a:solidFill>
              </a:rPr>
              <a:t>Paid for last meeting</a:t>
            </a:r>
            <a:r>
              <a:rPr lang="en-US" dirty="0" smtClean="0"/>
              <a:t>		 	</a:t>
            </a:r>
            <a:endParaRPr lang="en-US" sz="1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IOTA Business Items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eaLnBrk="1" hangingPunct="1"/>
            <a:r>
              <a:rPr lang="en-US" dirty="0" smtClean="0"/>
              <a:t>JOA publication</a:t>
            </a:r>
          </a:p>
          <a:p>
            <a:pPr lvl="1" eaLnBrk="1" hangingPunct="1"/>
            <a:r>
              <a:rPr lang="en-US" dirty="0" smtClean="0"/>
              <a:t>Still behind on issues. </a:t>
            </a:r>
            <a:r>
              <a:rPr lang="en-US" dirty="0" smtClean="0"/>
              <a:t>Lost 2 issues from </a:t>
            </a:r>
            <a:r>
              <a:rPr lang="en-US" dirty="0" smtClean="0"/>
              <a:t>2015, 1 from 2016 &amp; behind 1 </a:t>
            </a:r>
            <a:r>
              <a:rPr lang="en-US" smtClean="0"/>
              <a:t>issue for 2017 …causing </a:t>
            </a:r>
            <a:r>
              <a:rPr lang="en-US" dirty="0" smtClean="0"/>
              <a:t>distribution problems! </a:t>
            </a:r>
          </a:p>
          <a:p>
            <a:pPr lvl="1" eaLnBrk="1" hangingPunct="1"/>
            <a:r>
              <a:rPr lang="en-US" dirty="0" smtClean="0"/>
              <a:t>Membership need to write/submit more!</a:t>
            </a:r>
          </a:p>
          <a:p>
            <a:pPr eaLnBrk="1" hangingPunct="1"/>
            <a:r>
              <a:rPr lang="en-US" dirty="0" smtClean="0"/>
              <a:t>Online access</a:t>
            </a:r>
          </a:p>
          <a:p>
            <a:pPr lvl="1" eaLnBrk="1" hangingPunct="1"/>
            <a:r>
              <a:rPr lang="en-US" sz="2000" dirty="0" smtClean="0"/>
              <a:t>New password protocol seems to be working fine</a:t>
            </a:r>
          </a:p>
          <a:p>
            <a:pPr lvl="1" eaLnBrk="1" hangingPunct="1"/>
            <a:r>
              <a:rPr lang="en-US" sz="2000" dirty="0" smtClean="0"/>
              <a:t>Remembering passwords is the only problem.</a:t>
            </a:r>
            <a:endParaRPr lang="en-US" dirty="0" smtClean="0"/>
          </a:p>
          <a:p>
            <a:pPr eaLnBrk="1" hangingPunct="1"/>
            <a:r>
              <a:rPr lang="en-US" dirty="0" smtClean="0"/>
              <a:t>Complaints</a:t>
            </a:r>
          </a:p>
          <a:p>
            <a:pPr lvl="1" eaLnBrk="1" hangingPunct="1"/>
            <a:r>
              <a:rPr lang="en-US" dirty="0" smtClean="0"/>
              <a:t>Hardly any…though maybe there should be.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164</Words>
  <Application>Microsoft Office PowerPoint</Application>
  <PresentationFormat>On-screen Show (4:3)</PresentationFormat>
  <Paragraphs>115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IOTA Membership and Subscription Numbers</vt:lpstr>
      <vt:lpstr>IOTA Membership Trends</vt:lpstr>
      <vt:lpstr>IOTA Financial Overview</vt:lpstr>
      <vt:lpstr>IOTA Financial Details</vt:lpstr>
      <vt:lpstr>IOTA Business Items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IOTA Business Report</dc:title>
  <dc:creator>Prof. Dude</dc:creator>
  <cp:lastModifiedBy>Chad</cp:lastModifiedBy>
  <cp:revision>78</cp:revision>
  <dcterms:created xsi:type="dcterms:W3CDTF">2007-07-13T20:39:54Z</dcterms:created>
  <dcterms:modified xsi:type="dcterms:W3CDTF">2017-09-07T16:23:42Z</dcterms:modified>
</cp:coreProperties>
</file>