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0" r:id="rId4"/>
    <p:sldId id="272" r:id="rId5"/>
    <p:sldId id="273" r:id="rId6"/>
    <p:sldId id="276" r:id="rId7"/>
    <p:sldId id="274" r:id="rId8"/>
    <p:sldId id="275" r:id="rId9"/>
    <p:sldId id="258" r:id="rId10"/>
    <p:sldId id="284" r:id="rId11"/>
    <p:sldId id="283" r:id="rId12"/>
    <p:sldId id="261" r:id="rId13"/>
    <p:sldId id="262" r:id="rId14"/>
    <p:sldId id="265" r:id="rId15"/>
    <p:sldId id="269" r:id="rId16"/>
    <p:sldId id="278" r:id="rId17"/>
    <p:sldId id="279" r:id="rId18"/>
    <p:sldId id="281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8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A542E-BB55-452B-BECE-532F526EF9D1}" type="datetimeFigureOut">
              <a:rPr lang="en-AU" smtClean="0"/>
              <a:pPr/>
              <a:t>2/05/2017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ECA4E-240C-46DD-B170-E7D3EADED30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47C1-2935-4EFF-BB10-EF0CBCA709F1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ED17-289C-4169-9F45-C8B13A7B1EB6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DACE-0E42-466C-AA79-AC24B25889F2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89F-9B13-4272-BF98-527C2D28DB4E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4BFDF-500A-4CFA-9200-74520398C4D1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3A44-8C0D-4A47-BE8A-5F98CC39FDB3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5D96-AF11-49B7-AA8D-A5DED53CCB04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9DFC-E6D2-43C7-8A60-5C5DFA04C956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2ECB-D132-4927-A695-A19F70A9DCF5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5380B-6FE5-411D-AE8E-3694E423E30F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B5DD-48C7-4D5C-9B9D-5549E181FECC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E502-01D7-48D9-93CD-4222622E8375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026C-DFB9-4820-9770-0B4A38A9F20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60" y="620688"/>
            <a:ext cx="8206680" cy="367240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138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Gaia</a:t>
            </a:r>
            <a:r>
              <a:rPr lang="en-A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A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A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impact on asteroidal occultations</a:t>
            </a:r>
            <a:endParaRPr lang="en-A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5796" y="4869160"/>
            <a:ext cx="3672408" cy="17281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AU" sz="2400" dirty="0" smtClean="0">
                <a:solidFill>
                  <a:schemeClr val="accent4">
                    <a:lumMod val="75000"/>
                  </a:schemeClr>
                </a:solidFill>
              </a:rPr>
              <a:t>©</a:t>
            </a: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  Dave Herald</a:t>
            </a:r>
          </a:p>
          <a:p>
            <a:pPr>
              <a:spcBef>
                <a:spcPts val="0"/>
              </a:spcBef>
            </a:pP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Murrumbateman</a:t>
            </a:r>
          </a:p>
          <a:p>
            <a:pPr>
              <a:spcBef>
                <a:spcPts val="0"/>
              </a:spcBef>
            </a:pP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May 2017</a:t>
            </a:r>
          </a:p>
          <a:p>
            <a:endParaRPr lang="en-AU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</a:t>
            </a:fld>
            <a:r>
              <a:rPr lang="en-AU" dirty="0" smtClean="0"/>
              <a:t>/26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12A-D65F-45A7-90A9-FD29BC01DF1F}" type="datetime4">
              <a:rPr lang="en-AU" smtClean="0"/>
              <a:pPr/>
              <a:t>2 May 2017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noFill/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4800" b="1" spc="50" dirty="0" smtClean="0">
                <a:ln w="11430">
                  <a:solidFill>
                    <a:srgbClr val="0000CC"/>
                  </a:solidFill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Follow-on cats</a:t>
            </a:r>
            <a:br>
              <a:rPr lang="en-AU" sz="4800" b="1" spc="50" dirty="0" smtClean="0">
                <a:ln w="11430">
                  <a:solidFill>
                    <a:srgbClr val="0000CC"/>
                  </a:solidFill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AU" sz="4800" b="1" spc="50" dirty="0" smtClean="0">
                <a:ln w="11430">
                  <a:solidFill>
                    <a:srgbClr val="0000CC"/>
                  </a:solidFill>
                </a:ln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with proper motions ‘added’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AU" sz="3600" b="1" dirty="0" smtClean="0">
                <a:solidFill>
                  <a:srgbClr val="FF0000"/>
                </a:solidFill>
              </a:rPr>
              <a:t>Gaia14</a:t>
            </a:r>
            <a:r>
              <a:rPr lang="en-AU" dirty="0" smtClean="0"/>
              <a:t> – Tycho-Gaia, plus all Gaia stars to </a:t>
            </a:r>
            <a:r>
              <a:rPr lang="en-AU" dirty="0" err="1" smtClean="0"/>
              <a:t>mag</a:t>
            </a:r>
            <a:r>
              <a:rPr lang="en-AU" dirty="0" smtClean="0"/>
              <a:t> 14.0, with proper motions derived using UCAC4 mean epoch positions</a:t>
            </a:r>
          </a:p>
          <a:p>
            <a:r>
              <a:rPr lang="en-AU" sz="3600" b="1" dirty="0" smtClean="0">
                <a:solidFill>
                  <a:srgbClr val="FF0000"/>
                </a:solidFill>
              </a:rPr>
              <a:t>HSOY</a:t>
            </a:r>
            <a:r>
              <a:rPr lang="en-AU" dirty="0" smtClean="0"/>
              <a:t> -  </a:t>
            </a:r>
            <a:r>
              <a:rPr lang="en-AU" b="1" dirty="0" smtClean="0">
                <a:solidFill>
                  <a:srgbClr val="FF0000"/>
                </a:solidFill>
              </a:rPr>
              <a:t>H</a:t>
            </a:r>
            <a:r>
              <a:rPr lang="en-AU" dirty="0" smtClean="0"/>
              <a:t>ot </a:t>
            </a:r>
            <a:r>
              <a:rPr lang="en-AU" b="1" dirty="0" smtClean="0">
                <a:solidFill>
                  <a:srgbClr val="FF0000"/>
                </a:solidFill>
              </a:rPr>
              <a:t>S</a:t>
            </a:r>
            <a:r>
              <a:rPr lang="en-AU" dirty="0" smtClean="0"/>
              <a:t>tuff for </a:t>
            </a:r>
            <a:r>
              <a:rPr lang="en-AU" b="1" dirty="0" smtClean="0">
                <a:solidFill>
                  <a:srgbClr val="FF0000"/>
                </a:solidFill>
              </a:rPr>
              <a:t>O</a:t>
            </a:r>
            <a:r>
              <a:rPr lang="en-AU" dirty="0" smtClean="0"/>
              <a:t>ne </a:t>
            </a:r>
            <a:r>
              <a:rPr lang="en-AU" b="1" dirty="0" smtClean="0">
                <a:solidFill>
                  <a:srgbClr val="FF0000"/>
                </a:solidFill>
              </a:rPr>
              <a:t>Y</a:t>
            </a:r>
            <a:r>
              <a:rPr lang="en-AU" dirty="0" smtClean="0"/>
              <a:t>ear (Uni of Heidelberg) Proper motions derived from PPMXL positions</a:t>
            </a:r>
          </a:p>
          <a:p>
            <a:r>
              <a:rPr lang="en-AU" sz="3600" b="1" dirty="0" smtClean="0">
                <a:solidFill>
                  <a:srgbClr val="FF0000"/>
                </a:solidFill>
              </a:rPr>
              <a:t>UCAC5 </a:t>
            </a:r>
            <a:r>
              <a:rPr lang="en-AU" dirty="0" smtClean="0"/>
              <a:t>– Proper motions derived from a re-reduction of UCAC images using Tycho-Gaia to derive early epoch positions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989F-9B13-4272-BF98-527C2D28DB4E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80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Gaia data release 2</a:t>
            </a:r>
            <a:r>
              <a:rPr lang="en-A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AU" sz="3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6510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AU" sz="8600" b="1" dirty="0" smtClean="0">
                <a:solidFill>
                  <a:srgbClr val="FF0000"/>
                </a:solidFill>
              </a:rPr>
              <a:t>∿May 2018   </a:t>
            </a:r>
          </a:p>
          <a:p>
            <a:pPr>
              <a:buNone/>
            </a:pPr>
            <a:r>
              <a:rPr lang="en-AU" sz="6000" dirty="0" smtClean="0"/>
              <a:t>• Five-parameter (α, </a:t>
            </a:r>
            <a:r>
              <a:rPr lang="el-GR" sz="6000" dirty="0" smtClean="0"/>
              <a:t>δ</a:t>
            </a:r>
            <a:r>
              <a:rPr lang="en-AU" sz="6000" dirty="0" smtClean="0"/>
              <a:t>, </a:t>
            </a:r>
            <a:r>
              <a:rPr lang="el-GR" sz="6000" dirty="0" smtClean="0"/>
              <a:t>μ</a:t>
            </a:r>
            <a:r>
              <a:rPr lang="el-GR" sz="6000" baseline="-25000" dirty="0" smtClean="0"/>
              <a:t>α</a:t>
            </a:r>
            <a:r>
              <a:rPr lang="en-AU" sz="6000" dirty="0" smtClean="0"/>
              <a:t>, </a:t>
            </a:r>
            <a:r>
              <a:rPr lang="el-GR" sz="6000" dirty="0" smtClean="0"/>
              <a:t>μ</a:t>
            </a:r>
            <a:r>
              <a:rPr lang="el-GR" sz="6000" baseline="-25000" dirty="0" smtClean="0"/>
              <a:t>δ</a:t>
            </a:r>
            <a:r>
              <a:rPr lang="en-AU" sz="6000" dirty="0" smtClean="0"/>
              <a:t>, </a:t>
            </a:r>
            <a:r>
              <a:rPr lang="el-GR" sz="6000" dirty="0" smtClean="0"/>
              <a:t>π</a:t>
            </a:r>
            <a:r>
              <a:rPr lang="en-AU" sz="6000" dirty="0" smtClean="0"/>
              <a:t>) solution for all objects with single-star behaviour </a:t>
            </a:r>
          </a:p>
          <a:p>
            <a:pPr>
              <a:buNone/>
            </a:pPr>
            <a:r>
              <a:rPr lang="en-AU" sz="6000" dirty="0" smtClean="0"/>
              <a:t>• </a:t>
            </a:r>
            <a:r>
              <a:rPr lang="en-AU" sz="6000" b="1" dirty="0" smtClean="0">
                <a:solidFill>
                  <a:srgbClr val="0000CC"/>
                </a:solidFill>
              </a:rPr>
              <a:t>Positions (but not orbits) for ~100,000 asteroids </a:t>
            </a:r>
          </a:p>
          <a:p>
            <a:pPr>
              <a:buNone/>
            </a:pPr>
            <a:r>
              <a:rPr lang="en-AU" sz="6000" dirty="0" smtClean="0"/>
              <a:t>•  Integrated Blue Photometer (BP) &amp; Red Photometer (RP) photometry, </a:t>
            </a:r>
          </a:p>
          <a:p>
            <a:pPr>
              <a:buNone/>
            </a:pPr>
            <a:r>
              <a:rPr lang="en-AU" sz="6000" dirty="0" smtClean="0"/>
              <a:t>• Mean radial velocities will be released for objects showing no radial-velocity variation</a:t>
            </a:r>
            <a:endParaRPr lang="en-AU" sz="6000" b="1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AU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11</a:t>
            </a:fld>
            <a:r>
              <a:rPr lang="en-AU" dirty="0" smtClean="0"/>
              <a:t>/26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F84-8C5D-421D-B506-5FA783D27E20}" type="datetime4">
              <a:rPr lang="en-AU" smtClean="0"/>
              <a:pPr/>
              <a:t>2 May 2017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72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Gaia – Final data release (2022)</a:t>
            </a:r>
            <a:endParaRPr lang="en-AU" sz="7200" b="1" spc="5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9772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sz="2400" dirty="0" smtClean="0"/>
              <a:t>• Full astrometric, photometric, and radial-velocity catalogues.</a:t>
            </a:r>
          </a:p>
          <a:p>
            <a:pPr>
              <a:buNone/>
            </a:pPr>
            <a:r>
              <a:rPr lang="en-AU" sz="2400" dirty="0" smtClean="0"/>
              <a:t>• All available variable-star and non-single-star solutions.</a:t>
            </a:r>
          </a:p>
          <a:p>
            <a:pPr>
              <a:buNone/>
            </a:pPr>
            <a:r>
              <a:rPr lang="en-AU" sz="2400" dirty="0" smtClean="0"/>
              <a:t>• Source classifications (probabilities) plus multiple astrophysical parameters (derived from BP/RP, RVS, and astrometry) for stars, unresolved binaries, galaxies, and quasars.</a:t>
            </a:r>
          </a:p>
          <a:p>
            <a:pPr>
              <a:buNone/>
            </a:pPr>
            <a:r>
              <a:rPr lang="en-AU" sz="2400" dirty="0" smtClean="0"/>
              <a:t>• An </a:t>
            </a:r>
            <a:r>
              <a:rPr lang="en-AU" sz="2400" dirty="0" err="1" smtClean="0"/>
              <a:t>exo</a:t>
            </a:r>
            <a:r>
              <a:rPr lang="en-AU" sz="2400" dirty="0" smtClean="0"/>
              <a:t>-planet list.</a:t>
            </a:r>
          </a:p>
          <a:p>
            <a:pPr>
              <a:buNone/>
            </a:pPr>
            <a:r>
              <a:rPr lang="en-AU" sz="2400" dirty="0" smtClean="0"/>
              <a:t>• All epoch and transit data for all sources.</a:t>
            </a:r>
          </a:p>
          <a:p>
            <a:pPr>
              <a:buNone/>
            </a:pPr>
            <a:r>
              <a:rPr lang="en-AU" sz="2400" dirty="0" smtClean="0"/>
              <a:t>• All ground-based observations made for data-processing purposes.</a:t>
            </a:r>
          </a:p>
          <a:p>
            <a:pPr>
              <a:buNone/>
            </a:pPr>
            <a:r>
              <a:rPr lang="en-AU" sz="1800" dirty="0" smtClean="0"/>
              <a:t> </a:t>
            </a:r>
          </a:p>
          <a:p>
            <a:pPr>
              <a:buNone/>
            </a:pPr>
            <a:endParaRPr lang="en-AU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12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88C75-BF47-4496-A9B6-2E83EC294160}" type="datetime4">
              <a:rPr lang="en-AU" smtClean="0"/>
              <a:pPr/>
              <a:t>2 May 2017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David\AppData\Local\Microsoft\Windows\INetCache\IE\8INZFYD8\sad_face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808312"/>
            <a:ext cx="620688" cy="62068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7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Issues </a:t>
            </a:r>
            <a:r>
              <a:rPr lang="en-AU" sz="4800" dirty="0" smtClean="0">
                <a:solidFill>
                  <a:srgbClr val="FF0000"/>
                </a:solidFill>
              </a:rPr>
              <a:t>with the 1</a:t>
            </a:r>
            <a:r>
              <a:rPr lang="en-AU" sz="4800" baseline="30000" dirty="0" smtClean="0">
                <a:solidFill>
                  <a:srgbClr val="FF0000"/>
                </a:solidFill>
              </a:rPr>
              <a:t>st</a:t>
            </a:r>
            <a:r>
              <a:rPr lang="en-AU" sz="4800" dirty="0" smtClean="0">
                <a:solidFill>
                  <a:srgbClr val="FF0000"/>
                </a:solidFill>
              </a:rPr>
              <a:t> release</a:t>
            </a:r>
            <a:endParaRPr lang="en-AU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Proper motions &amp; parallaxes for 70% stars brighter than ~11.5 are available in the Tycho-Gaia catalogue</a:t>
            </a:r>
          </a:p>
          <a:p>
            <a:r>
              <a:rPr lang="en-AU" dirty="0" smtClean="0"/>
              <a:t>For fainter stars - positions      , but no proper motions or parallaxes        But three catalogues have now issued with proper motions added</a:t>
            </a:r>
          </a:p>
          <a:p>
            <a:r>
              <a:rPr lang="en-AU" dirty="0" smtClean="0"/>
              <a:t>No entries for stars that show evidence of a companion        Coverage is about 75% of all stars</a:t>
            </a:r>
          </a:p>
          <a:p>
            <a:pPr>
              <a:lnSpc>
                <a:spcPts val="3840"/>
              </a:lnSpc>
              <a:spcBef>
                <a:spcPts val="1200"/>
              </a:spcBef>
              <a:buNone/>
            </a:pPr>
            <a:r>
              <a:rPr lang="en-AU" dirty="0" smtClean="0"/>
              <a:t>        for events up to 2018, positional uncertainty of stars at </a:t>
            </a:r>
            <a:r>
              <a:rPr lang="en-AU" dirty="0" err="1" smtClean="0"/>
              <a:t>mag</a:t>
            </a:r>
            <a:r>
              <a:rPr lang="en-AU" dirty="0" smtClean="0"/>
              <a:t> 12 </a:t>
            </a:r>
            <a:r>
              <a:rPr lang="en-AU" dirty="0" smtClean="0">
                <a:solidFill>
                  <a:srgbClr val="0000CC"/>
                </a:solidFill>
              </a:rPr>
              <a:t> </a:t>
            </a:r>
            <a:r>
              <a:rPr lang="en-AU" dirty="0" smtClean="0">
                <a:solidFill>
                  <a:srgbClr val="FF0000"/>
                </a:solidFill>
              </a:rPr>
              <a:t>∿4mas </a:t>
            </a:r>
            <a:r>
              <a:rPr lang="en-AU" dirty="0" smtClean="0">
                <a:solidFill>
                  <a:srgbClr val="7030A0"/>
                </a:solidFill>
              </a:rPr>
              <a:t>(</a:t>
            </a:r>
            <a:r>
              <a:rPr lang="en-AU" dirty="0" smtClean="0">
                <a:solidFill>
                  <a:srgbClr val="7030A0"/>
                </a:solidFill>
                <a:sym typeface="Symbol"/>
              </a:rPr>
              <a:t></a:t>
            </a:r>
            <a:r>
              <a:rPr lang="en-AU" dirty="0" smtClean="0">
                <a:solidFill>
                  <a:srgbClr val="7030A0"/>
                </a:solidFill>
              </a:rPr>
              <a:t> 8km)</a:t>
            </a:r>
            <a:r>
              <a:rPr lang="en-AU" dirty="0" smtClean="0"/>
              <a:t>;   at </a:t>
            </a:r>
            <a:r>
              <a:rPr lang="en-AU" dirty="0" err="1" smtClean="0"/>
              <a:t>mag</a:t>
            </a:r>
            <a:r>
              <a:rPr lang="en-AU" dirty="0" smtClean="0"/>
              <a:t> 15</a:t>
            </a:r>
            <a:r>
              <a:rPr lang="en-AU" dirty="0" smtClean="0">
                <a:solidFill>
                  <a:srgbClr val="0000CC"/>
                </a:solidFill>
              </a:rPr>
              <a:t> </a:t>
            </a:r>
            <a:r>
              <a:rPr lang="en-AU" dirty="0" smtClean="0">
                <a:solidFill>
                  <a:srgbClr val="FF0000"/>
                </a:solidFill>
              </a:rPr>
              <a:t>∿10mas</a:t>
            </a:r>
            <a:r>
              <a:rPr lang="en-AU" dirty="0" smtClean="0">
                <a:solidFill>
                  <a:srgbClr val="7030A0"/>
                </a:solidFill>
              </a:rPr>
              <a:t> (</a:t>
            </a:r>
            <a:r>
              <a:rPr lang="en-AU" dirty="0" smtClean="0">
                <a:solidFill>
                  <a:srgbClr val="7030A0"/>
                </a:solidFill>
                <a:sym typeface="Symbol"/>
              </a:rPr>
              <a:t></a:t>
            </a:r>
            <a:r>
              <a:rPr lang="en-AU" dirty="0" smtClean="0">
                <a:solidFill>
                  <a:srgbClr val="7030A0"/>
                </a:solidFill>
              </a:rPr>
              <a:t>20km)</a:t>
            </a:r>
          </a:p>
        </p:txBody>
      </p:sp>
      <p:pic>
        <p:nvPicPr>
          <p:cNvPr id="1030" name="Picture 6" descr="C:\Users\David\AppData\Local\Microsoft\Windows\INetCache\IE\7ZV69LCW\original_smiley_fac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20888"/>
            <a:ext cx="504056" cy="504056"/>
          </a:xfrm>
          <a:prstGeom prst="rect">
            <a:avLst/>
          </a:prstGeom>
          <a:noFill/>
        </p:spPr>
      </p:pic>
      <p:pic>
        <p:nvPicPr>
          <p:cNvPr id="15" name="Picture 6" descr="C:\Users\David\AppData\Local\Microsoft\Windows\INetCache\IE\7ZV69LCW\original_smiley_fac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16832"/>
            <a:ext cx="504056" cy="504056"/>
          </a:xfrm>
          <a:prstGeom prst="rect">
            <a:avLst/>
          </a:prstGeom>
          <a:noFill/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13</a:t>
            </a:fld>
            <a:r>
              <a:rPr lang="en-AU" dirty="0" smtClean="0"/>
              <a:t>/26</a:t>
            </a:r>
            <a:endParaRPr lang="en-AU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7B0E1-DABB-4D59-B4C2-843166676FB0}" type="datetime4">
              <a:rPr lang="en-AU" smtClean="0"/>
              <a:pPr/>
              <a:t>2 May 2017</a:t>
            </a:fld>
            <a:endParaRPr lang="en-AU"/>
          </a:p>
        </p:txBody>
      </p:sp>
      <p:pic>
        <p:nvPicPr>
          <p:cNvPr id="10" name="Picture 6" descr="C:\Users\David\AppData\Local\Microsoft\Windows\INetCache\IE\7ZV69LCW\original_smiley_fac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3284984"/>
            <a:ext cx="504056" cy="504056"/>
          </a:xfrm>
          <a:prstGeom prst="rect">
            <a:avLst/>
          </a:prstGeom>
          <a:noFill/>
        </p:spPr>
      </p:pic>
      <p:pic>
        <p:nvPicPr>
          <p:cNvPr id="11" name="Picture 5" descr="C:\Users\David\AppData\Local\Microsoft\Windows\INetCache\IE\8INZFYD8\sad_face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176464"/>
            <a:ext cx="620688" cy="620688"/>
          </a:xfrm>
          <a:prstGeom prst="rect">
            <a:avLst/>
          </a:prstGeom>
          <a:noFill/>
        </p:spPr>
      </p:pic>
      <p:sp>
        <p:nvSpPr>
          <p:cNvPr id="12" name="Notched Right Arrow 11"/>
          <p:cNvSpPr/>
          <p:nvPr/>
        </p:nvSpPr>
        <p:spPr>
          <a:xfrm>
            <a:off x="539552" y="4869160"/>
            <a:ext cx="648072" cy="36004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60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Situation for asteroids</a:t>
            </a:r>
            <a:r>
              <a:rPr lang="en-AU" sz="66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AU" sz="6600" b="1" spc="5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en-AU" sz="3500" dirty="0" smtClean="0"/>
              <a:t>Uncertainty in the asteroid orbit is the prime limitation on current prediction accuracy</a:t>
            </a:r>
          </a:p>
          <a:p>
            <a:r>
              <a:rPr lang="en-AU" sz="3500" dirty="0" smtClean="0"/>
              <a:t>Asteroid orbits from Gaia - not available until 4</a:t>
            </a:r>
            <a:r>
              <a:rPr lang="en-AU" sz="3500" baseline="30000" dirty="0" smtClean="0"/>
              <a:t>th</a:t>
            </a:r>
            <a:r>
              <a:rPr lang="en-AU" sz="3500" dirty="0" smtClean="0"/>
              <a:t> release Aug 2019</a:t>
            </a:r>
          </a:p>
          <a:p>
            <a:r>
              <a:rPr lang="en-AU" sz="3500" dirty="0" smtClean="0"/>
              <a:t>2</a:t>
            </a:r>
            <a:r>
              <a:rPr lang="en-AU" sz="3500" baseline="30000" dirty="0" smtClean="0"/>
              <a:t>nd</a:t>
            </a:r>
            <a:r>
              <a:rPr lang="en-AU" sz="3500" dirty="0" smtClean="0"/>
              <a:t> release (May  2018) expected to include observed positions for ~100,000 asteroids</a:t>
            </a:r>
          </a:p>
          <a:p>
            <a:r>
              <a:rPr lang="en-AU" sz="3500" dirty="0" smtClean="0"/>
              <a:t>Improved orbits should quickly become available [e.g. MPC  will incorporate the Gaia positions in their orbit solutions.]</a:t>
            </a:r>
          </a:p>
          <a:p>
            <a:endParaRPr lang="en-AU" sz="3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14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F384-3822-470F-BCF0-A9D40A8F8A35}" type="datetime4">
              <a:rPr lang="en-AU" smtClean="0"/>
              <a:pPr/>
              <a:t>2 May 2017</a:t>
            </a:fld>
            <a:endParaRPr lang="en-AU"/>
          </a:p>
        </p:txBody>
      </p:sp>
      <p:sp>
        <p:nvSpPr>
          <p:cNvPr id="6" name="Notched Right Arrow 5"/>
          <p:cNvSpPr/>
          <p:nvPr/>
        </p:nvSpPr>
        <p:spPr>
          <a:xfrm>
            <a:off x="251520" y="4581128"/>
            <a:ext cx="648072" cy="36004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Autofit/>
          </a:bodyPr>
          <a:lstStyle/>
          <a:p>
            <a:r>
              <a:rPr lang="en-AU" dirty="0" smtClean="0"/>
              <a:t>Path predictions will be accurate to about 1km</a:t>
            </a:r>
          </a:p>
          <a:p>
            <a:r>
              <a:rPr lang="en-AU" dirty="0" smtClean="0"/>
              <a:t>Will be able to plan an event with certainty (apart from the weather)</a:t>
            </a:r>
          </a:p>
          <a:p>
            <a:r>
              <a:rPr lang="en-AU" dirty="0" smtClean="0"/>
              <a:t>Focus may move from observing anything that happens nearby, to efforts to study particular asteroids</a:t>
            </a:r>
          </a:p>
          <a:p>
            <a:r>
              <a:rPr lang="en-AU" dirty="0" smtClean="0"/>
              <a:t>We will need to develop capability to incorporate shape model predictions to predict path edge locations, and distinguish between shape model solutions</a:t>
            </a: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18864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6000" b="1" i="1" u="sng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Long-term</a:t>
            </a:r>
            <a:r>
              <a:rPr kumimoji="0" lang="en-AU" sz="6000" b="1" i="0" u="none" strike="noStrike" kern="1200" cap="none" spc="50" normalizeH="0" baseline="0" noProof="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situation </a:t>
            </a:r>
            <a:endParaRPr kumimoji="0" lang="en-AU" sz="6600" b="1" i="0" u="none" strike="noStrike" kern="1200" cap="none" spc="50" normalizeH="0" baseline="0" noProof="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15</a:t>
            </a:fld>
            <a:r>
              <a:rPr lang="en-AU" dirty="0" smtClean="0"/>
              <a:t>/26</a:t>
            </a:r>
            <a:endParaRPr lang="en-A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0061-5742-410B-98F9-BC49575277B8}" type="datetime4">
              <a:rPr lang="en-AU" smtClean="0"/>
              <a:pPr/>
              <a:t>2 May 2017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issues for asteroids (1)</a:t>
            </a:r>
            <a:endParaRPr lang="en-AU" sz="5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Will need to identify asteroids that we should focus our attention. Issues such as:</a:t>
            </a:r>
          </a:p>
          <a:p>
            <a:pPr lvl="1"/>
            <a:r>
              <a:rPr lang="en-AU" dirty="0" smtClean="0"/>
              <a:t>Binary asteroids</a:t>
            </a:r>
          </a:p>
          <a:p>
            <a:pPr lvl="1"/>
            <a:r>
              <a:rPr lang="en-AU" dirty="0" smtClean="0"/>
              <a:t>Asteroids with shape models</a:t>
            </a:r>
          </a:p>
          <a:p>
            <a:pPr lvl="1"/>
            <a:r>
              <a:rPr lang="en-AU" dirty="0" smtClean="0"/>
              <a:t>Asteroids having some other characteristic of importance. (</a:t>
            </a:r>
            <a:r>
              <a:rPr lang="en-AU" dirty="0" err="1" smtClean="0"/>
              <a:t>Eg</a:t>
            </a:r>
            <a:r>
              <a:rPr lang="en-AU" dirty="0" smtClean="0"/>
              <a:t> a member of certain classes of asteroids – whether that be based on composition, orbit type, or some other consideration)</a:t>
            </a:r>
          </a:p>
          <a:p>
            <a:pPr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16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4907E-C0F9-4808-8303-B20A07DA589C}" type="datetime4">
              <a:rPr lang="en-AU" smtClean="0"/>
              <a:pPr/>
              <a:t>2 May 2017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Other issues for asteroids (2)</a:t>
            </a:r>
            <a:endParaRPr lang="en-AU" sz="5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Also need to think about the frequency of events involving a selected asteroid.</a:t>
            </a:r>
          </a:p>
          <a:p>
            <a:r>
              <a:rPr lang="en-AU" dirty="0" smtClean="0"/>
              <a:t>For example, do we focus on asteroids when they move through star-rich regions of the sky – such that we get numerous events over a few months at different rotational orientations, which we can then match to shape models.</a:t>
            </a:r>
          </a:p>
          <a:p>
            <a:r>
              <a:rPr lang="en-AU" dirty="0" smtClean="0"/>
              <a:t>Events involving faint (and therefore small) asteroids may be predicted more often.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17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2C2F-3352-42F7-8F47-FAA115E76A66}" type="datetime4">
              <a:rPr lang="en-AU" smtClean="0"/>
              <a:pPr/>
              <a:t>2 May 2017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AU" sz="5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Overall summary</a:t>
            </a:r>
            <a:endParaRPr lang="en-AU" sz="54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Gaia Release #1 has largely </a:t>
            </a:r>
            <a:r>
              <a:rPr lang="en-AU" dirty="0" smtClean="0"/>
              <a:t>eliminated </a:t>
            </a:r>
            <a:r>
              <a:rPr lang="en-AU" dirty="0" smtClean="0"/>
              <a:t>the star position as a cause of uncertainty.</a:t>
            </a:r>
          </a:p>
          <a:p>
            <a:r>
              <a:rPr lang="en-AU" dirty="0" smtClean="0"/>
              <a:t>The position of the asteroid remains as the greatest source of uncertainty.</a:t>
            </a:r>
          </a:p>
          <a:p>
            <a:r>
              <a:rPr lang="en-AU" dirty="0" smtClean="0"/>
              <a:t>Release #2 offers the promise of high prediction accuracy (path location better than 10km)</a:t>
            </a:r>
          </a:p>
          <a:p>
            <a:r>
              <a:rPr lang="en-AU" dirty="0" smtClean="0"/>
              <a:t>We will need to develop a strategy for selecting events we want to focus on, and for placing mobile observers across a path.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18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F31-F924-42C4-8BBA-5EA8AF0216F3}" type="datetime4">
              <a:rPr lang="en-AU" smtClean="0"/>
              <a:pPr/>
              <a:t>2 May 2017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2196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normalizeH="0" baseline="0" noProof="0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future for asteroidal occultations is exciting….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Any questions?!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131840" y="2420888"/>
          <a:ext cx="2952328" cy="4203170"/>
        </p:xfrm>
        <a:graphic>
          <a:graphicData uri="http://schemas.openxmlformats.org/presentationml/2006/ole">
            <p:oleObj spid="_x0000_s2050" name="Clip" r:id="rId3" imgW="3848040" imgH="5478120" progId="">
              <p:embed/>
            </p:oleObj>
          </a:graphicData>
        </a:graphic>
      </p:graphicFrame>
      <p:pic>
        <p:nvPicPr>
          <p:cNvPr id="6" name="Picture 3" descr="C:\Users\DaveH Admin\AppData\Local\Microsoft\Windows\Temporary Internet Files\Content.IE5\HEP3D7CW\MM900236448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5445224"/>
            <a:ext cx="1219200" cy="12192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19</a:t>
            </a:fld>
            <a:endParaRPr lang="en-A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2033-38B2-42AE-85E1-3DE398C59CAB}" type="datetime4">
              <a:rPr lang="en-AU" smtClean="0"/>
              <a:pPr/>
              <a:t>2 May 2017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Situation pre GAIA</a:t>
            </a:r>
            <a:endParaRPr lang="en-A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35280" cy="5256584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AU" b="1" i="1" u="sng" dirty="0" smtClean="0">
                <a:solidFill>
                  <a:srgbClr val="0000CC"/>
                </a:solidFill>
              </a:rPr>
              <a:t>A number to remember. </a:t>
            </a:r>
            <a:r>
              <a:rPr lang="en-AU" i="1" dirty="0" smtClean="0">
                <a:solidFill>
                  <a:srgbClr val="009900"/>
                </a:solidFill>
              </a:rPr>
              <a:t>For Main Belt asteroids, </a:t>
            </a:r>
            <a:r>
              <a:rPr lang="en-AU" b="1" i="1" u="sng" dirty="0" smtClean="0">
                <a:solidFill>
                  <a:srgbClr val="0000CC"/>
                </a:solidFill>
              </a:rPr>
              <a:t>1mas</a:t>
            </a:r>
            <a:r>
              <a:rPr lang="en-AU" i="1" dirty="0" smtClean="0"/>
              <a:t> </a:t>
            </a:r>
            <a:r>
              <a:rPr lang="en-AU" i="1" dirty="0" smtClean="0">
                <a:solidFill>
                  <a:srgbClr val="009900"/>
                </a:solidFill>
              </a:rPr>
              <a:t>equates to about</a:t>
            </a:r>
            <a:r>
              <a:rPr lang="en-AU" i="1" dirty="0" smtClean="0"/>
              <a:t> </a:t>
            </a:r>
            <a:r>
              <a:rPr lang="en-AU" b="1" i="1" u="sng" dirty="0" smtClean="0">
                <a:solidFill>
                  <a:srgbClr val="0000CC"/>
                </a:solidFill>
              </a:rPr>
              <a:t>2km</a:t>
            </a:r>
            <a:r>
              <a:rPr lang="en-AU" i="1" dirty="0" smtClean="0"/>
              <a:t> </a:t>
            </a:r>
            <a:r>
              <a:rPr lang="en-AU" i="1" dirty="0" smtClean="0">
                <a:solidFill>
                  <a:srgbClr val="009900"/>
                </a:solidFill>
              </a:rPr>
              <a:t>on the Earth</a:t>
            </a:r>
          </a:p>
          <a:p>
            <a:r>
              <a:rPr lang="en-AU" dirty="0" smtClean="0"/>
              <a:t>Typical uncertainty in star position  50mas</a:t>
            </a:r>
          </a:p>
          <a:p>
            <a:r>
              <a:rPr lang="en-AU" dirty="0" smtClean="0"/>
              <a:t>Typical uncertainty in asteroid position  150mas</a:t>
            </a:r>
          </a:p>
          <a:p>
            <a:r>
              <a:rPr lang="en-AU" dirty="0" smtClean="0"/>
              <a:t>For any one event, there is little basis to attribute the path shift between the star or the asteroid. </a:t>
            </a:r>
            <a:r>
              <a:rPr lang="en-AU" sz="2800" dirty="0" smtClean="0"/>
              <a:t>That is, with the current accuracy of star catalogues and asteroid ephemerides, we cannot improve predictions based on recent observations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5BAC-7B65-4C82-87BE-201C9BC90FE2}" type="datetime4">
              <a:rPr lang="en-AU" smtClean="0"/>
              <a:pPr/>
              <a:t>2 May 2017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GAIA spacecraft</a:t>
            </a:r>
            <a:endParaRPr lang="en-A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Content Placeholder 3" descr="GAIA payload modu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1" y="1124744"/>
            <a:ext cx="5472608" cy="4326751"/>
          </a:xfrm>
        </p:spPr>
      </p:pic>
      <p:sp>
        <p:nvSpPr>
          <p:cNvPr id="5" name="Rectangle 4"/>
          <p:cNvSpPr/>
          <p:nvPr/>
        </p:nvSpPr>
        <p:spPr>
          <a:xfrm>
            <a:off x="251520" y="531572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 smtClean="0"/>
              <a:t>The CCD detectors are saturated at mag 12. However they can measure to mag 3, and expect to be able to measure all 243 stars brighter than 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8D09-7EA1-4ED9-8434-A777434DEB75}" type="datetime4">
              <a:rPr lang="en-AU" smtClean="0"/>
              <a:pPr/>
              <a:t>2 May 2017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Gaia scanning pattern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1036711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Left – global star distribution</a:t>
            </a:r>
          </a:p>
          <a:p>
            <a:r>
              <a:rPr lang="en-AU" dirty="0" smtClean="0"/>
              <a:t>Right – number of observations in a 6-month period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91440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4</a:t>
            </a:fld>
            <a:endParaRPr lang="en-A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CEC1-0DEF-4A7B-AFCE-E1894BC5839C}" type="datetime4">
              <a:rPr lang="en-AU" smtClean="0"/>
              <a:pPr/>
              <a:t>2 May 2017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00CC"/>
                </a:solidFill>
              </a:rPr>
              <a:t>Gaia impact – star positions</a:t>
            </a:r>
            <a:endParaRPr lang="en-AU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Gaia will produce the following:</a:t>
            </a:r>
          </a:p>
          <a:p>
            <a:r>
              <a:rPr lang="en-AU" dirty="0" smtClean="0"/>
              <a:t>μ-</a:t>
            </a:r>
            <a:r>
              <a:rPr lang="en-AU" dirty="0" err="1" smtClean="0"/>
              <a:t>arcsec</a:t>
            </a:r>
            <a:r>
              <a:rPr lang="en-AU" dirty="0" smtClean="0"/>
              <a:t> positions, proper motions &amp; parallaxes down to mag ≈20 (∿1 billion stars)</a:t>
            </a:r>
          </a:p>
          <a:p>
            <a:r>
              <a:rPr lang="en-AU" dirty="0" smtClean="0"/>
              <a:t>Radial velocities and spectral types – stars down to mag ≈16 (∿150 million stars)  </a:t>
            </a:r>
            <a:r>
              <a:rPr lang="en-AU" dirty="0" smtClean="0">
                <a:solidFill>
                  <a:schemeClr val="accent3">
                    <a:lumMod val="50000"/>
                  </a:schemeClr>
                </a:solidFill>
              </a:rPr>
              <a:t>{yes – it has a spectroscope…!}</a:t>
            </a:r>
          </a:p>
          <a:p>
            <a:r>
              <a:rPr lang="en-AU" dirty="0" smtClean="0"/>
              <a:t>Element abundances for stars brighter than 11</a:t>
            </a:r>
          </a:p>
          <a:p>
            <a:r>
              <a:rPr lang="en-AU" dirty="0" smtClean="0"/>
              <a:t>Positions and orbits of asteroids and TNOs, to ∿mag 20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5</a:t>
            </a:fld>
            <a:r>
              <a:rPr lang="en-AU" dirty="0" smtClean="0"/>
              <a:t>/26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723B-B097-4377-AB7C-AE7193F34B87}" type="datetime4">
              <a:rPr lang="en-AU" smtClean="0"/>
              <a:pPr/>
              <a:t>2 May 2017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b="1" dirty="0" smtClean="0">
                <a:solidFill>
                  <a:srgbClr val="0000CC"/>
                </a:solidFill>
              </a:rPr>
              <a:t>Astrometric accuracy against magnitude – final catalogue</a:t>
            </a:r>
            <a:endParaRPr lang="en-AU" b="1" dirty="0">
              <a:solidFill>
                <a:srgbClr val="0000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559" y="1628800"/>
            <a:ext cx="7794881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22C2-AA5E-43C2-9958-AFDADCB24EE8}" type="datetime4">
              <a:rPr lang="en-AU" smtClean="0"/>
              <a:pPr/>
              <a:t>2 May 2017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922114"/>
          </a:xfrm>
        </p:spPr>
        <p:txBody>
          <a:bodyPr/>
          <a:lstStyle/>
          <a:p>
            <a:r>
              <a:rPr lang="en-AU" b="1" dirty="0" smtClean="0">
                <a:solidFill>
                  <a:srgbClr val="0000CC"/>
                </a:solidFill>
              </a:rPr>
              <a:t>Gaia impact - variables</a:t>
            </a:r>
            <a:endParaRPr lang="en-AU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05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rgbClr val="002060"/>
                </a:solidFill>
              </a:rPr>
              <a:t>Multi-epoch photometry for everything brighter than mag 20. Detects v</a:t>
            </a:r>
            <a:r>
              <a:rPr lang="en-AU" dirty="0" smtClean="0"/>
              <a:t>ariability on time scales between seconds and ∿5 years. </a:t>
            </a:r>
            <a:r>
              <a:rPr lang="en-AU" dirty="0" smtClean="0">
                <a:solidFill>
                  <a:srgbClr val="002060"/>
                </a:solidFill>
              </a:rPr>
              <a:t>Estimated total variables  ~18 million, including:</a:t>
            </a:r>
          </a:p>
          <a:p>
            <a:r>
              <a:rPr lang="en-AU" dirty="0" smtClean="0"/>
              <a:t>5,000,000  ‘classic’ </a:t>
            </a:r>
            <a:r>
              <a:rPr lang="en-AU" dirty="0" err="1" smtClean="0"/>
              <a:t>Cepheids</a:t>
            </a:r>
            <a:endParaRPr lang="en-AU" dirty="0" smtClean="0"/>
          </a:p>
          <a:p>
            <a:r>
              <a:rPr lang="en-AU" dirty="0" smtClean="0"/>
              <a:t>3,000,000  eclipsing binaries, with precise physical and orbital parameters for ∿10,000</a:t>
            </a:r>
          </a:p>
          <a:p>
            <a:r>
              <a:rPr lang="en-AU" dirty="0" smtClean="0"/>
              <a:t>300,000  with rotationally induced variability</a:t>
            </a:r>
          </a:p>
          <a:p>
            <a:r>
              <a:rPr lang="en-AU" dirty="0" smtClean="0"/>
              <a:t>250,000  </a:t>
            </a:r>
            <a:r>
              <a:rPr lang="en-AU" dirty="0" err="1" smtClean="0"/>
              <a:t>Miras</a:t>
            </a:r>
            <a:r>
              <a:rPr lang="en-AU" dirty="0" smtClean="0"/>
              <a:t> and SR variables</a:t>
            </a:r>
          </a:p>
          <a:p>
            <a:r>
              <a:rPr lang="en-AU" dirty="0" smtClean="0"/>
              <a:t>60,000 - 240,000  δ </a:t>
            </a:r>
            <a:r>
              <a:rPr lang="en-AU" dirty="0" err="1" smtClean="0"/>
              <a:t>Scuti</a:t>
            </a:r>
            <a:r>
              <a:rPr lang="en-AU" dirty="0" smtClean="0"/>
              <a:t> variables. </a:t>
            </a:r>
          </a:p>
          <a:p>
            <a:r>
              <a:rPr lang="en-AU" dirty="0" smtClean="0"/>
              <a:t>70,000  RR </a:t>
            </a:r>
            <a:r>
              <a:rPr lang="en-AU" dirty="0" err="1" smtClean="0"/>
              <a:t>Lyrae</a:t>
            </a:r>
            <a:endParaRPr lang="en-AU" dirty="0" smtClean="0"/>
          </a:p>
          <a:p>
            <a:r>
              <a:rPr lang="en-AU" dirty="0" smtClean="0"/>
              <a:t>20,000  supernovae</a:t>
            </a:r>
          </a:p>
          <a:p>
            <a:pPr marL="0" indent="0">
              <a:buNone/>
            </a:pPr>
            <a:r>
              <a:rPr lang="en-AU" i="1" dirty="0" smtClean="0">
                <a:solidFill>
                  <a:srgbClr val="C00000"/>
                </a:solidFill>
              </a:rPr>
              <a:t>AAVSO Index catalogue has a mere 342,000 entries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7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5964-875A-41C3-A1C4-F03F9F2B88CE}" type="datetime4">
              <a:rPr lang="en-AU" smtClean="0"/>
              <a:pPr/>
              <a:t>2 May 2017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00CC"/>
                </a:solidFill>
              </a:rPr>
              <a:t>Gaia impact - doubles</a:t>
            </a:r>
            <a:endParaRPr lang="en-AU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AU" dirty="0" smtClean="0"/>
              <a:t>Estimated results:</a:t>
            </a:r>
          </a:p>
          <a:p>
            <a:r>
              <a:rPr lang="en-AU" dirty="0" smtClean="0"/>
              <a:t>700,000  radial velocity orbits</a:t>
            </a:r>
          </a:p>
          <a:p>
            <a:r>
              <a:rPr lang="en-AU" dirty="0" smtClean="0"/>
              <a:t>800,000  radial velocity + astrometry orbits</a:t>
            </a:r>
          </a:p>
          <a:p>
            <a:r>
              <a:rPr lang="en-AU" dirty="0" smtClean="0"/>
              <a:t>2,000,000  astrometry orbits</a:t>
            </a:r>
          </a:p>
          <a:p>
            <a:r>
              <a:rPr lang="en-AU" dirty="0" smtClean="0"/>
              <a:t>4,000,000  non-linear-proper-motion systems</a:t>
            </a:r>
          </a:p>
          <a:p>
            <a:r>
              <a:rPr lang="en-AU" dirty="0" smtClean="0"/>
              <a:t>40,000,000  resolved binaries</a:t>
            </a:r>
          </a:p>
          <a:p>
            <a:r>
              <a:rPr lang="en-AU" dirty="0" smtClean="0"/>
              <a:t>Resolve all binaries with separations &gt;20mas which have a moderate magnitude difference.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i="1" dirty="0" smtClean="0">
                <a:solidFill>
                  <a:srgbClr val="C00000"/>
                </a:solidFill>
              </a:rPr>
              <a:t>Washington Double Star catalogue: 135,000 pairs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i="1" dirty="0" smtClean="0">
                <a:solidFill>
                  <a:srgbClr val="C00000"/>
                </a:solidFill>
              </a:rPr>
              <a:t>USNO 6</a:t>
            </a:r>
            <a:r>
              <a:rPr lang="en-AU" i="1" baseline="30000" dirty="0" smtClean="0">
                <a:solidFill>
                  <a:srgbClr val="C00000"/>
                </a:solidFill>
              </a:rPr>
              <a:t>th</a:t>
            </a:r>
            <a:r>
              <a:rPr lang="en-AU" i="1" dirty="0" smtClean="0">
                <a:solidFill>
                  <a:srgbClr val="C00000"/>
                </a:solidFill>
              </a:rPr>
              <a:t> Interferometric catalogue: 83,000 pairs</a:t>
            </a:r>
            <a:endParaRPr lang="en-AU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8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B29F-7C18-4A9A-80E9-77CF836FAFA0}" type="datetime4">
              <a:rPr lang="en-AU" smtClean="0"/>
              <a:pPr/>
              <a:t>2 May 2017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80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Gaia 1st release</a:t>
            </a:r>
            <a:r>
              <a:rPr lang="en-AU" sz="53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AU" sz="3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AU" sz="8600" b="1" dirty="0" smtClean="0">
                <a:solidFill>
                  <a:srgbClr val="FF0000"/>
                </a:solidFill>
              </a:rPr>
              <a:t>Sept 2016   </a:t>
            </a:r>
          </a:p>
          <a:p>
            <a:pPr>
              <a:buNone/>
            </a:pPr>
            <a:r>
              <a:rPr lang="en-AU" sz="6000" dirty="0" smtClean="0"/>
              <a:t>•</a:t>
            </a:r>
            <a:r>
              <a:rPr lang="en-AU" sz="6400" dirty="0" smtClean="0"/>
              <a:t> Positions (</a:t>
            </a:r>
            <a:r>
              <a:rPr lang="en-AU" sz="6400" dirty="0" smtClean="0">
                <a:solidFill>
                  <a:srgbClr val="009900"/>
                </a:solidFill>
              </a:rPr>
              <a:t>α, δ</a:t>
            </a:r>
            <a:r>
              <a:rPr lang="en-AU" sz="6400" dirty="0" smtClean="0"/>
              <a:t>) and G magnitudes for stars with acceptable formal standard errors on positions (about 70% of stars). </a:t>
            </a:r>
          </a:p>
          <a:p>
            <a:pPr>
              <a:buNone/>
            </a:pPr>
            <a:r>
              <a:rPr lang="en-AU" sz="6400" dirty="0" smtClean="0"/>
              <a:t>• Five-parameter astrometric solution - </a:t>
            </a:r>
            <a:r>
              <a:rPr lang="en-AU" sz="6400" dirty="0" smtClean="0">
                <a:solidFill>
                  <a:srgbClr val="009900"/>
                </a:solidFill>
              </a:rPr>
              <a:t>(α, </a:t>
            </a:r>
            <a:r>
              <a:rPr lang="el-GR" sz="6400" dirty="0" smtClean="0">
                <a:solidFill>
                  <a:srgbClr val="009900"/>
                </a:solidFill>
              </a:rPr>
              <a:t>δ</a:t>
            </a:r>
            <a:r>
              <a:rPr lang="en-AU" sz="6400" dirty="0" smtClean="0">
                <a:solidFill>
                  <a:srgbClr val="009900"/>
                </a:solidFill>
              </a:rPr>
              <a:t>, </a:t>
            </a:r>
            <a:r>
              <a:rPr lang="el-GR" sz="6400" dirty="0" smtClean="0">
                <a:solidFill>
                  <a:srgbClr val="009900"/>
                </a:solidFill>
              </a:rPr>
              <a:t>μ</a:t>
            </a:r>
            <a:r>
              <a:rPr lang="el-GR" sz="6400" baseline="-25000" dirty="0" smtClean="0">
                <a:solidFill>
                  <a:srgbClr val="009900"/>
                </a:solidFill>
              </a:rPr>
              <a:t>α</a:t>
            </a:r>
            <a:r>
              <a:rPr lang="en-AU" sz="6400" dirty="0" smtClean="0">
                <a:solidFill>
                  <a:srgbClr val="009900"/>
                </a:solidFill>
              </a:rPr>
              <a:t>, </a:t>
            </a:r>
            <a:r>
              <a:rPr lang="el-GR" sz="6400" dirty="0" smtClean="0">
                <a:solidFill>
                  <a:srgbClr val="009900"/>
                </a:solidFill>
              </a:rPr>
              <a:t>μ</a:t>
            </a:r>
            <a:r>
              <a:rPr lang="el-GR" sz="6400" baseline="-25000" dirty="0" smtClean="0">
                <a:solidFill>
                  <a:srgbClr val="009900"/>
                </a:solidFill>
              </a:rPr>
              <a:t>δ</a:t>
            </a:r>
            <a:r>
              <a:rPr lang="en-AU" sz="6400" dirty="0" smtClean="0">
                <a:solidFill>
                  <a:srgbClr val="009900"/>
                </a:solidFill>
              </a:rPr>
              <a:t>, </a:t>
            </a:r>
            <a:r>
              <a:rPr lang="el-GR" sz="6400" dirty="0" smtClean="0">
                <a:solidFill>
                  <a:srgbClr val="009900"/>
                </a:solidFill>
              </a:rPr>
              <a:t>π</a:t>
            </a:r>
            <a:r>
              <a:rPr lang="en-AU" sz="6400" dirty="0" smtClean="0"/>
              <a:t>) - for stars in common between the Tycho-2 Catalogue and Gaia  [</a:t>
            </a:r>
            <a:r>
              <a:rPr lang="en-AU" sz="6400" dirty="0" smtClean="0">
                <a:solidFill>
                  <a:srgbClr val="C00000"/>
                </a:solidFill>
              </a:rPr>
              <a:t>The Tycho-Gaia solution</a:t>
            </a:r>
            <a:r>
              <a:rPr lang="en-AU" sz="6400" dirty="0" smtClean="0"/>
              <a:t>]</a:t>
            </a:r>
            <a:r>
              <a:rPr lang="en-AU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026C-DFB9-4820-9770-0B4A38A9F209}" type="slidenum">
              <a:rPr lang="en-AU" smtClean="0"/>
              <a:pPr/>
              <a:t>9</a:t>
            </a:fld>
            <a:r>
              <a:rPr lang="en-AU" dirty="0" smtClean="0"/>
              <a:t>/26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AF84-8C5D-421D-B506-5FA783D27E20}" type="datetime4">
              <a:rPr lang="en-AU" smtClean="0"/>
              <a:pPr/>
              <a:t>2 May 2017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6843</TotalTime>
  <Words>1101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Clip</vt:lpstr>
      <vt:lpstr>Gaia impact on asteroidal occultations</vt:lpstr>
      <vt:lpstr>Situation pre GAIA</vt:lpstr>
      <vt:lpstr>GAIA spacecraft</vt:lpstr>
      <vt:lpstr>Gaia scanning pattern</vt:lpstr>
      <vt:lpstr>Gaia impact – star positions</vt:lpstr>
      <vt:lpstr>Astrometric accuracy against magnitude – final catalogue</vt:lpstr>
      <vt:lpstr>Gaia impact - variables</vt:lpstr>
      <vt:lpstr>Gaia impact - doubles</vt:lpstr>
      <vt:lpstr>Gaia 1st release </vt:lpstr>
      <vt:lpstr>Follow-on cats with proper motions ‘added’</vt:lpstr>
      <vt:lpstr>Gaia data release 2 </vt:lpstr>
      <vt:lpstr>Gaia – Final data release (2022)</vt:lpstr>
      <vt:lpstr>Issues with the 1st release</vt:lpstr>
      <vt:lpstr>Situation for asteroids </vt:lpstr>
      <vt:lpstr>Slide 15</vt:lpstr>
      <vt:lpstr>Other issues for asteroids (1)</vt:lpstr>
      <vt:lpstr>Other issues for asteroids (2)</vt:lpstr>
      <vt:lpstr>Overall summary</vt:lpstr>
      <vt:lpstr>Slide 19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Gaia - impact on asteroidal occultations</dc:title>
  <dc:creator>DaveH</dc:creator>
  <cp:lastModifiedBy>Dave Herald</cp:lastModifiedBy>
  <cp:revision>220</cp:revision>
  <dcterms:created xsi:type="dcterms:W3CDTF">2016-03-08T12:22:11Z</dcterms:created>
  <dcterms:modified xsi:type="dcterms:W3CDTF">2017-05-02T11:50:17Z</dcterms:modified>
</cp:coreProperties>
</file>