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5" r:id="rId4"/>
    <p:sldId id="262" r:id="rId5"/>
    <p:sldId id="265" r:id="rId6"/>
    <p:sldId id="263" r:id="rId7"/>
    <p:sldId id="264" r:id="rId8"/>
    <p:sldId id="287" r:id="rId9"/>
    <p:sldId id="271" r:id="rId10"/>
    <p:sldId id="272" r:id="rId11"/>
    <p:sldId id="273" r:id="rId12"/>
    <p:sldId id="275" r:id="rId13"/>
    <p:sldId id="276" r:id="rId14"/>
    <p:sldId id="277" r:id="rId15"/>
    <p:sldId id="278" r:id="rId16"/>
    <p:sldId id="274" r:id="rId17"/>
    <p:sldId id="279" r:id="rId18"/>
    <p:sldId id="280" r:id="rId19"/>
    <p:sldId id="282" r:id="rId20"/>
    <p:sldId id="283" r:id="rId21"/>
    <p:sldId id="281" r:id="rId22"/>
    <p:sldId id="286" r:id="rId23"/>
  </p:sldIdLst>
  <p:sldSz cx="9144000" cy="6858000" type="screen4x3"/>
  <p:notesSz cx="6858000" cy="9144000"/>
  <p:embeddedFontLs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333B9-2A6A-49CF-AB50-76C9792E486A}" type="datetimeFigureOut">
              <a:rPr lang="en-AU" smtClean="0"/>
              <a:pPr/>
              <a:t>7/09/2017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D7168A5-5E6B-4BDB-A2D1-FB8A8D8FAE0E}"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333B9-2A6A-49CF-AB50-76C9792E486A}" type="datetimeFigureOut">
              <a:rPr lang="en-AU" smtClean="0"/>
              <a:pPr/>
              <a:t>7/09/2017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168A5-5E6B-4BDB-A2D1-FB8A8D8FAE0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Nz7HqpObSAhVBqZQKHVT9C90QjRwIBw&amp;url=http://www.onlineconversion.com/object_surfacearea_cube.htm&amp;psig=AFQjCNFPZv5K6_o8fp2Q2kie9vGVVMaF3w&amp;ust=149014067589732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848872" cy="4464496"/>
          </a:xfrm>
        </p:spPr>
        <p:txBody>
          <a:bodyPr>
            <a:noAutofit/>
          </a:bodyPr>
          <a:lstStyle/>
          <a:p>
            <a: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Diameters,</a:t>
            </a:r>
            <a:b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Volumes</a:t>
            </a:r>
            <a:b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and bulk densities </a:t>
            </a:r>
            <a:b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AU" sz="66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of 40 asteroids</a:t>
            </a:r>
            <a:endParaRPr lang="en-AU" sz="66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3" name="Subtitle 2"/>
          <p:cNvSpPr>
            <a:spLocks noGrp="1"/>
          </p:cNvSpPr>
          <p:nvPr>
            <p:ph type="subTitle" idx="1"/>
          </p:nvPr>
        </p:nvSpPr>
        <p:spPr>
          <a:xfrm>
            <a:off x="1475656" y="4941168"/>
            <a:ext cx="6400800" cy="55361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rPr>
              <a:t>Dave Herald</a:t>
            </a: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29997"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Shape of an asteroid</a:t>
            </a:r>
            <a:endParaRPr lang="en-AU" dirty="0"/>
          </a:p>
        </p:txBody>
      </p:sp>
      <p:sp>
        <p:nvSpPr>
          <p:cNvPr id="3" name="Content Placeholder 2"/>
          <p:cNvSpPr>
            <a:spLocks noGrp="1"/>
          </p:cNvSpPr>
          <p:nvPr>
            <p:ph idx="1"/>
          </p:nvPr>
        </p:nvSpPr>
        <p:spPr>
          <a:xfrm>
            <a:off x="318356" y="1600200"/>
            <a:ext cx="8507288" cy="4997152"/>
          </a:xfrm>
        </p:spPr>
        <p:txBody>
          <a:bodyPr>
            <a:normAutofit/>
          </a:bodyPr>
          <a:lstStyle/>
          <a:p>
            <a:pPr>
              <a:buNone/>
            </a:pPr>
            <a:r>
              <a:rPr lang="en-AU" dirty="0" smtClean="0"/>
              <a:t>Shape can be determined by:</a:t>
            </a:r>
          </a:p>
          <a:p>
            <a:r>
              <a:rPr lang="en-AU" dirty="0" smtClean="0"/>
              <a:t>Space craft imaging (exceedingly rare)</a:t>
            </a:r>
          </a:p>
          <a:p>
            <a:r>
              <a:rPr lang="en-AU" dirty="0" smtClean="0"/>
              <a:t>Direct imaging with large telescopes (very rare)</a:t>
            </a:r>
          </a:p>
          <a:p>
            <a:r>
              <a:rPr lang="en-AU" dirty="0" smtClean="0"/>
              <a:t>Radar imaging (mainly NEO’s)</a:t>
            </a:r>
          </a:p>
          <a:p>
            <a:r>
              <a:rPr lang="en-AU" dirty="0" smtClean="0"/>
              <a:t>Multiple occultations – excellent single-event profiles, but exceedingly hard to combine results from different events</a:t>
            </a:r>
          </a:p>
          <a:p>
            <a:r>
              <a:rPr lang="en-AU" dirty="0" smtClean="0"/>
              <a:t>Light curve inversion - common</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Light curve inversion</a:t>
            </a:r>
            <a:endParaRPr lang="en-AU" dirty="0"/>
          </a:p>
        </p:txBody>
      </p:sp>
      <p:sp>
        <p:nvSpPr>
          <p:cNvPr id="3" name="Content Placeholder 2"/>
          <p:cNvSpPr>
            <a:spLocks noGrp="1"/>
          </p:cNvSpPr>
          <p:nvPr>
            <p:ph idx="1"/>
          </p:nvPr>
        </p:nvSpPr>
        <p:spPr>
          <a:xfrm>
            <a:off x="457200" y="1600200"/>
            <a:ext cx="8229600" cy="4925144"/>
          </a:xfrm>
        </p:spPr>
        <p:txBody>
          <a:bodyPr>
            <a:normAutofit lnSpcReduction="10000"/>
          </a:bodyPr>
          <a:lstStyle/>
          <a:p>
            <a:r>
              <a:rPr lang="en-AU" dirty="0" smtClean="0"/>
              <a:t>All asteroids exhibit light variation as they rotate</a:t>
            </a:r>
          </a:p>
          <a:p>
            <a:r>
              <a:rPr lang="en-AU" dirty="0" smtClean="0"/>
              <a:t>Light curve inversion is only possible when there is significant </a:t>
            </a:r>
            <a:r>
              <a:rPr lang="en-AU" dirty="0"/>
              <a:t>v</a:t>
            </a:r>
            <a:r>
              <a:rPr lang="en-AU" dirty="0" smtClean="0"/>
              <a:t>ariation in the inclination of the asteroid’s axis of rotation as viewed from Earth</a:t>
            </a:r>
          </a:p>
          <a:p>
            <a:r>
              <a:rPr lang="en-AU" dirty="0" smtClean="0"/>
              <a:t>The technique models the shape of the asteroid that would reproduce the light curves</a:t>
            </a:r>
          </a:p>
          <a:p>
            <a:r>
              <a:rPr lang="en-AU" dirty="0" smtClean="0"/>
              <a:t>Volume-equivalent and Surface-equivalent diameters are given by the model</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Light curve inversion limitations</a:t>
            </a:r>
            <a:endParaRPr lang="en-AU" dirty="0"/>
          </a:p>
        </p:txBody>
      </p:sp>
      <p:sp>
        <p:nvSpPr>
          <p:cNvPr id="3" name="Content Placeholder 2"/>
          <p:cNvSpPr>
            <a:spLocks noGrp="1"/>
          </p:cNvSpPr>
          <p:nvPr>
            <p:ph idx="1"/>
          </p:nvPr>
        </p:nvSpPr>
        <p:spPr/>
        <p:txBody>
          <a:bodyPr>
            <a:normAutofit lnSpcReduction="10000"/>
          </a:bodyPr>
          <a:lstStyle/>
          <a:p>
            <a:r>
              <a:rPr lang="en-AU" dirty="0" smtClean="0"/>
              <a:t>Assumes the surface of the asteroid is of uniform </a:t>
            </a:r>
            <a:r>
              <a:rPr lang="en-AU" dirty="0" err="1" smtClean="0"/>
              <a:t>albedo</a:t>
            </a:r>
            <a:endParaRPr lang="en-AU" dirty="0" smtClean="0"/>
          </a:p>
          <a:p>
            <a:r>
              <a:rPr lang="en-AU" dirty="0" smtClean="0"/>
              <a:t>For most models, the surface is assumed to be entirely convex</a:t>
            </a:r>
          </a:p>
          <a:p>
            <a:r>
              <a:rPr lang="en-AU" dirty="0" smtClean="0"/>
              <a:t>Generally there is an ambiguity in the determination of the rotational axis </a:t>
            </a:r>
            <a:r>
              <a:rPr lang="en-AU" dirty="0" smtClean="0">
                <a:sym typeface="Symbol"/>
              </a:rPr>
              <a:t> two shape models (with one being wrong!)</a:t>
            </a:r>
          </a:p>
          <a:p>
            <a:r>
              <a:rPr lang="en-AU" dirty="0" smtClean="0">
                <a:sym typeface="Symbol"/>
              </a:rPr>
              <a:t>The size of the asteroid is </a:t>
            </a:r>
            <a:r>
              <a:rPr lang="en-AU" i="1" dirty="0" smtClean="0">
                <a:sym typeface="Symbol"/>
              </a:rPr>
              <a:t>completely</a:t>
            </a:r>
            <a:r>
              <a:rPr lang="en-AU" dirty="0" smtClean="0">
                <a:sym typeface="Symbol"/>
              </a:rPr>
              <a:t> indeterminate</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r>
              <a:rPr lang="en-AU" dirty="0" smtClean="0"/>
              <a:t>Light-inversion shape model</a:t>
            </a:r>
            <a:br>
              <a:rPr lang="en-AU" dirty="0" smtClean="0"/>
            </a:br>
            <a:r>
              <a:rPr lang="en-AU" dirty="0" smtClean="0"/>
              <a:t>(135) </a:t>
            </a:r>
            <a:r>
              <a:rPr lang="en-AU" dirty="0" err="1" smtClean="0"/>
              <a:t>Hertha</a:t>
            </a:r>
            <a:endParaRPr lang="en-AU" dirty="0"/>
          </a:p>
        </p:txBody>
      </p:sp>
      <p:pic>
        <p:nvPicPr>
          <p:cNvPr id="5" name="Picture 4" descr="2017_5_7_110ISAM (135)1_36°.gif"/>
          <p:cNvPicPr>
            <a:picLocks noChangeAspect="1"/>
          </p:cNvPicPr>
          <p:nvPr/>
        </p:nvPicPr>
        <p:blipFill>
          <a:blip r:embed="rId2" cstate="print"/>
          <a:stretch>
            <a:fillRect/>
          </a:stretch>
        </p:blipFill>
        <p:spPr>
          <a:xfrm>
            <a:off x="4716016" y="2132856"/>
            <a:ext cx="4248472" cy="4248472"/>
          </a:xfrm>
          <a:prstGeom prst="rect">
            <a:avLst/>
          </a:prstGeom>
        </p:spPr>
      </p:pic>
      <p:pic>
        <p:nvPicPr>
          <p:cNvPr id="7" name="Picture 6" descr="2015_6_7_110ISAM (135)1_36°.gif"/>
          <p:cNvPicPr>
            <a:picLocks noChangeAspect="1"/>
          </p:cNvPicPr>
          <p:nvPr/>
        </p:nvPicPr>
        <p:blipFill>
          <a:blip r:embed="rId3" cstate="print"/>
          <a:stretch>
            <a:fillRect/>
          </a:stretch>
        </p:blipFill>
        <p:spPr>
          <a:xfrm>
            <a:off x="107504" y="2132856"/>
            <a:ext cx="4238798" cy="42387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Some illustrative fits to light curves</a:t>
            </a:r>
            <a:br>
              <a:rPr lang="en-AU" dirty="0" smtClean="0"/>
            </a:br>
            <a:r>
              <a:rPr lang="en-AU" dirty="0" smtClean="0"/>
              <a:t>of (135) </a:t>
            </a:r>
            <a:r>
              <a:rPr lang="en-AU" dirty="0" err="1" smtClean="0"/>
              <a:t>Hertha</a:t>
            </a:r>
            <a:endParaRPr lang="en-AU" dirty="0"/>
          </a:p>
        </p:txBody>
      </p:sp>
      <p:pic>
        <p:nvPicPr>
          <p:cNvPr id="24581" name="Picture 5"/>
          <p:cNvPicPr>
            <a:picLocks noChangeAspect="1" noChangeArrowheads="1"/>
          </p:cNvPicPr>
          <p:nvPr/>
        </p:nvPicPr>
        <p:blipFill>
          <a:blip r:embed="rId2" cstate="print"/>
          <a:srcRect/>
          <a:stretch>
            <a:fillRect/>
          </a:stretch>
        </p:blipFill>
        <p:spPr bwMode="auto">
          <a:xfrm>
            <a:off x="6084168" y="2096734"/>
            <a:ext cx="2448271" cy="2052346"/>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730568" y="2096734"/>
            <a:ext cx="2411760" cy="1981941"/>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3419870" y="2096734"/>
            <a:ext cx="2397242" cy="2016224"/>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730568" y="4354508"/>
            <a:ext cx="2411760" cy="2054462"/>
          </a:xfrm>
          <a:prstGeom prst="rect">
            <a:avLst/>
          </a:prstGeom>
          <a:noFill/>
          <a:ln w="9525">
            <a:noFill/>
            <a:miter lim="800000"/>
            <a:headEnd/>
            <a:tailEnd/>
          </a:ln>
        </p:spPr>
      </p:pic>
      <p:pic>
        <p:nvPicPr>
          <p:cNvPr id="14" name="Picture 7"/>
          <p:cNvPicPr>
            <a:picLocks noChangeAspect="1" noChangeArrowheads="1"/>
          </p:cNvPicPr>
          <p:nvPr/>
        </p:nvPicPr>
        <p:blipFill>
          <a:blip r:embed="rId6" cstate="print"/>
          <a:srcRect/>
          <a:stretch>
            <a:fillRect/>
          </a:stretch>
        </p:blipFill>
        <p:spPr bwMode="auto">
          <a:xfrm>
            <a:off x="6084168" y="4354508"/>
            <a:ext cx="2448272" cy="2079803"/>
          </a:xfrm>
          <a:prstGeom prst="rect">
            <a:avLst/>
          </a:prstGeom>
          <a:noFill/>
          <a:ln w="9525">
            <a:noFill/>
            <a:miter lim="800000"/>
            <a:headEnd/>
            <a:tailEnd/>
          </a:ln>
        </p:spPr>
      </p:pic>
      <p:pic>
        <p:nvPicPr>
          <p:cNvPr id="15" name="Picture 8"/>
          <p:cNvPicPr>
            <a:picLocks noChangeAspect="1" noChangeArrowheads="1"/>
          </p:cNvPicPr>
          <p:nvPr/>
        </p:nvPicPr>
        <p:blipFill>
          <a:blip r:embed="rId7" cstate="print"/>
          <a:srcRect/>
          <a:stretch>
            <a:fillRect/>
          </a:stretch>
        </p:blipFill>
        <p:spPr bwMode="auto">
          <a:xfrm>
            <a:off x="3358352" y="4354508"/>
            <a:ext cx="2520279" cy="2098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498178"/>
          </a:xfrm>
        </p:spPr>
        <p:txBody>
          <a:bodyPr>
            <a:normAutofit fontScale="90000"/>
          </a:bodyPr>
          <a:lstStyle/>
          <a:p>
            <a:r>
              <a:rPr lang="en-AU" dirty="0" err="1" smtClean="0"/>
              <a:t>Asteroidal</a:t>
            </a:r>
            <a:r>
              <a:rPr lang="en-AU" dirty="0" smtClean="0"/>
              <a:t> occultations -</a:t>
            </a:r>
            <a:br>
              <a:rPr lang="en-AU" dirty="0" smtClean="0"/>
            </a:br>
            <a:r>
              <a:rPr lang="en-AU" dirty="0" smtClean="0"/>
              <a:t>gives profile &amp; dimensions to ~1km</a:t>
            </a:r>
            <a:br>
              <a:rPr lang="en-AU" dirty="0" smtClean="0"/>
            </a:br>
            <a:r>
              <a:rPr lang="en-AU" sz="3600" dirty="0" smtClean="0">
                <a:solidFill>
                  <a:srgbClr val="006600"/>
                </a:solidFill>
              </a:rPr>
              <a:t>(</a:t>
            </a:r>
            <a:r>
              <a:rPr lang="en-AU" sz="2700" dirty="0" smtClean="0">
                <a:solidFill>
                  <a:srgbClr val="006600"/>
                </a:solidFill>
              </a:rPr>
              <a:t>Asteroid </a:t>
            </a:r>
            <a:r>
              <a:rPr lang="en-AU" sz="2700" dirty="0" err="1" smtClean="0">
                <a:solidFill>
                  <a:srgbClr val="006600"/>
                </a:solidFill>
              </a:rPr>
              <a:t>dia</a:t>
            </a:r>
            <a:r>
              <a:rPr lang="en-AU" sz="2700" dirty="0" smtClean="0">
                <a:solidFill>
                  <a:srgbClr val="006600"/>
                </a:solidFill>
              </a:rPr>
              <a:t> = 77km; </a:t>
            </a:r>
            <a:r>
              <a:rPr lang="en-AU" sz="2700" dirty="0" err="1" smtClean="0">
                <a:solidFill>
                  <a:srgbClr val="006600"/>
                </a:solidFill>
              </a:rPr>
              <a:t>apprnt</a:t>
            </a:r>
            <a:r>
              <a:rPr lang="en-AU" sz="2700" dirty="0" smtClean="0">
                <a:solidFill>
                  <a:srgbClr val="006600"/>
                </a:solidFill>
              </a:rPr>
              <a:t> </a:t>
            </a:r>
            <a:r>
              <a:rPr lang="en-AU" sz="2700" dirty="0" err="1" smtClean="0">
                <a:solidFill>
                  <a:srgbClr val="006600"/>
                </a:solidFill>
              </a:rPr>
              <a:t>dia</a:t>
            </a:r>
            <a:r>
              <a:rPr lang="en-AU" sz="2700" dirty="0" smtClean="0">
                <a:solidFill>
                  <a:srgbClr val="006600"/>
                </a:solidFill>
              </a:rPr>
              <a:t> = 0.071”;</a:t>
            </a:r>
            <a:r>
              <a:rPr lang="en-AU" sz="2700" b="1" dirty="0" smtClean="0">
                <a:solidFill>
                  <a:srgbClr val="006600"/>
                </a:solidFill>
              </a:rPr>
              <a:t> resolution ~1mas</a:t>
            </a:r>
            <a:r>
              <a:rPr lang="en-AU" sz="2700" dirty="0" smtClean="0">
                <a:solidFill>
                  <a:srgbClr val="006600"/>
                </a:solidFill>
              </a:rPr>
              <a:t>)</a:t>
            </a:r>
            <a:endParaRPr lang="en-AU" sz="3100" dirty="0">
              <a:solidFill>
                <a:srgbClr val="006600"/>
              </a:solidFill>
            </a:endParaRPr>
          </a:p>
        </p:txBody>
      </p:sp>
      <p:pic>
        <p:nvPicPr>
          <p:cNvPr id="25603" name="Picture 3"/>
          <p:cNvPicPr>
            <a:picLocks noChangeAspect="1" noChangeArrowheads="1"/>
          </p:cNvPicPr>
          <p:nvPr/>
        </p:nvPicPr>
        <p:blipFill>
          <a:blip r:embed="rId2" cstate="print"/>
          <a:srcRect/>
          <a:stretch>
            <a:fillRect/>
          </a:stretch>
        </p:blipFill>
        <p:spPr bwMode="auto">
          <a:xfrm>
            <a:off x="2123728" y="1973535"/>
            <a:ext cx="4695825"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Can fit shape model to occultation</a:t>
            </a:r>
            <a:endParaRPr lang="en-AU" dirty="0"/>
          </a:p>
        </p:txBody>
      </p:sp>
      <p:pic>
        <p:nvPicPr>
          <p:cNvPr id="26626" name="Picture 2"/>
          <p:cNvPicPr>
            <a:picLocks noChangeAspect="1" noChangeArrowheads="1"/>
          </p:cNvPicPr>
          <p:nvPr/>
        </p:nvPicPr>
        <p:blipFill>
          <a:blip r:embed="rId2" cstate="print"/>
          <a:srcRect/>
          <a:stretch>
            <a:fillRect/>
          </a:stretch>
        </p:blipFill>
        <p:spPr bwMode="auto">
          <a:xfrm>
            <a:off x="2195736" y="1268760"/>
            <a:ext cx="4695825"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Can vary shape model rotation</a:t>
            </a:r>
            <a:endParaRPr lang="en-AU" dirty="0"/>
          </a:p>
        </p:txBody>
      </p:sp>
      <p:pic>
        <p:nvPicPr>
          <p:cNvPr id="6" name="Picture 5" descr="(135)Hertha_2008Dec11_ISAM (135)1_8°.gif"/>
          <p:cNvPicPr>
            <a:picLocks noChangeAspect="1"/>
          </p:cNvPicPr>
          <p:nvPr/>
        </p:nvPicPr>
        <p:blipFill>
          <a:blip r:embed="rId2" cstate="print"/>
          <a:stretch>
            <a:fillRect/>
          </a:stretch>
        </p:blipFill>
        <p:spPr>
          <a:xfrm>
            <a:off x="1907704" y="1268760"/>
            <a:ext cx="5410200" cy="541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dirty="0" smtClean="0"/>
              <a:t>Mean diameters determined</a:t>
            </a:r>
            <a:endParaRPr lang="en-AU" dirty="0"/>
          </a:p>
        </p:txBody>
      </p:sp>
      <p:sp>
        <p:nvSpPr>
          <p:cNvPr id="3" name="Content Placeholder 2"/>
          <p:cNvSpPr>
            <a:spLocks noGrp="1"/>
          </p:cNvSpPr>
          <p:nvPr>
            <p:ph idx="1"/>
          </p:nvPr>
        </p:nvSpPr>
        <p:spPr>
          <a:xfrm>
            <a:off x="5436096" y="1484784"/>
            <a:ext cx="3456384" cy="4896544"/>
          </a:xfrm>
        </p:spPr>
        <p:txBody>
          <a:bodyPr>
            <a:normAutofit lnSpcReduction="10000"/>
          </a:bodyPr>
          <a:lstStyle/>
          <a:p>
            <a:pPr>
              <a:buNone/>
            </a:pPr>
            <a:r>
              <a:rPr lang="en-AU" b="1" dirty="0" smtClean="0">
                <a:solidFill>
                  <a:srgbClr val="002060"/>
                </a:solidFill>
              </a:rPr>
              <a:t>Volume equivalent</a:t>
            </a:r>
            <a:r>
              <a:rPr lang="en-AU" dirty="0" smtClean="0">
                <a:solidFill>
                  <a:srgbClr val="002060"/>
                </a:solidFill>
              </a:rPr>
              <a:t> </a:t>
            </a:r>
            <a:r>
              <a:rPr lang="en-AU" dirty="0" smtClean="0"/>
              <a:t>  </a:t>
            </a:r>
            <a:r>
              <a:rPr lang="en-AU" b="1" dirty="0" smtClean="0">
                <a:solidFill>
                  <a:srgbClr val="006600"/>
                </a:solidFill>
              </a:rPr>
              <a:t>79km</a:t>
            </a:r>
          </a:p>
          <a:p>
            <a:pPr>
              <a:buNone/>
            </a:pPr>
            <a:r>
              <a:rPr lang="en-AU" b="1" dirty="0" smtClean="0">
                <a:solidFill>
                  <a:srgbClr val="C00000"/>
                </a:solidFill>
              </a:rPr>
              <a:t>Surface equivalent</a:t>
            </a:r>
            <a:r>
              <a:rPr lang="en-AU" dirty="0" smtClean="0"/>
              <a:t>  </a:t>
            </a:r>
            <a:r>
              <a:rPr lang="en-AU" b="1" dirty="0">
                <a:solidFill>
                  <a:srgbClr val="006600"/>
                </a:solidFill>
              </a:rPr>
              <a:t>84km</a:t>
            </a:r>
          </a:p>
          <a:p>
            <a:pPr>
              <a:buNone/>
            </a:pPr>
            <a:endParaRPr lang="en-AU" dirty="0" smtClean="0"/>
          </a:p>
          <a:p>
            <a:pPr>
              <a:buNone/>
            </a:pPr>
            <a:r>
              <a:rPr lang="en-AU" b="1" dirty="0" smtClean="0">
                <a:solidFill>
                  <a:srgbClr val="C00000"/>
                </a:solidFill>
              </a:rPr>
              <a:t>IR Satellites</a:t>
            </a:r>
          </a:p>
          <a:p>
            <a:r>
              <a:rPr lang="en-AU" dirty="0" smtClean="0"/>
              <a:t>IRAS  </a:t>
            </a:r>
            <a:r>
              <a:rPr lang="en-AU" b="1" dirty="0">
                <a:solidFill>
                  <a:srgbClr val="006600"/>
                </a:solidFill>
              </a:rPr>
              <a:t>79km</a:t>
            </a:r>
          </a:p>
          <a:p>
            <a:r>
              <a:rPr lang="en-AU" dirty="0" err="1" smtClean="0"/>
              <a:t>AcuA</a:t>
            </a:r>
            <a:r>
              <a:rPr lang="en-AU" dirty="0" smtClean="0"/>
              <a:t>  </a:t>
            </a:r>
            <a:r>
              <a:rPr lang="en-AU" b="1" dirty="0">
                <a:solidFill>
                  <a:srgbClr val="006600"/>
                </a:solidFill>
              </a:rPr>
              <a:t>73km</a:t>
            </a:r>
          </a:p>
          <a:p>
            <a:r>
              <a:rPr lang="en-AU" dirty="0" smtClean="0"/>
              <a:t>WISE </a:t>
            </a:r>
            <a:r>
              <a:rPr lang="en-AU" b="1" dirty="0">
                <a:solidFill>
                  <a:srgbClr val="006600"/>
                </a:solidFill>
              </a:rPr>
              <a:t>77km</a:t>
            </a:r>
          </a:p>
        </p:txBody>
      </p:sp>
      <p:pic>
        <p:nvPicPr>
          <p:cNvPr id="28674" name="Picture 2"/>
          <p:cNvPicPr>
            <a:picLocks noChangeAspect="1" noChangeArrowheads="1"/>
          </p:cNvPicPr>
          <p:nvPr/>
        </p:nvPicPr>
        <p:blipFill>
          <a:blip r:embed="rId2" cstate="print"/>
          <a:srcRect/>
          <a:stretch>
            <a:fillRect/>
          </a:stretch>
        </p:blipFill>
        <p:spPr bwMode="auto">
          <a:xfrm>
            <a:off x="611560" y="1484784"/>
            <a:ext cx="470535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Fit model to multiple occultations</a:t>
            </a:r>
            <a:endParaRPr lang="en-AU" dirty="0"/>
          </a:p>
        </p:txBody>
      </p:sp>
      <p:pic>
        <p:nvPicPr>
          <p:cNvPr id="30722" name="Picture 2"/>
          <p:cNvPicPr>
            <a:picLocks noChangeAspect="1" noChangeArrowheads="1"/>
          </p:cNvPicPr>
          <p:nvPr/>
        </p:nvPicPr>
        <p:blipFill>
          <a:blip r:embed="rId2" cstate="print"/>
          <a:srcRect/>
          <a:stretch>
            <a:fillRect/>
          </a:stretch>
        </p:blipFill>
        <p:spPr bwMode="auto">
          <a:xfrm>
            <a:off x="539552" y="4653136"/>
            <a:ext cx="5543550" cy="1857375"/>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a:stretch>
            <a:fillRect/>
          </a:stretch>
        </p:blipFill>
        <p:spPr bwMode="auto">
          <a:xfrm>
            <a:off x="5580112" y="1916832"/>
            <a:ext cx="2476500" cy="2495550"/>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971600" y="1916832"/>
            <a:ext cx="2447925" cy="1238250"/>
          </a:xfrm>
          <a:prstGeom prst="rect">
            <a:avLst/>
          </a:prstGeom>
          <a:noFill/>
          <a:ln w="9525">
            <a:noFill/>
            <a:miter lim="800000"/>
            <a:headEnd/>
            <a:tailEnd/>
          </a:ln>
        </p:spPr>
      </p:pic>
      <p:sp>
        <p:nvSpPr>
          <p:cNvPr id="8" name="TextBox 7"/>
          <p:cNvSpPr txBox="1"/>
          <p:nvPr/>
        </p:nvSpPr>
        <p:spPr>
          <a:xfrm>
            <a:off x="1403474" y="1484784"/>
            <a:ext cx="1584176" cy="461665"/>
          </a:xfrm>
          <a:prstGeom prst="rect">
            <a:avLst/>
          </a:prstGeom>
          <a:noFill/>
        </p:spPr>
        <p:txBody>
          <a:bodyPr wrap="square" rtlCol="0">
            <a:spAutoFit/>
          </a:bodyPr>
          <a:lstStyle/>
          <a:p>
            <a:r>
              <a:rPr lang="en-AU" sz="2400" b="1" dirty="0">
                <a:solidFill>
                  <a:srgbClr val="7030A0"/>
                </a:solidFill>
              </a:rPr>
              <a:t>(9) Metis</a:t>
            </a:r>
          </a:p>
        </p:txBody>
      </p:sp>
      <p:sp>
        <p:nvSpPr>
          <p:cNvPr id="9" name="TextBox 8"/>
          <p:cNvSpPr txBox="1"/>
          <p:nvPr/>
        </p:nvSpPr>
        <p:spPr>
          <a:xfrm>
            <a:off x="2195203" y="4221088"/>
            <a:ext cx="2232248" cy="461665"/>
          </a:xfrm>
          <a:prstGeom prst="rect">
            <a:avLst/>
          </a:prstGeom>
          <a:noFill/>
        </p:spPr>
        <p:txBody>
          <a:bodyPr wrap="square" rtlCol="0">
            <a:spAutoFit/>
          </a:bodyPr>
          <a:lstStyle/>
          <a:p>
            <a:r>
              <a:rPr lang="en-AU" sz="2400" b="1" dirty="0">
                <a:solidFill>
                  <a:srgbClr val="7030A0"/>
                </a:solidFill>
              </a:rPr>
              <a:t>(216) </a:t>
            </a:r>
            <a:r>
              <a:rPr lang="en-AU" sz="2400" b="1" dirty="0" err="1">
                <a:solidFill>
                  <a:srgbClr val="7030A0"/>
                </a:solidFill>
              </a:rPr>
              <a:t>Kleopatra</a:t>
            </a:r>
            <a:endParaRPr lang="en-AU" sz="2400" b="1" dirty="0">
              <a:solidFill>
                <a:srgbClr val="7030A0"/>
              </a:solidFill>
            </a:endParaRPr>
          </a:p>
        </p:txBody>
      </p:sp>
      <p:sp>
        <p:nvSpPr>
          <p:cNvPr id="10" name="TextBox 9"/>
          <p:cNvSpPr txBox="1"/>
          <p:nvPr/>
        </p:nvSpPr>
        <p:spPr>
          <a:xfrm>
            <a:off x="5918262" y="1484784"/>
            <a:ext cx="1800200" cy="461665"/>
          </a:xfrm>
          <a:prstGeom prst="rect">
            <a:avLst/>
          </a:prstGeom>
          <a:noFill/>
        </p:spPr>
        <p:txBody>
          <a:bodyPr wrap="square" rtlCol="0">
            <a:spAutoFit/>
          </a:bodyPr>
          <a:lstStyle/>
          <a:p>
            <a:r>
              <a:rPr lang="en-AU" sz="2400" b="1" dirty="0">
                <a:solidFill>
                  <a:srgbClr val="7030A0"/>
                </a:solidFill>
              </a:rPr>
              <a:t>51 </a:t>
            </a:r>
            <a:r>
              <a:rPr lang="en-AU" sz="2400" b="1" dirty="0" err="1">
                <a:solidFill>
                  <a:srgbClr val="7030A0"/>
                </a:solidFill>
              </a:rPr>
              <a:t>Nemausa</a:t>
            </a:r>
            <a:endParaRPr lang="en-AU" sz="2400" b="1"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overview of recent results</a:t>
            </a:r>
            <a:endParaRPr lang="en-AU" dirty="0"/>
          </a:p>
        </p:txBody>
      </p:sp>
      <p:pic>
        <p:nvPicPr>
          <p:cNvPr id="1026" name="Picture 2"/>
          <p:cNvPicPr>
            <a:picLocks noChangeAspect="1" noChangeArrowheads="1"/>
          </p:cNvPicPr>
          <p:nvPr/>
        </p:nvPicPr>
        <p:blipFill>
          <a:blip r:embed="rId2" cstate="print"/>
          <a:srcRect/>
          <a:stretch>
            <a:fillRect/>
          </a:stretch>
        </p:blipFill>
        <p:spPr bwMode="auto">
          <a:xfrm>
            <a:off x="515550" y="1484784"/>
            <a:ext cx="8112901"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363272" cy="1143000"/>
          </a:xfrm>
        </p:spPr>
        <p:txBody>
          <a:bodyPr>
            <a:normAutofit fontScale="90000"/>
          </a:bodyPr>
          <a:lstStyle/>
          <a:p>
            <a:r>
              <a:rPr lang="en-AU" sz="6000" b="1" dirty="0" smtClean="0"/>
              <a:t>Comparison – </a:t>
            </a:r>
            <a:br>
              <a:rPr lang="en-AU" sz="6000" b="1" dirty="0" smtClean="0"/>
            </a:br>
            <a:r>
              <a:rPr lang="en-AU" sz="6000" b="1" dirty="0" smtClean="0"/>
              <a:t>diameters from satellites</a:t>
            </a:r>
            <a:r>
              <a:rPr lang="en-AU" b="1" dirty="0" smtClean="0"/>
              <a:t> </a:t>
            </a:r>
            <a:endParaRPr lang="en-AU" b="1" dirty="0"/>
          </a:p>
        </p:txBody>
      </p:sp>
      <p:sp>
        <p:nvSpPr>
          <p:cNvPr id="3" name="Content Placeholder 2"/>
          <p:cNvSpPr>
            <a:spLocks noGrp="1"/>
          </p:cNvSpPr>
          <p:nvPr>
            <p:ph idx="1"/>
          </p:nvPr>
        </p:nvSpPr>
        <p:spPr>
          <a:xfrm>
            <a:off x="457200" y="1628800"/>
            <a:ext cx="8229600" cy="4896544"/>
          </a:xfrm>
        </p:spPr>
        <p:txBody>
          <a:bodyPr>
            <a:normAutofit lnSpcReduction="10000"/>
          </a:bodyPr>
          <a:lstStyle/>
          <a:p>
            <a:r>
              <a:rPr lang="en-AU" dirty="0" smtClean="0"/>
              <a:t>Compared ‘measured’ diameters against those from </a:t>
            </a:r>
            <a:r>
              <a:rPr lang="en-AU" b="1" dirty="0">
                <a:solidFill>
                  <a:srgbClr val="006600"/>
                </a:solidFill>
              </a:rPr>
              <a:t>IRAS</a:t>
            </a:r>
            <a:r>
              <a:rPr lang="en-AU" dirty="0" smtClean="0"/>
              <a:t>, </a:t>
            </a:r>
            <a:r>
              <a:rPr lang="en-AU" b="1" dirty="0" err="1">
                <a:solidFill>
                  <a:srgbClr val="0070C0"/>
                </a:solidFill>
              </a:rPr>
              <a:t>AcuA</a:t>
            </a:r>
            <a:r>
              <a:rPr lang="en-AU" dirty="0" smtClean="0"/>
              <a:t> and </a:t>
            </a:r>
            <a:r>
              <a:rPr lang="en-AU" b="1" dirty="0">
                <a:solidFill>
                  <a:srgbClr val="FF0000"/>
                </a:solidFill>
              </a:rPr>
              <a:t>WISE</a:t>
            </a:r>
          </a:p>
          <a:p>
            <a:r>
              <a:rPr lang="en-AU" dirty="0" smtClean="0"/>
              <a:t>Mean  differences are:</a:t>
            </a:r>
          </a:p>
          <a:p>
            <a:pPr>
              <a:buNone/>
            </a:pPr>
            <a:r>
              <a:rPr lang="en-AU" dirty="0" smtClean="0"/>
              <a:t>		</a:t>
            </a:r>
            <a:r>
              <a:rPr lang="en-AU" b="1" dirty="0" smtClean="0">
                <a:solidFill>
                  <a:srgbClr val="006600"/>
                </a:solidFill>
              </a:rPr>
              <a:t>IRAS</a:t>
            </a:r>
            <a:r>
              <a:rPr lang="en-AU" dirty="0" smtClean="0"/>
              <a:t>  +1% 	</a:t>
            </a:r>
            <a:r>
              <a:rPr lang="en-AU" b="1" dirty="0" err="1" smtClean="0">
                <a:solidFill>
                  <a:srgbClr val="0070C0"/>
                </a:solidFill>
              </a:rPr>
              <a:t>AcuA</a:t>
            </a:r>
            <a:r>
              <a:rPr lang="en-AU" b="1" dirty="0" smtClean="0">
                <a:solidFill>
                  <a:srgbClr val="0070C0"/>
                </a:solidFill>
              </a:rPr>
              <a:t> </a:t>
            </a:r>
            <a:r>
              <a:rPr lang="en-AU" dirty="0" smtClean="0"/>
              <a:t> -2%	</a:t>
            </a:r>
            <a:r>
              <a:rPr lang="en-AU" b="1" dirty="0" smtClean="0">
                <a:solidFill>
                  <a:srgbClr val="FF0000"/>
                </a:solidFill>
              </a:rPr>
              <a:t>WISE</a:t>
            </a:r>
            <a:r>
              <a:rPr lang="en-AU" dirty="0" smtClean="0"/>
              <a:t>  +5%</a:t>
            </a:r>
          </a:p>
          <a:p>
            <a:r>
              <a:rPr lang="en-AU" dirty="0" smtClean="0"/>
              <a:t>Standard deviations</a:t>
            </a:r>
          </a:p>
          <a:p>
            <a:pPr>
              <a:buNone/>
            </a:pPr>
            <a:r>
              <a:rPr lang="en-AU" dirty="0" smtClean="0"/>
              <a:t>		</a:t>
            </a:r>
            <a:r>
              <a:rPr lang="en-AU" b="1" dirty="0" smtClean="0">
                <a:solidFill>
                  <a:srgbClr val="006600"/>
                </a:solidFill>
              </a:rPr>
              <a:t>IRAS</a:t>
            </a:r>
            <a:r>
              <a:rPr lang="en-AU" dirty="0" smtClean="0"/>
              <a:t>  </a:t>
            </a:r>
            <a:r>
              <a:rPr lang="en-AU" sz="36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33CC33">
                      <a:alpha val="60000"/>
                    </a:srgbClr>
                  </a:glow>
                  <a:innerShdw blurRad="69850" dist="43180" dir="5400000">
                    <a:srgbClr val="000000">
                      <a:alpha val="65000"/>
                    </a:srgbClr>
                  </a:innerShdw>
                </a:effectLst>
              </a:rPr>
              <a:t>8%</a:t>
            </a:r>
            <a:r>
              <a:rPr lang="en-AU" dirty="0" smtClean="0"/>
              <a:t>  	</a:t>
            </a:r>
            <a:r>
              <a:rPr lang="en-AU" b="1" dirty="0" err="1" smtClean="0">
                <a:solidFill>
                  <a:srgbClr val="0070C0"/>
                </a:solidFill>
              </a:rPr>
              <a:t>AcuA</a:t>
            </a:r>
            <a:r>
              <a:rPr lang="en-AU" dirty="0" smtClean="0"/>
              <a:t>  </a:t>
            </a:r>
            <a:r>
              <a:rPr lang="en-AU" sz="36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rPr>
              <a:t>8%</a:t>
            </a:r>
            <a:r>
              <a:rPr lang="en-AU" dirty="0" smtClean="0"/>
              <a:t>	</a:t>
            </a:r>
            <a:r>
              <a:rPr lang="en-AU" b="1" dirty="0" smtClean="0">
                <a:solidFill>
                  <a:srgbClr val="FF0000"/>
                </a:solidFill>
              </a:rPr>
              <a:t>WISE</a:t>
            </a:r>
            <a:r>
              <a:rPr lang="en-AU" dirty="0" smtClean="0"/>
              <a:t>  </a:t>
            </a:r>
            <a:r>
              <a:rPr lang="en-AU" sz="3600"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2">
                      <a:satMod val="175000"/>
                      <a:alpha val="40000"/>
                    </a:schemeClr>
                  </a:glow>
                  <a:innerShdw blurRad="69850" dist="43180" dir="5400000">
                    <a:srgbClr val="000000">
                      <a:alpha val="65000"/>
                    </a:srgbClr>
                  </a:innerShdw>
                </a:effectLst>
              </a:rPr>
              <a:t>8%</a:t>
            </a:r>
            <a:endParaRPr lang="en-AU" dirty="0" smtClean="0">
              <a:ln w="1905">
                <a:solidFill>
                  <a:schemeClr val="accent6">
                    <a:lumMod val="50000"/>
                  </a:schemeClr>
                </a:solidFill>
              </a:ln>
              <a:effectLst>
                <a:glow rad="139700">
                  <a:schemeClr val="accent2">
                    <a:satMod val="175000"/>
                    <a:alpha val="40000"/>
                  </a:schemeClr>
                </a:glow>
                <a:innerShdw blurRad="69850" dist="43180" dir="5400000">
                  <a:srgbClr val="000000">
                    <a:alpha val="65000"/>
                  </a:srgbClr>
                </a:innerShdw>
              </a:effectLst>
            </a:endParaRPr>
          </a:p>
          <a:p>
            <a:pPr>
              <a:buFont typeface="Symbol" pitchFamily="18" charset="2"/>
              <a:buChar char="Þ"/>
            </a:pPr>
            <a:r>
              <a:rPr lang="en-AU" dirty="0" smtClean="0">
                <a:sym typeface="Symbol"/>
              </a:rPr>
              <a:t>On</a:t>
            </a:r>
            <a:r>
              <a:rPr lang="en-AU" i="1" dirty="0" smtClean="0">
                <a:solidFill>
                  <a:srgbClr val="7030A0"/>
                </a:solidFill>
                <a:sym typeface="Symbol"/>
              </a:rPr>
              <a:t> </a:t>
            </a:r>
            <a:r>
              <a:rPr lang="en-AU" i="1" u="sng" dirty="0" smtClean="0">
                <a:solidFill>
                  <a:srgbClr val="7030A0"/>
                </a:solidFill>
                <a:sym typeface="Symbol"/>
              </a:rPr>
              <a:t>average</a:t>
            </a:r>
            <a:r>
              <a:rPr lang="en-AU" dirty="0" smtClean="0">
                <a:sym typeface="Symbol"/>
              </a:rPr>
              <a:t>, </a:t>
            </a:r>
            <a:r>
              <a:rPr lang="en-AU" b="1" dirty="0">
                <a:solidFill>
                  <a:srgbClr val="006600"/>
                </a:solidFill>
                <a:sym typeface="Symbol"/>
              </a:rPr>
              <a:t>IRAS</a:t>
            </a:r>
            <a:r>
              <a:rPr lang="en-AU" dirty="0" smtClean="0">
                <a:sym typeface="Symbol"/>
              </a:rPr>
              <a:t> is best</a:t>
            </a:r>
          </a:p>
          <a:p>
            <a:pPr>
              <a:buFont typeface="Symbol" pitchFamily="18" charset="2"/>
              <a:buChar char="Þ"/>
            </a:pPr>
            <a:r>
              <a:rPr lang="en-AU" dirty="0" smtClean="0">
                <a:sym typeface="Symbol"/>
              </a:rPr>
              <a:t>HOWEVER for individual asteroids </a:t>
            </a:r>
            <a:r>
              <a:rPr lang="en-AU" b="1" dirty="0">
                <a:solidFill>
                  <a:srgbClr val="006600"/>
                </a:solidFill>
                <a:sym typeface="Symbol"/>
              </a:rPr>
              <a:t>IRAS</a:t>
            </a:r>
            <a:r>
              <a:rPr lang="en-AU" dirty="0" smtClean="0">
                <a:sym typeface="Symbol"/>
              </a:rPr>
              <a:t> and </a:t>
            </a:r>
            <a:r>
              <a:rPr lang="en-AU" b="1" dirty="0" err="1">
                <a:solidFill>
                  <a:srgbClr val="0070C0"/>
                </a:solidFill>
                <a:sym typeface="Symbol"/>
              </a:rPr>
              <a:t>AcuA</a:t>
            </a:r>
            <a:r>
              <a:rPr lang="en-AU" dirty="0" smtClean="0">
                <a:sym typeface="Symbol"/>
              </a:rPr>
              <a:t> are equally reliable – at </a:t>
            </a:r>
            <a:r>
              <a:rPr lang="en-AU" sz="36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33CC33">
                      <a:alpha val="60000"/>
                    </a:srgbClr>
                  </a:glow>
                  <a:innerShdw blurRad="69850" dist="43180" dir="5400000">
                    <a:srgbClr val="000000">
                      <a:alpha val="65000"/>
                    </a:srgbClr>
                  </a:innerShdw>
                </a:effectLst>
                <a:sym typeface="Symbol"/>
              </a:rPr>
              <a:t>±8%</a:t>
            </a:r>
            <a:endParaRPr lang="en-AU" sz="36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33CC33">
                    <a:alpha val="60000"/>
                  </a:srgbClr>
                </a:glow>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Bulk density of asteroids:</a:t>
            </a:r>
            <a:br>
              <a:rPr lang="en-AU" dirty="0" smtClean="0"/>
            </a:br>
            <a:r>
              <a:rPr lang="en-AU" dirty="0" smtClean="0"/>
              <a:t>Combine Mass with Volume</a:t>
            </a:r>
            <a:endParaRPr lang="en-AU" dirty="0"/>
          </a:p>
        </p:txBody>
      </p:sp>
      <p:graphicFrame>
        <p:nvGraphicFramePr>
          <p:cNvPr id="29698" name="Object 2"/>
          <p:cNvGraphicFramePr>
            <a:graphicFrameLocks noChangeAspect="1"/>
          </p:cNvGraphicFramePr>
          <p:nvPr/>
        </p:nvGraphicFramePr>
        <p:xfrm>
          <a:off x="508591" y="1484784"/>
          <a:ext cx="8126819" cy="4037607"/>
        </p:xfrm>
        <a:graphic>
          <a:graphicData uri="http://schemas.openxmlformats.org/presentationml/2006/ole">
            <p:oleObj spid="_x0000_s29698" name="Worksheet" r:id="rId3" imgW="4781712" imgH="2314575" progId="Excel.Sheet.12">
              <p:embed/>
            </p:oleObj>
          </a:graphicData>
        </a:graphic>
      </p:graphicFrame>
      <p:sp>
        <p:nvSpPr>
          <p:cNvPr id="4" name="TextBox 3"/>
          <p:cNvSpPr txBox="1"/>
          <p:nvPr/>
        </p:nvSpPr>
        <p:spPr>
          <a:xfrm>
            <a:off x="467544" y="5805264"/>
            <a:ext cx="8280920" cy="677108"/>
          </a:xfrm>
          <a:prstGeom prst="rect">
            <a:avLst/>
          </a:prstGeom>
          <a:noFill/>
        </p:spPr>
        <p:txBody>
          <a:bodyPr wrap="square" rtlCol="0">
            <a:spAutoFit/>
          </a:bodyPr>
          <a:lstStyle/>
          <a:p>
            <a:r>
              <a:rPr lang="en-AU" b="1" dirty="0" smtClean="0">
                <a:solidFill>
                  <a:srgbClr val="002060"/>
                </a:solidFill>
              </a:rPr>
              <a:t>Typical bulk densities of meteorites</a:t>
            </a:r>
          </a:p>
          <a:p>
            <a:r>
              <a:rPr lang="en-AU" sz="2000" b="1" dirty="0" err="1" smtClean="0">
                <a:solidFill>
                  <a:srgbClr val="C00000"/>
                </a:solidFill>
              </a:rPr>
              <a:t>Chondrites</a:t>
            </a:r>
            <a:r>
              <a:rPr lang="en-AU" sz="2000" b="1" dirty="0" smtClean="0">
                <a:solidFill>
                  <a:srgbClr val="C00000"/>
                </a:solidFill>
              </a:rPr>
              <a:t>  3.3; Carbonaceous </a:t>
            </a:r>
            <a:r>
              <a:rPr lang="en-AU" sz="2000" b="1" dirty="0" err="1" smtClean="0">
                <a:solidFill>
                  <a:srgbClr val="C00000"/>
                </a:solidFill>
              </a:rPr>
              <a:t>chondrites</a:t>
            </a:r>
            <a:r>
              <a:rPr lang="en-AU" sz="2000" b="1" dirty="0" smtClean="0">
                <a:solidFill>
                  <a:srgbClr val="C00000"/>
                </a:solidFill>
              </a:rPr>
              <a:t>  2.1-3.5; stony irons 4.5; Irons 7-8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52400"/>
            <a:ext cx="7772400" cy="219648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Any questions?!</a:t>
            </a:r>
          </a:p>
        </p:txBody>
      </p:sp>
      <p:graphicFrame>
        <p:nvGraphicFramePr>
          <p:cNvPr id="5" name="Object 2"/>
          <p:cNvGraphicFramePr>
            <a:graphicFrameLocks noChangeAspect="1"/>
          </p:cNvGraphicFramePr>
          <p:nvPr/>
        </p:nvGraphicFramePr>
        <p:xfrm>
          <a:off x="3131840" y="2420888"/>
          <a:ext cx="2952328" cy="4203170"/>
        </p:xfrm>
        <a:graphic>
          <a:graphicData uri="http://schemas.openxmlformats.org/presentationml/2006/ole">
            <p:oleObj spid="_x0000_s67586" name="Clip" r:id="rId3" imgW="3848040" imgH="5478120" progId="">
              <p:embed/>
            </p:oleObj>
          </a:graphicData>
        </a:graphic>
      </p:graphicFrame>
      <p:pic>
        <p:nvPicPr>
          <p:cNvPr id="6" name="Picture 3" descr="C:\Users\DaveH Admin\AppData\Local\Microsoft\Windows\Temporary Internet Files\Content.IE5\HEP3D7CW\MM900236448[1].gif"/>
          <p:cNvPicPr>
            <a:picLocks noChangeAspect="1" noChangeArrowheads="1" noCrop="1"/>
          </p:cNvPicPr>
          <p:nvPr/>
        </p:nvPicPr>
        <p:blipFill>
          <a:blip r:embed="rId4" cstate="print"/>
          <a:srcRect/>
          <a:stretch>
            <a:fillRect/>
          </a:stretch>
        </p:blipFill>
        <p:spPr bwMode="auto">
          <a:xfrm>
            <a:off x="1331640" y="5445224"/>
            <a:ext cx="1219200" cy="1219200"/>
          </a:xfrm>
          <a:prstGeom prst="rect">
            <a:avLst/>
          </a:prstGeom>
          <a:noFill/>
        </p:spPr>
      </p:pic>
      <p:sp>
        <p:nvSpPr>
          <p:cNvPr id="7" name="Slide Number Placeholder 6"/>
          <p:cNvSpPr>
            <a:spLocks noGrp="1"/>
          </p:cNvSpPr>
          <p:nvPr>
            <p:ph type="sldNum" sz="quarter" idx="12"/>
          </p:nvPr>
        </p:nvSpPr>
        <p:spPr/>
        <p:txBody>
          <a:bodyPr/>
          <a:lstStyle/>
          <a:p>
            <a:fld id="{B9EB026C-DFB9-4820-9770-0B4A38A9F209}" type="slidenum">
              <a:rPr lang="en-AU" smtClean="0"/>
              <a:pPr/>
              <a:t>22</a:t>
            </a:fld>
            <a:endParaRPr lang="en-AU"/>
          </a:p>
        </p:txBody>
      </p:sp>
      <p:sp>
        <p:nvSpPr>
          <p:cNvPr id="8" name="Date Placeholder 7"/>
          <p:cNvSpPr>
            <a:spLocks noGrp="1"/>
          </p:cNvSpPr>
          <p:nvPr>
            <p:ph type="dt" sz="half" idx="10"/>
          </p:nvPr>
        </p:nvSpPr>
        <p:spPr/>
        <p:txBody>
          <a:bodyPr/>
          <a:lstStyle/>
          <a:p>
            <a:fld id="{CF522033-38B2-42AE-85E1-3DE398C59CAB}" type="datetime4">
              <a:rPr lang="en-AU" smtClean="0"/>
              <a:pPr/>
              <a:t>7 September 2017</a:t>
            </a:fld>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are diameters important?</a:t>
            </a:r>
            <a:endParaRPr lang="en-AU" dirty="0"/>
          </a:p>
        </p:txBody>
      </p:sp>
      <p:sp>
        <p:nvSpPr>
          <p:cNvPr id="3" name="Content Placeholder 2"/>
          <p:cNvSpPr>
            <a:spLocks noGrp="1"/>
          </p:cNvSpPr>
          <p:nvPr>
            <p:ph idx="1"/>
          </p:nvPr>
        </p:nvSpPr>
        <p:spPr>
          <a:xfrm>
            <a:off x="457200" y="1268760"/>
            <a:ext cx="8363272" cy="5112568"/>
          </a:xfrm>
        </p:spPr>
        <p:txBody>
          <a:bodyPr>
            <a:normAutofit/>
          </a:bodyPr>
          <a:lstStyle/>
          <a:p>
            <a:r>
              <a:rPr lang="en-AU" dirty="0" smtClean="0"/>
              <a:t>Diameters are a primary characteristic of asteroids</a:t>
            </a:r>
          </a:p>
          <a:p>
            <a:r>
              <a:rPr lang="en-AU" dirty="0" smtClean="0"/>
              <a:t>Several Infra-red satellite missions have measured diameters for 1000’s of asteroids</a:t>
            </a:r>
          </a:p>
          <a:p>
            <a:pPr lvl="1"/>
            <a:r>
              <a:rPr lang="en-AU" b="1" dirty="0" smtClean="0">
                <a:solidFill>
                  <a:srgbClr val="006600"/>
                </a:solidFill>
              </a:rPr>
              <a:t>I</a:t>
            </a:r>
            <a:r>
              <a:rPr lang="en-AU" dirty="0" smtClean="0"/>
              <a:t>nfra-</a:t>
            </a:r>
            <a:r>
              <a:rPr lang="en-AU" b="1" dirty="0" smtClean="0">
                <a:solidFill>
                  <a:srgbClr val="006600"/>
                </a:solidFill>
              </a:rPr>
              <a:t>R</a:t>
            </a:r>
            <a:r>
              <a:rPr lang="en-AU" dirty="0" smtClean="0"/>
              <a:t>ed </a:t>
            </a:r>
            <a:r>
              <a:rPr lang="en-AU" b="1" dirty="0" smtClean="0">
                <a:solidFill>
                  <a:srgbClr val="006600"/>
                </a:solidFill>
              </a:rPr>
              <a:t>A</a:t>
            </a:r>
            <a:r>
              <a:rPr lang="en-AU" dirty="0" smtClean="0"/>
              <a:t>stronomy </a:t>
            </a:r>
            <a:r>
              <a:rPr lang="en-AU" b="1" dirty="0" smtClean="0">
                <a:solidFill>
                  <a:srgbClr val="006600"/>
                </a:solidFill>
              </a:rPr>
              <a:t>S</a:t>
            </a:r>
            <a:r>
              <a:rPr lang="en-AU" dirty="0" smtClean="0"/>
              <a:t>atellite - </a:t>
            </a:r>
            <a:r>
              <a:rPr lang="en-AU" b="1" dirty="0" smtClean="0">
                <a:solidFill>
                  <a:srgbClr val="006600"/>
                </a:solidFill>
              </a:rPr>
              <a:t>IRAS</a:t>
            </a:r>
            <a:r>
              <a:rPr lang="en-AU" dirty="0" smtClean="0"/>
              <a:t> </a:t>
            </a:r>
            <a:r>
              <a:rPr lang="en-AU" sz="1800" dirty="0" smtClean="0"/>
              <a:t>(1992)</a:t>
            </a:r>
            <a:endParaRPr lang="en-AU" dirty="0" smtClean="0"/>
          </a:p>
          <a:p>
            <a:pPr lvl="1"/>
            <a:r>
              <a:rPr lang="en-AU" b="1" dirty="0" smtClean="0">
                <a:solidFill>
                  <a:srgbClr val="0070C0"/>
                </a:solidFill>
              </a:rPr>
              <a:t>A</a:t>
            </a:r>
            <a:r>
              <a:rPr lang="en-AU" dirty="0" smtClean="0"/>
              <a:t>steroid </a:t>
            </a:r>
            <a:r>
              <a:rPr lang="en-AU" b="1" dirty="0" smtClean="0">
                <a:solidFill>
                  <a:srgbClr val="0070C0"/>
                </a:solidFill>
              </a:rPr>
              <a:t>c</a:t>
            </a:r>
            <a:r>
              <a:rPr lang="en-AU" dirty="0" smtClean="0"/>
              <a:t>atalogue </a:t>
            </a:r>
            <a:r>
              <a:rPr lang="en-AU" b="1" dirty="0" smtClean="0">
                <a:solidFill>
                  <a:srgbClr val="0070C0"/>
                </a:solidFill>
              </a:rPr>
              <a:t>u</a:t>
            </a:r>
            <a:r>
              <a:rPr lang="en-AU" dirty="0" smtClean="0"/>
              <a:t>sing </a:t>
            </a:r>
            <a:r>
              <a:rPr lang="en-AU" b="1" dirty="0" smtClean="0">
                <a:solidFill>
                  <a:srgbClr val="0070C0"/>
                </a:solidFill>
              </a:rPr>
              <a:t>A</a:t>
            </a:r>
            <a:r>
              <a:rPr lang="en-AU" dirty="0" smtClean="0"/>
              <a:t>KARI - AKARI (</a:t>
            </a:r>
            <a:r>
              <a:rPr lang="en-AU" b="1" dirty="0" err="1" smtClean="0">
                <a:solidFill>
                  <a:srgbClr val="0070C0"/>
                </a:solidFill>
              </a:rPr>
              <a:t>AcuA</a:t>
            </a:r>
            <a:r>
              <a:rPr lang="en-AU" dirty="0" smtClean="0"/>
              <a:t>) </a:t>
            </a:r>
            <a:r>
              <a:rPr lang="en-AU" sz="1800" dirty="0" smtClean="0"/>
              <a:t>(2011)</a:t>
            </a:r>
            <a:endParaRPr lang="en-AU" dirty="0" smtClean="0"/>
          </a:p>
          <a:p>
            <a:pPr lvl="1"/>
            <a:r>
              <a:rPr lang="en-AU" b="1" dirty="0" smtClean="0">
                <a:solidFill>
                  <a:srgbClr val="FF0000"/>
                </a:solidFill>
              </a:rPr>
              <a:t>W</a:t>
            </a:r>
            <a:r>
              <a:rPr lang="en-AU" dirty="0" smtClean="0"/>
              <a:t>ide-field </a:t>
            </a:r>
            <a:r>
              <a:rPr lang="en-AU" b="1" dirty="0" smtClean="0">
                <a:solidFill>
                  <a:srgbClr val="FF0000"/>
                </a:solidFill>
              </a:rPr>
              <a:t>I</a:t>
            </a:r>
            <a:r>
              <a:rPr lang="en-AU" dirty="0" smtClean="0"/>
              <a:t>nfrared </a:t>
            </a:r>
            <a:r>
              <a:rPr lang="en-AU" b="1" dirty="0" smtClean="0">
                <a:solidFill>
                  <a:srgbClr val="FF0000"/>
                </a:solidFill>
              </a:rPr>
              <a:t>S</a:t>
            </a:r>
            <a:r>
              <a:rPr lang="en-AU" dirty="0" smtClean="0"/>
              <a:t>urvey </a:t>
            </a:r>
            <a:r>
              <a:rPr lang="en-AU" b="1" dirty="0" smtClean="0">
                <a:solidFill>
                  <a:srgbClr val="FF0000"/>
                </a:solidFill>
              </a:rPr>
              <a:t>E</a:t>
            </a:r>
            <a:r>
              <a:rPr lang="en-AU" dirty="0" smtClean="0"/>
              <a:t>xplorer - </a:t>
            </a:r>
            <a:r>
              <a:rPr lang="en-AU" b="1" dirty="0" smtClean="0">
                <a:solidFill>
                  <a:srgbClr val="FF0000"/>
                </a:solidFill>
              </a:rPr>
              <a:t>WISE</a:t>
            </a:r>
            <a:r>
              <a:rPr lang="en-AU" sz="2400" b="1" dirty="0" smtClean="0">
                <a:solidFill>
                  <a:srgbClr val="FF0000"/>
                </a:solidFill>
              </a:rPr>
              <a:t> </a:t>
            </a:r>
            <a:r>
              <a:rPr lang="en-AU" sz="1800" dirty="0" smtClean="0"/>
              <a:t>(2013)</a:t>
            </a:r>
          </a:p>
          <a:p>
            <a:pPr lvl="1">
              <a:buNone/>
            </a:pPr>
            <a:r>
              <a:rPr lang="en-AU" sz="1800" dirty="0" smtClean="0"/>
              <a:t>[Other measures from 2MASS, SMBAS, SDSS MOC, SKAD, MSX &amp; ISO]</a:t>
            </a:r>
            <a:endParaRPr lang="en-AU" dirty="0" smtClean="0"/>
          </a:p>
          <a:p>
            <a:r>
              <a:rPr lang="en-AU" dirty="0" smtClean="0"/>
              <a:t>Important for planning occultation observations</a:t>
            </a:r>
          </a:p>
          <a:p>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AU" dirty="0" smtClean="0"/>
              <a:t>Why is density important?</a:t>
            </a:r>
            <a:endParaRPr lang="en-AU" dirty="0"/>
          </a:p>
        </p:txBody>
      </p:sp>
      <p:sp>
        <p:nvSpPr>
          <p:cNvPr id="3" name="Content Placeholder 2"/>
          <p:cNvSpPr>
            <a:spLocks noGrp="1"/>
          </p:cNvSpPr>
          <p:nvPr>
            <p:ph idx="1"/>
          </p:nvPr>
        </p:nvSpPr>
        <p:spPr>
          <a:xfrm>
            <a:off x="467544" y="1196752"/>
            <a:ext cx="8229600" cy="5256584"/>
          </a:xfrm>
        </p:spPr>
        <p:txBody>
          <a:bodyPr/>
          <a:lstStyle/>
          <a:p>
            <a:r>
              <a:rPr lang="en-AU" dirty="0" smtClean="0"/>
              <a:t>The density of an asteroid tells us much about its composition and origin</a:t>
            </a:r>
          </a:p>
          <a:p>
            <a:r>
              <a:rPr lang="en-AU" dirty="0" smtClean="0"/>
              <a:t>Because some asteroids are analogs to the building blocks of the solar system, the density and internal structure could tell us much about the formation conditions and evolution processes of planets and the solar system</a:t>
            </a:r>
          </a:p>
          <a:p>
            <a:r>
              <a:rPr lang="en-AU" dirty="0" smtClean="0"/>
              <a:t>To determine density, we need to know the mass and volume of the asteroid</a:t>
            </a:r>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a:t>
            </a:r>
            <a:endParaRPr lang="en-AU" dirty="0"/>
          </a:p>
        </p:txBody>
      </p:sp>
      <p:sp>
        <p:nvSpPr>
          <p:cNvPr id="3" name="Content Placeholder 2"/>
          <p:cNvSpPr>
            <a:spLocks noGrp="1"/>
          </p:cNvSpPr>
          <p:nvPr>
            <p:ph idx="1"/>
          </p:nvPr>
        </p:nvSpPr>
        <p:spPr>
          <a:xfrm>
            <a:off x="457200" y="1412776"/>
            <a:ext cx="8229600" cy="5184576"/>
          </a:xfrm>
        </p:spPr>
        <p:txBody>
          <a:bodyPr>
            <a:normAutofit fontScale="92500"/>
          </a:bodyPr>
          <a:lstStyle/>
          <a:p>
            <a:r>
              <a:rPr lang="en-AU" dirty="0" smtClean="0"/>
              <a:t>Density is Mass/Volume</a:t>
            </a:r>
          </a:p>
          <a:p>
            <a:r>
              <a:rPr lang="en-AU" dirty="0" smtClean="0"/>
              <a:t>Need to use:</a:t>
            </a:r>
          </a:p>
          <a:p>
            <a:pPr lvl="1"/>
            <a:r>
              <a:rPr lang="en-AU" dirty="0" smtClean="0"/>
              <a:t>Reliable mass measurements, and</a:t>
            </a:r>
          </a:p>
          <a:p>
            <a:pPr lvl="1"/>
            <a:r>
              <a:rPr lang="en-AU" dirty="0" smtClean="0"/>
              <a:t>Reliable volume measurements</a:t>
            </a:r>
          </a:p>
          <a:p>
            <a:r>
              <a:rPr lang="en-AU" dirty="0" smtClean="0"/>
              <a:t>Mass measurements are only available for a relatively small number of asteroids</a:t>
            </a:r>
          </a:p>
          <a:p>
            <a:r>
              <a:rPr lang="en-AU" dirty="0" smtClean="0"/>
              <a:t>Satellites like IRAS, WISE &amp; AKARI (</a:t>
            </a:r>
            <a:r>
              <a:rPr lang="en-AU" dirty="0" err="1" smtClean="0"/>
              <a:t>AcuA</a:t>
            </a:r>
            <a:r>
              <a:rPr lang="en-AU" dirty="0" smtClean="0"/>
              <a:t>) derive mean diameters  from IR measurements for a huge number of asteroids. But the linkage to ‘real’ diameters is largely untested.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Mass of asteroids</a:t>
            </a:r>
            <a:endParaRPr lang="en-AU" dirty="0"/>
          </a:p>
        </p:txBody>
      </p:sp>
      <p:sp>
        <p:nvSpPr>
          <p:cNvPr id="3" name="Content Placeholder 2"/>
          <p:cNvSpPr>
            <a:spLocks noGrp="1"/>
          </p:cNvSpPr>
          <p:nvPr>
            <p:ph idx="1"/>
          </p:nvPr>
        </p:nvSpPr>
        <p:spPr/>
        <p:txBody>
          <a:bodyPr/>
          <a:lstStyle/>
          <a:p>
            <a:r>
              <a:rPr lang="en-AU" dirty="0" smtClean="0"/>
              <a:t>Most mass determinations are derived from orbit deflections/perturbations</a:t>
            </a:r>
          </a:p>
          <a:p>
            <a:r>
              <a:rPr lang="en-AU" dirty="0" smtClean="0"/>
              <a:t>Gaia will greatly increase the number of asteroids with reliable (&lt;20%) mass determination</a:t>
            </a:r>
          </a:p>
          <a:p>
            <a:r>
              <a:rPr lang="en-AU" dirty="0" smtClean="0"/>
              <a:t>For binary asteroids, masses can be determined from the system dynamics</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Volume of an asteroid</a:t>
            </a:r>
            <a:endParaRPr lang="en-AU" dirty="0"/>
          </a:p>
        </p:txBody>
      </p:sp>
      <p:sp>
        <p:nvSpPr>
          <p:cNvPr id="3" name="Content Placeholder 2"/>
          <p:cNvSpPr>
            <a:spLocks noGrp="1"/>
          </p:cNvSpPr>
          <p:nvPr>
            <p:ph idx="1"/>
          </p:nvPr>
        </p:nvSpPr>
        <p:spPr>
          <a:xfrm>
            <a:off x="457200" y="1268760"/>
            <a:ext cx="8229600" cy="4857403"/>
          </a:xfrm>
        </p:spPr>
        <p:txBody>
          <a:bodyPr>
            <a:normAutofit/>
          </a:bodyPr>
          <a:lstStyle/>
          <a:p>
            <a:r>
              <a:rPr lang="en-AU" dirty="0" smtClean="0"/>
              <a:t>Literature provides measures of the ‘mean diameter’ of an asteroid</a:t>
            </a:r>
          </a:p>
          <a:p>
            <a:r>
              <a:rPr lang="en-AU" dirty="0" smtClean="0"/>
              <a:t>A ‘mean diameter’ is simply the diameter of a sphere that is in some manner equal to the asteroid.</a:t>
            </a:r>
          </a:p>
          <a:p>
            <a:r>
              <a:rPr lang="en-AU" dirty="0" smtClean="0"/>
              <a:t>For density measurements, we want the </a:t>
            </a:r>
            <a:r>
              <a:rPr lang="en-AU" b="1" dirty="0">
                <a:solidFill>
                  <a:srgbClr val="C00000"/>
                </a:solidFill>
              </a:rPr>
              <a:t>VOLUME-equivalent sphere</a:t>
            </a:r>
          </a:p>
          <a:p>
            <a:r>
              <a:rPr lang="en-AU" dirty="0" smtClean="0"/>
              <a:t>Light reflection measurements inherently provide the </a:t>
            </a:r>
            <a:r>
              <a:rPr lang="en-AU" b="1" dirty="0">
                <a:solidFill>
                  <a:srgbClr val="C00000"/>
                </a:solidFill>
              </a:rPr>
              <a:t>SURFACE-equivalent </a:t>
            </a:r>
            <a:r>
              <a:rPr lang="en-AU" b="1" dirty="0" smtClean="0">
                <a:solidFill>
                  <a:srgbClr val="C00000"/>
                </a:solidFill>
              </a:rPr>
              <a:t>sphere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tutorvista.com/cms/images/38/example-on-rectangular-prism.jpg"/>
          <p:cNvPicPr>
            <a:picLocks noChangeAspect="1" noChangeArrowheads="1"/>
          </p:cNvPicPr>
          <p:nvPr/>
        </p:nvPicPr>
        <p:blipFill>
          <a:blip r:embed="rId2" cstate="print"/>
          <a:srcRect/>
          <a:stretch>
            <a:fillRect/>
          </a:stretch>
        </p:blipFill>
        <p:spPr bwMode="auto">
          <a:xfrm>
            <a:off x="0" y="3717032"/>
            <a:ext cx="1728191" cy="1080120"/>
          </a:xfrm>
          <a:prstGeom prst="rect">
            <a:avLst/>
          </a:prstGeom>
          <a:noFill/>
        </p:spPr>
      </p:pic>
      <p:sp>
        <p:nvSpPr>
          <p:cNvPr id="2" name="Title 1"/>
          <p:cNvSpPr>
            <a:spLocks noGrp="1"/>
          </p:cNvSpPr>
          <p:nvPr>
            <p:ph type="title"/>
          </p:nvPr>
        </p:nvSpPr>
        <p:spPr>
          <a:xfrm>
            <a:off x="457200" y="274638"/>
            <a:ext cx="8229600" cy="994122"/>
          </a:xfrm>
        </p:spPr>
        <p:txBody>
          <a:bodyPr/>
          <a:lstStyle/>
          <a:p>
            <a:r>
              <a:rPr lang="en-AU" dirty="0" smtClean="0"/>
              <a:t>Examples </a:t>
            </a:r>
            <a:endParaRPr lang="en-AU" dirty="0"/>
          </a:p>
        </p:txBody>
      </p:sp>
      <p:sp>
        <p:nvSpPr>
          <p:cNvPr id="3" name="Content Placeholder 2"/>
          <p:cNvSpPr>
            <a:spLocks noGrp="1"/>
          </p:cNvSpPr>
          <p:nvPr>
            <p:ph idx="1"/>
          </p:nvPr>
        </p:nvSpPr>
        <p:spPr>
          <a:xfrm>
            <a:off x="1547664" y="1196752"/>
            <a:ext cx="7139136" cy="4929411"/>
          </a:xfrm>
        </p:spPr>
        <p:txBody>
          <a:bodyPr>
            <a:normAutofit fontScale="92500" lnSpcReduction="10000"/>
          </a:bodyPr>
          <a:lstStyle/>
          <a:p>
            <a:r>
              <a:rPr lang="en-AU" dirty="0" smtClean="0"/>
              <a:t>For a sphere, surface-equivalent </a:t>
            </a:r>
            <a:r>
              <a:rPr lang="en-AU" dirty="0" err="1" smtClean="0"/>
              <a:t>dia</a:t>
            </a:r>
            <a:r>
              <a:rPr lang="en-AU" dirty="0" smtClean="0"/>
              <a:t> is the same as the volume-equivalent </a:t>
            </a:r>
            <a:r>
              <a:rPr lang="en-AU" dirty="0" err="1" smtClean="0"/>
              <a:t>dia</a:t>
            </a:r>
            <a:r>
              <a:rPr lang="en-AU" dirty="0" smtClean="0"/>
              <a:t/>
            </a:r>
            <a:br>
              <a:rPr lang="en-AU" dirty="0" smtClean="0"/>
            </a:br>
            <a:endParaRPr lang="en-AU" dirty="0" smtClean="0"/>
          </a:p>
          <a:p>
            <a:r>
              <a:rPr lang="en-AU" dirty="0" smtClean="0"/>
              <a:t>For a cube, the surface-equivalent </a:t>
            </a:r>
            <a:r>
              <a:rPr lang="en-AU" dirty="0" err="1" smtClean="0"/>
              <a:t>dia</a:t>
            </a:r>
            <a:r>
              <a:rPr lang="en-AU" dirty="0" smtClean="0"/>
              <a:t> is 12% larger than volume-equivalent dia.</a:t>
            </a:r>
            <a:br>
              <a:rPr lang="en-AU" dirty="0" smtClean="0"/>
            </a:br>
            <a:endParaRPr lang="en-AU" dirty="0" smtClean="0"/>
          </a:p>
          <a:p>
            <a:r>
              <a:rPr lang="en-AU" dirty="0" smtClean="0"/>
              <a:t>For a slightly-elongated cube, difference is 14%</a:t>
            </a:r>
            <a:br>
              <a:rPr lang="en-AU" dirty="0" smtClean="0"/>
            </a:br>
            <a:endParaRPr lang="en-AU" dirty="0" smtClean="0"/>
          </a:p>
          <a:p>
            <a:r>
              <a:rPr lang="en-AU" dirty="0" smtClean="0"/>
              <a:t>For an asteroid like 128 </a:t>
            </a:r>
            <a:r>
              <a:rPr lang="en-AU" dirty="0" err="1" smtClean="0"/>
              <a:t>Kleopatra</a:t>
            </a:r>
            <a:r>
              <a:rPr lang="en-AU" dirty="0" smtClean="0"/>
              <a:t> (217km x 94km x 94km) difference is 16%</a:t>
            </a:r>
          </a:p>
          <a:p>
            <a:endParaRPr lang="en-AU" dirty="0" smtClean="0"/>
          </a:p>
        </p:txBody>
      </p:sp>
      <p:pic>
        <p:nvPicPr>
          <p:cNvPr id="4" name="Picture 2" descr="Image result for picture of a cube">
            <a:hlinkClick r:id="rId3"/>
          </p:cNvPr>
          <p:cNvPicPr>
            <a:picLocks noChangeAspect="1" noChangeArrowheads="1"/>
          </p:cNvPicPr>
          <p:nvPr/>
        </p:nvPicPr>
        <p:blipFill>
          <a:blip r:embed="rId4" cstate="print"/>
          <a:srcRect/>
          <a:stretch>
            <a:fillRect/>
          </a:stretch>
        </p:blipFill>
        <p:spPr bwMode="auto">
          <a:xfrm>
            <a:off x="0" y="2204864"/>
            <a:ext cx="1431032" cy="12819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Mean Diameter - summary</a:t>
            </a:r>
            <a:endParaRPr lang="en-AU" dirty="0"/>
          </a:p>
        </p:txBody>
      </p:sp>
      <p:sp>
        <p:nvSpPr>
          <p:cNvPr id="3" name="Content Placeholder 2"/>
          <p:cNvSpPr>
            <a:spLocks noGrp="1"/>
          </p:cNvSpPr>
          <p:nvPr>
            <p:ph idx="1"/>
          </p:nvPr>
        </p:nvSpPr>
        <p:spPr>
          <a:xfrm>
            <a:off x="457200" y="1268760"/>
            <a:ext cx="8229600" cy="5040560"/>
          </a:xfrm>
        </p:spPr>
        <p:txBody>
          <a:bodyPr>
            <a:normAutofit fontScale="92500" lnSpcReduction="10000"/>
          </a:bodyPr>
          <a:lstStyle/>
          <a:p>
            <a:r>
              <a:rPr lang="en-AU" dirty="0" smtClean="0"/>
              <a:t>Photometric measurements give a mean diameter based on equal surface area</a:t>
            </a:r>
          </a:p>
          <a:p>
            <a:r>
              <a:rPr lang="en-AU" dirty="0" smtClean="0"/>
              <a:t>Density determinations require knowledge of the volume</a:t>
            </a:r>
          </a:p>
          <a:p>
            <a:r>
              <a:rPr lang="en-AU" dirty="0" smtClean="0"/>
              <a:t>The mean diameter based on equal volume is almost always smaller than that based on equal surface area</a:t>
            </a:r>
          </a:p>
          <a:p>
            <a:r>
              <a:rPr lang="en-AU" dirty="0" smtClean="0"/>
              <a:t>For irregular asteroids, the difference can be greater than 15%</a:t>
            </a:r>
          </a:p>
          <a:p>
            <a:r>
              <a:rPr lang="en-AU" dirty="0" smtClean="0"/>
              <a:t>We need a method to derive volume equivalent diameters</a:t>
            </a:r>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10646</TotalTime>
  <Words>654</Words>
  <Application>Microsoft Office PowerPoint</Application>
  <PresentationFormat>On-screen Show (4:3)</PresentationFormat>
  <Paragraphs>90</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8" baseType="lpstr">
      <vt:lpstr>Arial</vt:lpstr>
      <vt:lpstr>Calibri</vt:lpstr>
      <vt:lpstr>Symbol</vt:lpstr>
      <vt:lpstr>Office Theme</vt:lpstr>
      <vt:lpstr>Worksheet</vt:lpstr>
      <vt:lpstr>Clip</vt:lpstr>
      <vt:lpstr>Diameters, Volumes  and bulk densities  of 40 asteroids</vt:lpstr>
      <vt:lpstr>An overview of recent results</vt:lpstr>
      <vt:lpstr>Why are diameters important?</vt:lpstr>
      <vt:lpstr>Why is density important?</vt:lpstr>
      <vt:lpstr>The challenge</vt:lpstr>
      <vt:lpstr>The Mass of asteroids</vt:lpstr>
      <vt:lpstr>Volume of an asteroid</vt:lpstr>
      <vt:lpstr>Examples </vt:lpstr>
      <vt:lpstr>Mean Diameter - summary</vt:lpstr>
      <vt:lpstr>Shape of an asteroid</vt:lpstr>
      <vt:lpstr>Light curve inversion</vt:lpstr>
      <vt:lpstr>Light curve inversion limitations</vt:lpstr>
      <vt:lpstr>Light-inversion shape model (135) Hertha</vt:lpstr>
      <vt:lpstr>Some illustrative fits to light curves of (135) Hertha</vt:lpstr>
      <vt:lpstr>Asteroidal occultations - gives profile &amp; dimensions to ~1km (Asteroid dia = 77km; apprnt dia = 0.071”; resolution ~1mas)</vt:lpstr>
      <vt:lpstr>Can fit shape model to occultation</vt:lpstr>
      <vt:lpstr>Can vary shape model rotation</vt:lpstr>
      <vt:lpstr>Mean diameters determined</vt:lpstr>
      <vt:lpstr>Fit model to multiple occultations</vt:lpstr>
      <vt:lpstr>Comparison –  diameters from satellites </vt:lpstr>
      <vt:lpstr>Bulk density of asteroids: Combine Mass with Volume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Volumes and bulk densities of 40 asteroids</dc:title>
  <dc:creator>Dave Herald</dc:creator>
  <cp:lastModifiedBy>Dave Herald</cp:lastModifiedBy>
  <cp:revision>630</cp:revision>
  <dcterms:created xsi:type="dcterms:W3CDTF">2017-03-18T12:41:26Z</dcterms:created>
  <dcterms:modified xsi:type="dcterms:W3CDTF">2017-09-07T07:13:50Z</dcterms:modified>
</cp:coreProperties>
</file>