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51206400"/>
  <p:notesSz cx="32461200" cy="4343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6699FF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" d="100"/>
          <a:sy n="11" d="100"/>
        </p:scale>
        <p:origin x="3422" y="226"/>
      </p:cViewPr>
      <p:guideLst>
        <p:guide orient="horz" pos="1612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8380316"/>
            <a:ext cx="18653760" cy="17827416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6895216"/>
            <a:ext cx="16459200" cy="12363024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97491-F097-4C8B-86BD-81334CFC42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02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22A70-AF14-4FFC-8E25-40B344BD84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0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2726272"/>
            <a:ext cx="4732020" cy="433950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2726272"/>
            <a:ext cx="13921740" cy="433950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DDDA0-4D8B-4E74-A67F-CC82D057FA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7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A3378-AE1D-41A7-8DC4-6A6C4D825B3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13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12766060"/>
            <a:ext cx="18928080" cy="2130044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34268004"/>
            <a:ext cx="18928080" cy="11201400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3B1E0-ACA2-4416-9624-2A7FD85EDC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3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13631340"/>
            <a:ext cx="9326880" cy="32489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13631340"/>
            <a:ext cx="9326880" cy="32489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2BC79-253E-41E7-BA42-17A1C06CAF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0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2726280"/>
            <a:ext cx="18928080" cy="98975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12552684"/>
            <a:ext cx="9284016" cy="6151880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8704564"/>
            <a:ext cx="9284016" cy="275115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12552684"/>
            <a:ext cx="9329738" cy="6151880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8704564"/>
            <a:ext cx="9329738" cy="275115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D508A-FBB0-421B-852C-69DDDE7E58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05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A3050-5A12-40E7-AF67-F81447E3C1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49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C7871-E384-4CE4-9479-8317DFAB46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0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1" y="3413760"/>
            <a:ext cx="7078027" cy="119481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7372788"/>
            <a:ext cx="11109960" cy="36389736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1" y="15361920"/>
            <a:ext cx="7078027" cy="28459856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CEE27-3EB3-4189-989D-0643637A427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42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1" y="3413760"/>
            <a:ext cx="7078027" cy="119481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7372788"/>
            <a:ext cx="11109960" cy="36389736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1" y="15361920"/>
            <a:ext cx="7078027" cy="28459856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09BF3-D6EE-420C-84EC-1C9B94EBC1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2726280"/>
            <a:ext cx="18928080" cy="9897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13631340"/>
            <a:ext cx="18928080" cy="32489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47460764"/>
            <a:ext cx="4937760" cy="272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47460764"/>
            <a:ext cx="7406640" cy="272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47460764"/>
            <a:ext cx="4937760" cy="272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85DAE1-0CE8-4F27-BC0B-1FA9F6AAF7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0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BD151BD-E134-4198-941D-6182914C71B9}"/>
              </a:ext>
            </a:extLst>
          </p:cNvPr>
          <p:cNvGrpSpPr/>
          <p:nvPr/>
        </p:nvGrpSpPr>
        <p:grpSpPr>
          <a:xfrm>
            <a:off x="1361316" y="250252"/>
            <a:ext cx="20141690" cy="50149580"/>
            <a:chOff x="1361316" y="250252"/>
            <a:chExt cx="20141690" cy="50149580"/>
          </a:xfrm>
        </p:grpSpPr>
        <p:pic>
          <p:nvPicPr>
            <p:cNvPr id="2050" name="Picture 4" descr="IOTA LOGO highest resolu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9419" y="281354"/>
              <a:ext cx="5305705" cy="5163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" name="Text Box 12"/>
            <p:cNvSpPr txBox="1">
              <a:spLocks noChangeArrowheads="1"/>
            </p:cNvSpPr>
            <p:nvPr/>
          </p:nvSpPr>
          <p:spPr bwMode="auto">
            <a:xfrm>
              <a:off x="1361316" y="6406674"/>
              <a:ext cx="16901909" cy="7109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0" dirty="0">
                  <a:solidFill>
                    <a:srgbClr val="FF0000"/>
                  </a:solidFill>
                </a:rPr>
                <a:t>IOTA</a:t>
              </a:r>
              <a:r>
                <a:rPr lang="en-US" altLang="en-US" sz="8000" dirty="0"/>
                <a:t> </a:t>
              </a:r>
            </a:p>
            <a:p>
              <a:pPr eaLnBrk="1" hangingPunct="1"/>
              <a:r>
                <a:rPr lang="en-US" altLang="en-US" sz="8000" dirty="0"/>
                <a:t>is the primary scientific organization that predicts, observes and analyzes lunar and asteroid </a:t>
              </a:r>
              <a:r>
                <a:rPr lang="en-US" altLang="en-US" sz="8000" dirty="0" err="1"/>
                <a:t>occultations</a:t>
              </a:r>
              <a:r>
                <a:rPr lang="en-US" altLang="en-US" sz="8000" dirty="0"/>
                <a:t> and solar eclipses</a:t>
              </a:r>
              <a:r>
                <a:rPr lang="en-US" altLang="en-US" sz="5334" dirty="0"/>
                <a:t>.  </a:t>
              </a:r>
            </a:p>
          </p:txBody>
        </p:sp>
        <p:sp>
          <p:nvSpPr>
            <p:cNvPr id="2052" name="Text Box 13"/>
            <p:cNvSpPr txBox="1">
              <a:spLocks noChangeArrowheads="1"/>
            </p:cNvSpPr>
            <p:nvPr/>
          </p:nvSpPr>
          <p:spPr bwMode="auto">
            <a:xfrm>
              <a:off x="1941561" y="27990311"/>
              <a:ext cx="15966945" cy="3250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dirty="0"/>
                <a:t>Since 1962,</a:t>
              </a:r>
              <a:r>
                <a:rPr lang="en-US" altLang="en-US" sz="7200" b="0" i="0" dirty="0"/>
                <a:t>  </a:t>
              </a:r>
              <a:r>
                <a:rPr lang="en-US" altLang="en-US" sz="7200" dirty="0">
                  <a:solidFill>
                    <a:srgbClr val="FF0000"/>
                  </a:solidFill>
                </a:rPr>
                <a:t>IOTA</a:t>
              </a:r>
              <a:r>
                <a:rPr lang="en-US" altLang="en-US" sz="7200" dirty="0"/>
                <a:t> members have travelled worldwide to observe and record </a:t>
              </a:r>
              <a:r>
                <a:rPr lang="en-US" altLang="en-US" sz="7200" dirty="0" err="1"/>
                <a:t>occultations</a:t>
              </a:r>
              <a:r>
                <a:rPr lang="en-US" altLang="en-US" sz="7200" dirty="0"/>
                <a:t> and eclipses. </a:t>
              </a:r>
            </a:p>
          </p:txBody>
        </p:sp>
        <p:sp>
          <p:nvSpPr>
            <p:cNvPr id="2053" name="Text Box 14"/>
            <p:cNvSpPr txBox="1">
              <a:spLocks noChangeArrowheads="1"/>
            </p:cNvSpPr>
            <p:nvPr/>
          </p:nvSpPr>
          <p:spPr bwMode="auto">
            <a:xfrm>
              <a:off x="1850542" y="14478127"/>
              <a:ext cx="15923455" cy="3250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dirty="0"/>
                <a:t>We invite you to join us in the hunt for new scientific data as we “chase the  shadows!”</a:t>
              </a:r>
            </a:p>
          </p:txBody>
        </p:sp>
        <p:sp>
          <p:nvSpPr>
            <p:cNvPr id="2054" name="Rectangle 15"/>
            <p:cNvSpPr>
              <a:spLocks noChangeArrowheads="1"/>
            </p:cNvSpPr>
            <p:nvPr/>
          </p:nvSpPr>
          <p:spPr bwMode="auto">
            <a:xfrm>
              <a:off x="18730709" y="250252"/>
              <a:ext cx="2772297" cy="48939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square">
              <a:spAutoFit/>
            </a:bodyPr>
            <a:lstStyle>
              <a:lvl1pPr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lnSpc>
                  <a:spcPct val="95000"/>
                </a:lnSpc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8600" b="1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7700" dirty="0">
                  <a:solidFill>
                    <a:srgbClr val="FF0000"/>
                  </a:solidFill>
                </a:rPr>
                <a:t>I</a:t>
              </a:r>
              <a:r>
                <a:rPr lang="en-US" altLang="en-US" sz="17700" dirty="0"/>
                <a:t>nternational </a:t>
              </a:r>
              <a:r>
                <a:rPr lang="en-US" altLang="en-US" sz="17700" dirty="0">
                  <a:solidFill>
                    <a:srgbClr val="FF0000"/>
                  </a:solidFill>
                </a:rPr>
                <a:t>O</a:t>
              </a:r>
              <a:r>
                <a:rPr lang="en-US" altLang="en-US" sz="17700" dirty="0"/>
                <a:t>ccultation </a:t>
              </a:r>
              <a:r>
                <a:rPr lang="en-US" altLang="en-US" sz="17700" dirty="0">
                  <a:solidFill>
                    <a:srgbClr val="FF0000"/>
                  </a:solidFill>
                </a:rPr>
                <a:t>T</a:t>
              </a:r>
              <a:r>
                <a:rPr lang="en-US" altLang="en-US" sz="17700" dirty="0"/>
                <a:t>iming </a:t>
              </a:r>
              <a:r>
                <a:rPr lang="en-US" altLang="en-US" sz="17700" dirty="0">
                  <a:solidFill>
                    <a:srgbClr val="FF0000"/>
                  </a:solidFill>
                </a:rPr>
                <a:t>A</a:t>
              </a:r>
              <a:r>
                <a:rPr lang="en-US" altLang="en-US" sz="17700" dirty="0"/>
                <a:t>ssociation</a:t>
              </a:r>
              <a:endParaRPr lang="en-US" altLang="en-US" sz="17700" dirty="0">
                <a:solidFill>
                  <a:srgbClr val="FF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600" y="32242136"/>
              <a:ext cx="11461505" cy="104156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83288" y="43659525"/>
              <a:ext cx="16057962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/>
                <a:t> </a:t>
              </a:r>
              <a:r>
                <a:rPr lang="en-US" sz="72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With small, inexpensive telescopes, lightweight recording systems, the IOTA VTI and IOTA predictions and software, an individual can deploy multiple remote stations to record events automatically</a:t>
              </a:r>
              <a:r>
                <a:rPr lang="en-US" sz="6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544" y="18986561"/>
              <a:ext cx="10927292" cy="76721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845090" y="19202400"/>
              <a:ext cx="5958091" cy="655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Observations of the 9/3/16 occultation by the asteroid </a:t>
              </a:r>
              <a:r>
                <a:rPr lang="en-US" sz="60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Nemausa</a:t>
              </a:r>
              <a:r>
                <a:rPr lang="en-US" sz="6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compared to a shape model.</a:t>
              </a:r>
              <a:endParaRPr lang="en-US" sz="6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</TotalTime>
  <Words>107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 Blank</dc:creator>
  <cp:lastModifiedBy>Joan Dunham</cp:lastModifiedBy>
  <cp:revision>37</cp:revision>
  <dcterms:created xsi:type="dcterms:W3CDTF">2012-02-13T21:49:30Z</dcterms:created>
  <dcterms:modified xsi:type="dcterms:W3CDTF">2017-09-09T01:56:56Z</dcterms:modified>
</cp:coreProperties>
</file>