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4" r:id="rId10"/>
    <p:sldId id="261" r:id="rId11"/>
    <p:sldId id="262" r:id="rId12"/>
    <p:sldId id="265" r:id="rId13"/>
    <p:sldId id="26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DA60-F168-49E7-9F67-696303E25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15EA3-647C-4072-9B56-BE45A4EDA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913C3-3125-4780-9001-AF2843CC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1C235-CED5-417E-A07C-7B555C62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82068-7C08-4BDA-98F3-86BCF6941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43F36-9832-4ADE-A9E4-517C3DDF9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557942-1B21-4889-95FC-402261828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3936B-2FC0-4A5A-86F3-D3A99DC3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3FB9D-7AF6-44C2-89EE-6CB26BDC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6A6D1-E3BF-47AD-8115-34EA26EC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6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382CBD-1977-45BE-A3A7-2249B9C1F7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A66522-83F9-48E4-B5F4-FFE2C00FE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EC3FC-A6B4-4BEB-BDE0-00295CEC6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30A3C-092A-4F80-B93A-A59EA521B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BA024-973E-4D64-9307-3AB5C6E3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64B6B-3092-47B3-AE9D-1AF274833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/>
          </a:bodyPr>
          <a:lstStyle>
            <a:lvl1pPr>
              <a:defRPr sz="2800" b="1"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6453A-432A-4848-8607-76DB1EB3F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836"/>
            <a:ext cx="10515600" cy="5050127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E080E-46A7-47A4-8EA5-E27AE760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EB381-41E7-4772-8D2A-B5A2F45B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E544B-EDCC-419E-AC98-5AF0A94D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3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AC78-3B2C-416C-8F08-EE9418881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67CC3-650C-46D8-9F25-73C932E63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C27F0-C986-4E08-9384-97639564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6C05C-CC19-4821-AE5C-CE5BD069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D367C-798A-4102-97FB-74ABAACE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2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342-7364-4401-9178-B99A129A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5CDEE-4A63-44B8-98E1-4DC379931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FFD00-99A2-4237-AA5A-2650EFF35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25400-1384-421F-A0FE-8FEF4A86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C6927-68FE-480D-B9F9-EDEC3EEB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86254-8A86-440A-BC72-FD5B2BFF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B9C1-FEAE-4B67-8867-33BD9B236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5D77D-C3FD-4097-88DA-1308B36C7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2BD39-C60A-4285-8F0C-F81BF3A10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9BA221-F893-4E52-BCE6-00CC77F09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85F5FD-3852-4763-9105-74505E1E3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7A5AF-25B9-4629-8DC8-E93540EC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183325-0EED-45B3-B386-A0248C2F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CEABF-72DE-4688-95B2-1D0451EFE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8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E6B7D-F68F-42D3-9402-73115883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8F716-5B74-45FA-85E8-05524FF9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96EAF-D307-458E-9E52-D1C383C00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B8547-7177-4314-984A-ADA3A93C1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1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4D1F3F-7EDB-4A38-94A7-C7B7EF44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1D58B2-CF8E-4416-B53B-EA5BDE3E1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77D86-F857-4829-9A63-E67B6D518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8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8B6D-381A-427E-A60F-F9D2CA863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EF27F-43E2-4D11-B370-7176A810D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85E6E-A4F0-4F72-B092-01B80F04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AD17C-9283-4656-A6B8-E7CAC3EB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581B8-C2CE-41BF-BD01-AD7B21B94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9C218-8B85-4E26-9421-D9CF99FA3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6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818B-22A0-4E2C-B80F-ECBA0D596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AC3E59-868B-4F6C-9074-10C863263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3B9C2-08F0-40BD-8C50-495F2A0FB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B90A7-7F76-4DCB-8D8C-3FBB8BBCB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10CCD-CDC1-402E-B29A-700D07E9E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D301-0F94-430E-8361-D3249922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9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2BCD9-6AFE-4D6C-A314-76E4B2228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FC556-3E79-4F76-97AE-927038963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DF841-43C7-4C33-B2F5-FF57E83082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C455-B6C9-4A58-B7FC-8E12F8530855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87C8F-DF81-4414-8B32-029BA1B05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C1696-E545-498F-B474-E4B9FF8C0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B27A-1D4E-418C-9269-587D60F8B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0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FD6D6-EF70-4A61-9BCA-A5FCD55ED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 i="1" dirty="0"/>
              <a:t>Posters for IOTA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BE9D5-CFD9-4FEA-8F53-AD0357D1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2017</a:t>
            </a:r>
          </a:p>
          <a:p>
            <a:r>
              <a:rPr lang="en-US" dirty="0"/>
              <a:t>Joan Dunham</a:t>
            </a:r>
          </a:p>
        </p:txBody>
      </p:sp>
    </p:spTree>
    <p:extLst>
      <p:ext uri="{BB962C8B-B14F-4D97-AF65-F5344CB8AC3E}">
        <p14:creationId xmlns:p14="http://schemas.microsoft.com/office/powerpoint/2010/main" val="1005291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41D26-3084-4AB1-9913-450D9CD1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Mechanics of Poster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A8F4E-CD0C-494C-9019-5CD1A2EEA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as PowerPoint Slides</a:t>
            </a:r>
          </a:p>
          <a:p>
            <a:r>
              <a:rPr lang="en-US" dirty="0"/>
              <a:t>Dimensions </a:t>
            </a:r>
          </a:p>
          <a:p>
            <a:pPr lvl="1"/>
            <a:r>
              <a:rPr lang="en-US" dirty="0"/>
              <a:t>Posters -  36x48 inches</a:t>
            </a:r>
          </a:p>
          <a:p>
            <a:pPr lvl="1"/>
            <a:r>
              <a:rPr lang="en-US" dirty="0"/>
              <a:t>Floor poster – 24 x60 inches</a:t>
            </a:r>
          </a:p>
          <a:p>
            <a:pPr lvl="1"/>
            <a:r>
              <a:rPr lang="en-US" dirty="0"/>
              <a:t>Dimensions need to be set Design&gt;Slide Size&gt;Custom Slide Size</a:t>
            </a:r>
          </a:p>
          <a:p>
            <a:r>
              <a:rPr lang="en-US" dirty="0"/>
              <a:t>Printed using Staples online services</a:t>
            </a:r>
          </a:p>
          <a:p>
            <a:pPr lvl="1"/>
            <a:r>
              <a:rPr lang="en-US" dirty="0"/>
              <a:t>Some editing service available, not as good as with PowerPoint</a:t>
            </a:r>
          </a:p>
          <a:p>
            <a:pPr lvl="1"/>
            <a:r>
              <a:rPr lang="en-US" dirty="0"/>
              <a:t>Generate PDF files with PowerPoint to upload for printing – </a:t>
            </a:r>
            <a:r>
              <a:rPr lang="en-US" i="1" dirty="0"/>
              <a:t>PowerPoint files are too large</a:t>
            </a:r>
          </a:p>
          <a:p>
            <a:pPr lvl="1"/>
            <a:r>
              <a:rPr lang="en-US" dirty="0"/>
              <a:t>Print to lightweight white plastic film (indoor vinyl) – </a:t>
            </a:r>
            <a:r>
              <a:rPr lang="en-US" i="1" dirty="0"/>
              <a:t>assuming posters will need updating frequently, perhaps paper would be a better choice</a:t>
            </a:r>
          </a:p>
          <a:p>
            <a:r>
              <a:rPr lang="en-US" dirty="0"/>
              <a:t>Cost</a:t>
            </a:r>
          </a:p>
          <a:p>
            <a:pPr lvl="1"/>
            <a:r>
              <a:rPr lang="en-US" dirty="0"/>
              <a:t>$36 for floor banner + tax, total cost $38.15</a:t>
            </a:r>
          </a:p>
          <a:p>
            <a:pPr lvl="1"/>
            <a:r>
              <a:rPr lang="en-US" dirty="0"/>
              <a:t>Posters, 4 @ $42 apiece + tax, total cost $151.34, includes $25 discount</a:t>
            </a:r>
          </a:p>
          <a:p>
            <a:pPr lvl="1"/>
            <a:r>
              <a:rPr lang="en-US" dirty="0"/>
              <a:t>Turnaround time – Approximately a week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6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0759-AA12-4F60-A260-12915A0B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3381A-E26B-4BB7-A0AB-55F82540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Floor stand</a:t>
            </a:r>
          </a:p>
          <a:p>
            <a:pPr lvl="1"/>
            <a:r>
              <a:rPr lang="en-US" dirty="0"/>
              <a:t>Adjustable Banner Stand, black metal, sold by Metropolitan Display - $34 + $8.89 S&amp;H</a:t>
            </a:r>
          </a:p>
          <a:p>
            <a:r>
              <a:rPr lang="en-US" dirty="0"/>
              <a:t>Photo background stands</a:t>
            </a:r>
          </a:p>
          <a:p>
            <a:pPr lvl="1"/>
            <a:r>
              <a:rPr lang="en-US" dirty="0" err="1"/>
              <a:t>LimoStudio</a:t>
            </a:r>
            <a:r>
              <a:rPr lang="en-US" dirty="0"/>
              <a:t> Photo Video Studio 10ft Adjustable Muslin Background Backdrop Support System Stand AGG1112 $34, sold by </a:t>
            </a:r>
            <a:r>
              <a:rPr lang="en-US" dirty="0" err="1"/>
              <a:t>KimOutlet</a:t>
            </a:r>
            <a:r>
              <a:rPr lang="en-US" dirty="0"/>
              <a:t> via Amazon</a:t>
            </a:r>
          </a:p>
          <a:p>
            <a:pPr lvl="1"/>
            <a:r>
              <a:rPr lang="en-US" dirty="0" err="1"/>
              <a:t>Yescom</a:t>
            </a:r>
            <a:r>
              <a:rPr lang="en-US" dirty="0"/>
              <a:t> 8’ Step and Repeat Display Backdrop Banner Stand Adjustable Telescopic Trade Show Wall Exhibitor $55 Sold by </a:t>
            </a:r>
            <a:r>
              <a:rPr lang="en-US" dirty="0" err="1"/>
              <a:t>Yescom</a:t>
            </a:r>
            <a:r>
              <a:rPr lang="en-US" dirty="0"/>
              <a:t> via Amazon</a:t>
            </a:r>
          </a:p>
          <a:p>
            <a:pPr lvl="1"/>
            <a:r>
              <a:rPr lang="en-US" dirty="0"/>
              <a:t>Heavy Duty Muslin Clamps 4 ½ inch 6 pack for $8 sold by </a:t>
            </a:r>
            <a:r>
              <a:rPr lang="en-US" dirty="0" err="1"/>
              <a:t>SimpleStudio</a:t>
            </a:r>
            <a:r>
              <a:rPr lang="en-US" dirty="0"/>
              <a:t> via Amazon</a:t>
            </a:r>
          </a:p>
          <a:p>
            <a:r>
              <a:rPr lang="en-US" dirty="0"/>
              <a:t>S&amp;H waived for these two stands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5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6ED760-BBD7-4CF6-A753-ABA171AA6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609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945779-5667-4F71-A7AC-1E315D2DB11B}"/>
              </a:ext>
            </a:extLst>
          </p:cNvPr>
          <p:cNvSpPr txBox="1"/>
          <p:nvPr/>
        </p:nvSpPr>
        <p:spPr>
          <a:xfrm>
            <a:off x="5367131" y="69574"/>
            <a:ext cx="295192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IOTA booth at NEAF April 8-9</a:t>
            </a:r>
          </a:p>
        </p:txBody>
      </p:sp>
    </p:spTree>
    <p:extLst>
      <p:ext uri="{BB962C8B-B14F-4D97-AF65-F5344CB8AC3E}">
        <p14:creationId xmlns:p14="http://schemas.microsoft.com/office/powerpoint/2010/main" val="534500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BBD75-B1FD-46DB-A7DD-614DFB1F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A1D10-71AD-4D00-B805-04AC4FAE8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Stands </a:t>
            </a:r>
          </a:p>
          <a:p>
            <a:pPr lvl="1"/>
            <a:r>
              <a:rPr lang="en-US" dirty="0"/>
              <a:t>X-banner style – lightest weight, least expensive, needs a lot of space for the feet</a:t>
            </a:r>
          </a:p>
          <a:p>
            <a:pPr lvl="1"/>
            <a:r>
              <a:rPr lang="en-US" dirty="0"/>
              <a:t>Easel style – needs a lot of space if a floor stand</a:t>
            </a:r>
          </a:p>
          <a:p>
            <a:pPr lvl="1"/>
            <a:r>
              <a:rPr lang="en-US" dirty="0"/>
              <a:t>Photo backdrop display – has room for multiple posters, heavier</a:t>
            </a:r>
          </a:p>
          <a:p>
            <a:r>
              <a:rPr lang="en-US" dirty="0"/>
              <a:t>Feet for floor stand</a:t>
            </a:r>
          </a:p>
          <a:p>
            <a:pPr lvl="1"/>
            <a:r>
              <a:rPr lang="en-US" dirty="0"/>
              <a:t>Tripod feet – takes more room, sturdiest </a:t>
            </a:r>
          </a:p>
          <a:p>
            <a:pPr lvl="1"/>
            <a:r>
              <a:rPr lang="en-US" dirty="0"/>
              <a:t>Flat feet  - may have stability problem</a:t>
            </a:r>
          </a:p>
          <a:p>
            <a:r>
              <a:rPr lang="en-US" dirty="0"/>
              <a:t>Table-top (smaller poster)</a:t>
            </a:r>
          </a:p>
          <a:p>
            <a:r>
              <a:rPr lang="en-US" dirty="0"/>
              <a:t>Retractable roll-up banner – easiest set-up, less flexible, more expensive</a:t>
            </a:r>
          </a:p>
          <a:p>
            <a:r>
              <a:rPr lang="en-US" dirty="0"/>
              <a:t>Print media (Staples for example)</a:t>
            </a:r>
          </a:p>
          <a:p>
            <a:pPr lvl="1"/>
            <a:r>
              <a:rPr lang="en-US" dirty="0"/>
              <a:t>Poly film– light weight (indoor poly), good color</a:t>
            </a:r>
          </a:p>
          <a:p>
            <a:pPr lvl="1"/>
            <a:r>
              <a:rPr lang="en-US" dirty="0"/>
              <a:t>Heavy weight vinyl – sturdy, outdoor use, good color, expensive (outdoor scrim vinyl)</a:t>
            </a:r>
          </a:p>
          <a:p>
            <a:pPr lvl="1"/>
            <a:r>
              <a:rPr lang="en-US" dirty="0"/>
              <a:t>Paper – cheapest, least durable (color engineering prints, $12 for 36”x48”)</a:t>
            </a:r>
          </a:p>
          <a:p>
            <a:pPr lvl="1"/>
            <a:r>
              <a:rPr lang="en-US" dirty="0"/>
              <a:t>Photo print or poster print – glossy or semi-gloss or heavier paper ($30 for 24” x 36”, largest size from Staples)</a:t>
            </a:r>
          </a:p>
        </p:txBody>
      </p:sp>
    </p:spTree>
    <p:extLst>
      <p:ext uri="{BB962C8B-B14F-4D97-AF65-F5344CB8AC3E}">
        <p14:creationId xmlns:p14="http://schemas.microsoft.com/office/powerpoint/2010/main" val="742456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E6465-A206-4FDB-BEB3-FE307AAB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C2E16-DDB0-41BE-8639-18115CB8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836"/>
            <a:ext cx="10515600" cy="2807855"/>
          </a:xfrm>
        </p:spPr>
        <p:txBody>
          <a:bodyPr/>
          <a:lstStyle/>
          <a:p>
            <a:r>
              <a:rPr lang="en-US" dirty="0"/>
              <a:t>Posters need updating for 2018</a:t>
            </a:r>
          </a:p>
          <a:p>
            <a:r>
              <a:rPr lang="en-US" dirty="0"/>
              <a:t>Ideas?</a:t>
            </a:r>
          </a:p>
          <a:p>
            <a:r>
              <a:rPr lang="en-US" dirty="0"/>
              <a:t>Suggestions?</a:t>
            </a:r>
          </a:p>
          <a:p>
            <a:r>
              <a:rPr lang="en-US" dirty="0"/>
              <a:t>Volunteers?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75CC95-AFEB-4A0E-8583-8EA3C58416F0}"/>
              </a:ext>
            </a:extLst>
          </p:cNvPr>
          <p:cNvSpPr txBox="1"/>
          <p:nvPr/>
        </p:nvSpPr>
        <p:spPr>
          <a:xfrm>
            <a:off x="3916220" y="4599709"/>
            <a:ext cx="367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discussion will continue online!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C90C9D-EB48-473C-B203-A72DF3DD40F6}"/>
              </a:ext>
            </a:extLst>
          </p:cNvPr>
          <p:cNvSpPr txBox="1"/>
          <p:nvPr/>
        </p:nvSpPr>
        <p:spPr>
          <a:xfrm>
            <a:off x="3209638" y="5326282"/>
            <a:ext cx="508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IOTAoccultations@yahoogroups.com or dunhamjoan@Verizon.net</a:t>
            </a:r>
          </a:p>
        </p:txBody>
      </p:sp>
    </p:spTree>
    <p:extLst>
      <p:ext uri="{BB962C8B-B14F-4D97-AF65-F5344CB8AC3E}">
        <p14:creationId xmlns:p14="http://schemas.microsoft.com/office/powerpoint/2010/main" val="358199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EEDBB-B99C-45DB-A2F2-7A8FCAC1F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26F43-2C83-4A29-A50C-BDA7134EA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</a:t>
            </a:r>
          </a:p>
          <a:p>
            <a:r>
              <a:rPr lang="en-US" dirty="0"/>
              <a:t>Convey message that attracts observers</a:t>
            </a:r>
          </a:p>
          <a:p>
            <a:r>
              <a:rPr lang="en-US" dirty="0"/>
              <a:t>Portable and transportable</a:t>
            </a:r>
          </a:p>
          <a:p>
            <a:r>
              <a:rPr lang="en-US" dirty="0"/>
              <a:t>Inexpensive</a:t>
            </a:r>
          </a:p>
          <a:p>
            <a:r>
              <a:rPr lang="en-US" dirty="0"/>
              <a:t>Easily and quickly produced</a:t>
            </a:r>
          </a:p>
          <a:p>
            <a:r>
              <a:rPr lang="en-US" dirty="0"/>
              <a:t>Up to date</a:t>
            </a:r>
          </a:p>
          <a:p>
            <a:r>
              <a:rPr lang="en-US" dirty="0"/>
              <a:t>Sturdiness less import than cost and appearance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6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BF43EF-2614-488D-A958-79545F410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7" y="438726"/>
            <a:ext cx="4731328" cy="63084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9BA60A-45F8-47D8-AFEB-E0CB8DBEB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054" y="0"/>
            <a:ext cx="10515600" cy="64163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b="1" i="1" dirty="0"/>
              <a:t>Posters from 2013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8ED1C1-91DF-41D3-88CE-F9D08E7709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055" y="-110837"/>
            <a:ext cx="51435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474500-0AF0-4FBC-8515-BB35E7C3A471}"/>
              </a:ext>
            </a:extLst>
          </p:cNvPr>
          <p:cNvSpPr txBox="1"/>
          <p:nvPr/>
        </p:nvSpPr>
        <p:spPr>
          <a:xfrm>
            <a:off x="10400145" y="1513375"/>
            <a:ext cx="1681018" cy="3385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These posters, created by Ted Blank and featuring Scotty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Dagenhardt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and the Antiope occultation of 2011 were attractive and interesting. They were panels glued to large rigid boards and difficult to transport except by car.  They also needed updating.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7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3E99239-E251-4E04-9448-4BA0D5F6D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Posters for 2017 Meetings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79C428-D770-4539-AAC7-9897299E9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836"/>
            <a:ext cx="10515600" cy="4461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current message for early 2017</a:t>
            </a:r>
          </a:p>
          <a:p>
            <a:r>
              <a:rPr lang="en-US" dirty="0"/>
              <a:t>Various display options</a:t>
            </a:r>
          </a:p>
          <a:p>
            <a:pPr lvl="1"/>
            <a:r>
              <a:rPr lang="en-US" dirty="0"/>
              <a:t>Two different stands for the posters</a:t>
            </a:r>
          </a:p>
          <a:p>
            <a:pPr lvl="1"/>
            <a:r>
              <a:rPr lang="en-US" dirty="0"/>
              <a:t>A floor stand </a:t>
            </a:r>
          </a:p>
          <a:p>
            <a:pPr lvl="1"/>
            <a:r>
              <a:rPr lang="en-US" dirty="0"/>
              <a:t>Posters can also be tacked or taped to walls</a:t>
            </a:r>
          </a:p>
          <a:p>
            <a:r>
              <a:rPr lang="en-US" dirty="0"/>
              <a:t>Display plan</a:t>
            </a:r>
          </a:p>
          <a:p>
            <a:pPr lvl="1"/>
            <a:r>
              <a:rPr lang="en-US" dirty="0"/>
              <a:t>A floor poster at the front of the IOTA booth or display space</a:t>
            </a:r>
          </a:p>
          <a:p>
            <a:pPr lvl="1"/>
            <a:r>
              <a:rPr lang="en-US" dirty="0"/>
              <a:t>Multiple posters inside the IOTA booth</a:t>
            </a:r>
          </a:p>
          <a:p>
            <a:pPr lvl="1"/>
            <a:r>
              <a:rPr lang="en-US" dirty="0"/>
              <a:t>The IOTA banner across the back</a:t>
            </a:r>
          </a:p>
          <a:p>
            <a:pPr lvl="1"/>
            <a:r>
              <a:rPr lang="en-US" dirty="0"/>
              <a:t>Flyers and displays for further explanation of the poster subjects</a:t>
            </a:r>
          </a:p>
          <a:p>
            <a:pPr lvl="1"/>
            <a:r>
              <a:rPr lang="en-US" dirty="0"/>
              <a:t>Volunteers to answer questions and run the display equipment</a:t>
            </a:r>
          </a:p>
          <a:p>
            <a:r>
              <a:rPr lang="en-US" dirty="0"/>
              <a:t>Conclusions after 4 meetings:</a:t>
            </a:r>
          </a:p>
          <a:p>
            <a:pPr lvl="1"/>
            <a:r>
              <a:rPr lang="en-US" dirty="0"/>
              <a:t>The floor poster in front worked as “bait” at our NEAF booth</a:t>
            </a:r>
          </a:p>
          <a:p>
            <a:pPr lvl="1"/>
            <a:r>
              <a:rPr lang="en-US" dirty="0"/>
              <a:t>Tacking to walls OK as an alternative</a:t>
            </a:r>
          </a:p>
          <a:p>
            <a:pPr lvl="1"/>
            <a:r>
              <a:rPr lang="en-US" dirty="0"/>
              <a:t>Posters were attractive and well received</a:t>
            </a:r>
          </a:p>
          <a:p>
            <a:pPr lvl="1"/>
            <a:r>
              <a:rPr lang="en-US" dirty="0"/>
              <a:t>All need updating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B00985-99DF-48D5-9AF9-031BD85B8351}"/>
              </a:ext>
            </a:extLst>
          </p:cNvPr>
          <p:cNvSpPr txBox="1"/>
          <p:nvPr/>
        </p:nvSpPr>
        <p:spPr>
          <a:xfrm>
            <a:off x="1071418" y="5754255"/>
            <a:ext cx="7943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Note that the banners and stands were provided to IOTA as a gift.</a:t>
            </a:r>
          </a:p>
        </p:txBody>
      </p:sp>
    </p:spTree>
    <p:extLst>
      <p:ext uri="{BB962C8B-B14F-4D97-AF65-F5344CB8AC3E}">
        <p14:creationId xmlns:p14="http://schemas.microsoft.com/office/powerpoint/2010/main" val="424515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15AF-3FA7-4BD3-B36A-73DE75E99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2017 Posters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A33C4-A2D7-4F2B-97D6-25D49B189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Floor Banner </a:t>
            </a:r>
          </a:p>
          <a:p>
            <a:pPr lvl="1"/>
            <a:r>
              <a:rPr lang="en-US" dirty="0"/>
              <a:t>Bait to draw meeting attendees into the IOTA display</a:t>
            </a:r>
          </a:p>
          <a:p>
            <a:pPr lvl="1"/>
            <a:r>
              <a:rPr lang="en-US" dirty="0"/>
              <a:t>On a free-standing stand in front of the displays</a:t>
            </a:r>
          </a:p>
          <a:p>
            <a:r>
              <a:rPr lang="en-US" dirty="0"/>
              <a:t>Four Posters </a:t>
            </a:r>
          </a:p>
          <a:p>
            <a:pPr lvl="1"/>
            <a:r>
              <a:rPr lang="en-US" dirty="0"/>
              <a:t>Eclipse plans for 2017</a:t>
            </a:r>
          </a:p>
          <a:p>
            <a:pPr lvl="1"/>
            <a:r>
              <a:rPr lang="en-US" dirty="0"/>
              <a:t>Occultations from prediction to reduction</a:t>
            </a:r>
          </a:p>
          <a:p>
            <a:pPr lvl="1"/>
            <a:r>
              <a:rPr lang="en-US" dirty="0"/>
              <a:t>Remote stations</a:t>
            </a:r>
          </a:p>
          <a:p>
            <a:pPr lvl="1"/>
            <a:r>
              <a:rPr lang="en-US" dirty="0"/>
              <a:t>IOTA Video Capture</a:t>
            </a:r>
          </a:p>
          <a:p>
            <a:r>
              <a:rPr lang="en-US" dirty="0"/>
              <a:t>Poster stands</a:t>
            </a:r>
          </a:p>
          <a:p>
            <a:pPr lvl="1"/>
            <a:r>
              <a:rPr lang="en-US" dirty="0"/>
              <a:t>Two photography backdrop stands</a:t>
            </a:r>
          </a:p>
          <a:p>
            <a:pPr lvl="1"/>
            <a:r>
              <a:rPr lang="en-US" dirty="0"/>
              <a:t>Study (good), have large components (not so good)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83D3FD-037A-415C-99B1-D3092D79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Posters for 2017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23C532-A9C0-4690-8792-D1F8AF80D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81" y="1380652"/>
            <a:ext cx="9608127" cy="492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2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5079-9A8D-408D-B43A-1915335C8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Posters </a:t>
            </a:r>
            <a:br>
              <a:rPr lang="en-US" dirty="0"/>
            </a:br>
            <a:r>
              <a:rPr lang="en-US" dirty="0"/>
              <a:t>for 2017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1FA773-F0AF-41B6-BD97-646539DB1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3" y="-95596"/>
            <a:ext cx="9144000" cy="6827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B7988C-9F9A-49B9-AA95-2E0E409ECE0C}"/>
              </a:ext>
            </a:extLst>
          </p:cNvPr>
          <p:cNvSpPr txBox="1"/>
          <p:nvPr/>
        </p:nvSpPr>
        <p:spPr>
          <a:xfrm>
            <a:off x="613063" y="3583046"/>
            <a:ext cx="11360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Banners and posters as full-sized  PowerPoint slides are available upon request. </a:t>
            </a:r>
          </a:p>
        </p:txBody>
      </p:sp>
    </p:spTree>
    <p:extLst>
      <p:ext uri="{BB962C8B-B14F-4D97-AF65-F5344CB8AC3E}">
        <p14:creationId xmlns:p14="http://schemas.microsoft.com/office/powerpoint/2010/main" val="215630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D39DE-7FB7-4D06-92F3-E627F16AB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73CB6-0FE2-46B9-8CE0-85CA8626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or all displayed at</a:t>
            </a:r>
          </a:p>
          <a:p>
            <a:pPr lvl="1"/>
            <a:r>
              <a:rPr lang="en-US" dirty="0"/>
              <a:t>AAS eclipse meeting – IOTA banner, floor poster, eclipse poster, 2 stands</a:t>
            </a:r>
          </a:p>
          <a:p>
            <a:pPr lvl="1"/>
            <a:r>
              <a:rPr lang="en-US" dirty="0"/>
              <a:t>NEAF – all of the posters and stands</a:t>
            </a:r>
          </a:p>
          <a:p>
            <a:pPr lvl="1"/>
            <a:r>
              <a:rPr lang="en-US" dirty="0"/>
              <a:t>St Louis Eclipse Expo - floor poster and eclipse poster</a:t>
            </a:r>
          </a:p>
          <a:p>
            <a:pPr lvl="1"/>
            <a:r>
              <a:rPr lang="en-US" dirty="0"/>
              <a:t>ALCON – floor poster and eclipse poster, discarded both after the meeting</a:t>
            </a:r>
          </a:p>
          <a:p>
            <a:r>
              <a:rPr lang="en-US" dirty="0"/>
              <a:t>Conclusions after 4 meetings:</a:t>
            </a:r>
          </a:p>
          <a:p>
            <a:pPr lvl="1"/>
            <a:r>
              <a:rPr lang="en-US" dirty="0"/>
              <a:t>The floor poster in front worked as “bait” at our NEAF booth</a:t>
            </a:r>
          </a:p>
          <a:p>
            <a:pPr lvl="1"/>
            <a:r>
              <a:rPr lang="en-US" dirty="0"/>
              <a:t>Stands too large to ship or take as luggage</a:t>
            </a:r>
          </a:p>
          <a:p>
            <a:pPr lvl="1"/>
            <a:r>
              <a:rPr lang="en-US" dirty="0"/>
              <a:t>Tacking to walls OK as an alternative</a:t>
            </a:r>
          </a:p>
          <a:p>
            <a:pPr lvl="1"/>
            <a:r>
              <a:rPr lang="en-US" dirty="0"/>
              <a:t>Posters were attractive and well received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71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F855AB-E1AD-44C3-82F3-580879E10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548236"/>
            <a:ext cx="9144000" cy="609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EE50C9-09FA-4F29-9D86-0B72D7161D1D}"/>
              </a:ext>
            </a:extLst>
          </p:cNvPr>
          <p:cNvSpPr txBox="1"/>
          <p:nvPr/>
        </p:nvSpPr>
        <p:spPr>
          <a:xfrm>
            <a:off x="3685760" y="178904"/>
            <a:ext cx="482047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First use at AAA Solar Eclipse Workshop, April 1</a:t>
            </a:r>
          </a:p>
        </p:txBody>
      </p:sp>
    </p:spTree>
    <p:extLst>
      <p:ext uri="{BB962C8B-B14F-4D97-AF65-F5344CB8AC3E}">
        <p14:creationId xmlns:p14="http://schemas.microsoft.com/office/powerpoint/2010/main" val="232935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796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Posters for IOTA</vt:lpstr>
      <vt:lpstr>Poster Requirements</vt:lpstr>
      <vt:lpstr>Posters from 2013</vt:lpstr>
      <vt:lpstr>Posters for 2017 Meetings</vt:lpstr>
      <vt:lpstr>2017 Posters</vt:lpstr>
      <vt:lpstr>Posters for 2017</vt:lpstr>
      <vt:lpstr>Posters  for 2017  (con’t)</vt:lpstr>
      <vt:lpstr>Usage</vt:lpstr>
      <vt:lpstr>PowerPoint Presentation</vt:lpstr>
      <vt:lpstr>Mechanics of Poster Production</vt:lpstr>
      <vt:lpstr>Stands</vt:lpstr>
      <vt:lpstr>PowerPoint Presentation</vt:lpstr>
      <vt:lpstr>Options for the Future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Posters for IOTA</dc:title>
  <dc:creator>Joan Dunham</dc:creator>
  <cp:lastModifiedBy>Joan Dunham</cp:lastModifiedBy>
  <cp:revision>41</cp:revision>
  <dcterms:created xsi:type="dcterms:W3CDTF">2017-09-01T14:38:52Z</dcterms:created>
  <dcterms:modified xsi:type="dcterms:W3CDTF">2017-09-06T17:06:00Z</dcterms:modified>
</cp:coreProperties>
</file>