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312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54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083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517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03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6721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4688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864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67" y="580749"/>
            <a:ext cx="8911687" cy="7745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80225"/>
            <a:ext cx="8915400" cy="4847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9738" y="6495044"/>
            <a:ext cx="1362405" cy="370396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BB21268-373E-4B54-9D88-073128D00162}" type="datetimeFigureOut">
              <a:rPr lang="en-IN" smtClean="0"/>
              <a:pPr/>
              <a:t>09-09-2017</a:t>
            </a:fld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647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2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00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20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68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62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2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31470" y="6415142"/>
            <a:ext cx="1146283" cy="370396"/>
          </a:xfrm>
          <a:prstGeom prst="rect">
            <a:avLst/>
          </a:prstGeom>
        </p:spPr>
        <p:txBody>
          <a:bodyPr/>
          <a:lstStyle/>
          <a:p>
            <a:fld id="{CBB21268-373E-4B54-9D88-073128D00162}" type="datetimeFigureOut">
              <a:rPr lang="en-IN" smtClean="0"/>
              <a:t>09-09-2017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584D7B87-E32A-45FD-A91B-8A11B2F45F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781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6959" y="191899"/>
            <a:ext cx="10422385" cy="9511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1289198"/>
            <a:ext cx="8915400" cy="5311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8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92070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IN" dirty="0"/>
              <a:t>O</a:t>
            </a:r>
            <a:r>
              <a:rPr lang="en-IN" dirty="0" smtClean="0"/>
              <a:t>ccultation activities of Jyotirvidya Parisanstha, India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380695"/>
            <a:ext cx="8915399" cy="112628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Old English Text MT" panose="03040902040508030806" pitchFamily="66" charset="0"/>
                <a:ea typeface="+mj-ea"/>
                <a:cs typeface="+mj-cs"/>
              </a:rPr>
              <a:t>Jyotirvidya Parisanstha, </a:t>
            </a:r>
            <a:r>
              <a:rPr lang="en-US" sz="3600" b="1" dirty="0" smtClean="0">
                <a:solidFill>
                  <a:srgbClr val="C00000"/>
                </a:solidFill>
                <a:latin typeface="Old English Text MT" panose="03040902040508030806" pitchFamily="66" charset="0"/>
                <a:ea typeface="+mj-ea"/>
                <a:cs typeface="+mj-cs"/>
              </a:rPr>
              <a:t>Pune</a:t>
            </a:r>
          </a:p>
          <a:p>
            <a:r>
              <a:rPr lang="en-US" sz="1600" dirty="0"/>
              <a:t>India’s Oldest Association of Amateur </a:t>
            </a:r>
            <a:r>
              <a:rPr lang="en-US" sz="1600" dirty="0" smtClean="0"/>
              <a:t>Astronomers</a:t>
            </a:r>
            <a:endParaRPr lang="en-US" sz="1600" dirty="0"/>
          </a:p>
        </p:txBody>
      </p:sp>
      <p:pic>
        <p:nvPicPr>
          <p:cNvPr id="4" name="Picture 7" descr="JVP 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53" y="223944"/>
            <a:ext cx="17018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589213" y="4976921"/>
            <a:ext cx="8915399" cy="405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Suhas</a:t>
            </a:r>
            <a:r>
              <a:rPr lang="en-US" b="1" dirty="0" smtClean="0"/>
              <a:t> </a:t>
            </a:r>
            <a:r>
              <a:rPr lang="en-US" b="1" dirty="0" err="1" smtClean="0"/>
              <a:t>Gurjar</a:t>
            </a:r>
            <a:r>
              <a:rPr lang="en-US" b="1" dirty="0" smtClean="0"/>
              <a:t>, </a:t>
            </a:r>
            <a:r>
              <a:rPr lang="en-US" b="1" dirty="0" err="1" smtClean="0"/>
              <a:t>Aniruddha</a:t>
            </a:r>
            <a:r>
              <a:rPr lang="en-US" b="1" dirty="0" smtClean="0"/>
              <a:t> Deshpande, Deepak </a:t>
            </a:r>
            <a:r>
              <a:rPr lang="en-US" b="1" dirty="0" err="1" smtClean="0"/>
              <a:t>Joshee</a:t>
            </a:r>
            <a:r>
              <a:rPr lang="en-US" b="1" dirty="0" smtClean="0"/>
              <a:t>, Sameer </a:t>
            </a:r>
            <a:r>
              <a:rPr lang="en-US" b="1" dirty="0" err="1" smtClean="0"/>
              <a:t>Godbole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984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67" y="439344"/>
            <a:ext cx="9349944" cy="77454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Superimposing asteroid shape to observation locations</a:t>
            </a:r>
            <a:endParaRPr lang="en-IN" dirty="0"/>
          </a:p>
        </p:txBody>
      </p:sp>
      <p:pic>
        <p:nvPicPr>
          <p:cNvPr id="4" name="Picture 2" descr="C:\occultation photo\dec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3993" y="1654979"/>
            <a:ext cx="7525839" cy="484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40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News </a:t>
            </a:r>
            <a:r>
              <a:rPr lang="en-IN" dirty="0" smtClean="0"/>
              <a:t>reports in local news papers</a:t>
            </a:r>
            <a:endParaRPr lang="en-IN" dirty="0"/>
          </a:p>
        </p:txBody>
      </p:sp>
      <p:pic>
        <p:nvPicPr>
          <p:cNvPr id="5" name="Picture 2" descr="C:\occultation photo\15940430_10154332469156242_777423914218846123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3831">
            <a:off x="6855946" y="2538197"/>
            <a:ext cx="5096147" cy="3889538"/>
          </a:xfrm>
          <a:prstGeom prst="rect">
            <a:avLst/>
          </a:prstGeom>
          <a:noFill/>
        </p:spPr>
      </p:pic>
      <p:pic>
        <p:nvPicPr>
          <p:cNvPr id="4" name="Picture 2" descr="C:\occultation photo\15894550_10154929254258270_316937414109905909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54498">
            <a:off x="1454967" y="1887951"/>
            <a:ext cx="5461246" cy="4636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96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ad.jpg"/>
          <p:cNvPicPr>
            <a:picLocks noChangeAspect="1" noChangeArrowheads="1"/>
          </p:cNvPicPr>
          <p:nvPr/>
        </p:nvPicPr>
        <p:blipFill rotWithShape="1">
          <a:blip r:embed="rId2"/>
          <a:srcRect b="18732"/>
          <a:stretch/>
        </p:blipFill>
        <p:spPr bwMode="auto">
          <a:xfrm>
            <a:off x="0" y="-704"/>
            <a:ext cx="12192000" cy="68634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483255">
            <a:off x="7240790" y="893631"/>
            <a:ext cx="30509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Forte" panose="03060902040502070203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1938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Our vision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To make available 10 sets of instruments for occultation observations and train volunteers in and around Pune to record occultation using these set ups.</a:t>
            </a:r>
          </a:p>
          <a:p>
            <a:r>
              <a:rPr lang="en-IN" sz="2400" dirty="0" smtClean="0"/>
              <a:t>Record maximum possible </a:t>
            </a:r>
            <a:r>
              <a:rPr lang="en-IN" sz="2400" dirty="0" err="1" smtClean="0"/>
              <a:t>occultations</a:t>
            </a:r>
            <a:r>
              <a:rPr lang="en-IN" sz="2400" dirty="0" smtClean="0"/>
              <a:t> happening in India, </a:t>
            </a:r>
            <a:r>
              <a:rPr lang="en-IN" sz="2400" dirty="0"/>
              <a:t>within capability of our </a:t>
            </a:r>
            <a:r>
              <a:rPr lang="en-IN" sz="2400" dirty="0" smtClean="0"/>
              <a:t>sets, </a:t>
            </a:r>
            <a:r>
              <a:rPr lang="en-IN" sz="2400" dirty="0"/>
              <a:t>at least near by to our home town. </a:t>
            </a:r>
            <a:endParaRPr lang="en-IN" sz="2400" dirty="0" smtClean="0"/>
          </a:p>
          <a:p>
            <a:r>
              <a:rPr lang="en-IN" sz="2400" dirty="0" smtClean="0"/>
              <a:t>With </a:t>
            </a:r>
            <a:r>
              <a:rPr lang="en-IN" sz="2400" dirty="0"/>
              <a:t>10+ stations </a:t>
            </a:r>
            <a:r>
              <a:rPr lang="en-IN" sz="2400" dirty="0" smtClean="0"/>
              <a:t>positioned at </a:t>
            </a:r>
            <a:r>
              <a:rPr lang="en-IN" sz="2400" dirty="0"/>
              <a:t>right angle line to the </a:t>
            </a:r>
            <a:r>
              <a:rPr lang="en-IN" sz="2400" dirty="0" smtClean="0"/>
              <a:t>asteroid occultation </a:t>
            </a:r>
            <a:r>
              <a:rPr lang="en-IN" sz="2400" dirty="0"/>
              <a:t>path, </a:t>
            </a:r>
            <a:r>
              <a:rPr lang="en-IN" sz="2400" dirty="0" smtClean="0"/>
              <a:t>generate </a:t>
            </a:r>
            <a:r>
              <a:rPr lang="en-IN" sz="2400" dirty="0"/>
              <a:t>observational records, to enable us / IOTA to profile the </a:t>
            </a:r>
            <a:r>
              <a:rPr lang="en-IN" sz="2400" dirty="0" smtClean="0"/>
              <a:t>asteroid’s size and shape.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4545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026" y="90552"/>
            <a:ext cx="10022237" cy="19550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Occultation of TYC </a:t>
            </a:r>
            <a:r>
              <a:rPr lang="en-IN" dirty="0"/>
              <a:t>2430-01124-1</a:t>
            </a:r>
            <a:r>
              <a:rPr lang="en-US" dirty="0"/>
              <a:t> </a:t>
            </a:r>
            <a:r>
              <a:rPr lang="en-US" dirty="0" smtClean="0"/>
              <a:t>by asteroid, </a:t>
            </a:r>
            <a:r>
              <a:rPr lang="en-IN" dirty="0"/>
              <a:t>22 </a:t>
            </a:r>
            <a:r>
              <a:rPr lang="en-US" dirty="0" smtClean="0"/>
              <a:t>Calliope: </a:t>
            </a:r>
            <a:r>
              <a:rPr lang="en-IN" dirty="0" smtClean="0"/>
              <a:t>24/25 </a:t>
            </a:r>
            <a:r>
              <a:rPr lang="en-IN" dirty="0" smtClean="0"/>
              <a:t>December </a:t>
            </a:r>
            <a:r>
              <a:rPr lang="en-IN" dirty="0" smtClean="0"/>
              <a:t>2016</a:t>
            </a:r>
            <a:br>
              <a:rPr lang="en-IN" dirty="0" smtClean="0"/>
            </a:br>
            <a:r>
              <a:rPr lang="en-IN" sz="2700" dirty="0" smtClean="0"/>
              <a:t/>
            </a:r>
            <a:br>
              <a:rPr lang="en-IN" sz="2700" dirty="0" smtClean="0"/>
            </a:br>
            <a:r>
              <a:rPr lang="en-IN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Occultation </a:t>
            </a:r>
            <a:r>
              <a:rPr lang="en-IN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path</a:t>
            </a:r>
            <a:endParaRPr lang="en-IN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C:\occultation photo\occultation map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5590" t="16029" r="6801" b="10925"/>
          <a:stretch/>
        </p:blipFill>
        <p:spPr bwMode="auto">
          <a:xfrm>
            <a:off x="1863026" y="2045618"/>
            <a:ext cx="10022237" cy="4694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95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67" y="580749"/>
            <a:ext cx="9776685" cy="774548"/>
          </a:xfrm>
        </p:spPr>
        <p:txBody>
          <a:bodyPr>
            <a:normAutofit/>
          </a:bodyPr>
          <a:lstStyle/>
          <a:p>
            <a:r>
              <a:rPr lang="en-IN" dirty="0" smtClean="0"/>
              <a:t>JVP’s observation stations for occultation</a:t>
            </a:r>
            <a:endParaRPr lang="en-IN" dirty="0"/>
          </a:p>
        </p:txBody>
      </p:sp>
      <p:pic>
        <p:nvPicPr>
          <p:cNvPr id="6" name="Picture 2" descr="C:\occultation photo\map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6612" y="1355297"/>
            <a:ext cx="8327903" cy="5364924"/>
          </a:xfrm>
          <a:prstGeom prst="rect">
            <a:avLst/>
          </a:prstGeom>
          <a:noFill/>
        </p:spPr>
      </p:pic>
      <p:pic>
        <p:nvPicPr>
          <p:cNvPr id="7" name="Picture 2" descr="C:\occultation photo\occultation map.png"/>
          <p:cNvPicPr>
            <a:picLocks noChangeAspect="1" noChangeArrowheads="1"/>
          </p:cNvPicPr>
          <p:nvPr/>
        </p:nvPicPr>
        <p:blipFill rotWithShape="1">
          <a:blip r:embed="rId3"/>
          <a:srcRect l="5590" t="16029" r="6801" b="10925"/>
          <a:stretch/>
        </p:blipFill>
        <p:spPr bwMode="auto">
          <a:xfrm>
            <a:off x="280033" y="1387459"/>
            <a:ext cx="3169788" cy="148477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592826" y="2064774"/>
            <a:ext cx="7462684" cy="8074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1096" y="2246671"/>
            <a:ext cx="4350775" cy="363301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5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67" y="326228"/>
            <a:ext cx="8911687" cy="774548"/>
          </a:xfrm>
        </p:spPr>
        <p:txBody>
          <a:bodyPr/>
          <a:lstStyle/>
          <a:p>
            <a:r>
              <a:rPr lang="en-IN" dirty="0" smtClean="0"/>
              <a:t>Observation stations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216849"/>
              </p:ext>
            </p:extLst>
          </p:nvPr>
        </p:nvGraphicFramePr>
        <p:xfrm>
          <a:off x="1442301" y="1216064"/>
          <a:ext cx="10482609" cy="5525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7674"/>
                <a:gridCol w="2395352"/>
                <a:gridCol w="946287"/>
                <a:gridCol w="881243"/>
                <a:gridCol w="1997853"/>
                <a:gridCol w="3734200"/>
              </a:tblGrid>
              <a:tr h="255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</a:rPr>
                        <a:t>No.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Place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Longitude (E)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Latitude (N)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Telescope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Observers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25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dirty="0" err="1">
                          <a:effectLst/>
                        </a:rPr>
                        <a:t>Sanaswadi</a:t>
                      </a:r>
                      <a:r>
                        <a:rPr lang="en-IN" sz="1050" dirty="0">
                          <a:effectLst/>
                        </a:rPr>
                        <a:t> Unique Petrol Pump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74.0697425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18.64896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5 inch Cassegrain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Atharva Pathak, Amit Kadlaskar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25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Suraj Petrol Pump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74.18606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18.71956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Paul's Set up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Dinesh Khairnar, Vishwajeet Anjali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25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3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Ranjangaon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74.25295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18.75934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6 inch Cassegrain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Siddharth Birmal, Prathamesh Kale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25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Siddhant Petrol Pump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74.34220858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18.80848542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Paul's Set up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Vivek Shende, Sayali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25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5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Durga Lawns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74.41689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18.87392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Paul's Set up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Pooja Naniwadekar, Nisarg Ingole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25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Samarth Multiservices 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74.48802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18.93001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6 inch refractor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Shubham Kulkarni 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25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Smilestone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74.57558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18.98523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Paul's Set up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Paul Maley, Suhas Gurjar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25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Occultation centre line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74.61092049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19.015221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8 inch reflector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Harshad Abhyankar, Rishikesh Kulkarni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382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Simaratmal Kundanmal Petrol Pump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74.66099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19.03987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10 inch reflector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Ranchandra Karanje, Mayuresh Wagh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25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Ahmednagar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74.741238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19.090309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Paul's Set up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Shruti Deshpande, Harsha Kulkarni 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25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Effort Planetarium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74.77026072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19.1869516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4 inch and 8 inch reflectors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Madhavi Patankar, Ketaki Dave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25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Baba Petrol Pump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74.83017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19.2482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Paul's Set up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Mohan Tembe, Monika Gundecha 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510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13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D S Petrol Pump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74.86947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19.332966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Paul's Set up 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Siddharth Kamat, Madhuri, Prabhanjan Bongarde 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25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Hotel Arya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74.661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19.0396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8 inch reflector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Ranchandra Karanje, Mayuresh Wagh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510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15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 Essar Renuka Petrol Pump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74.94104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19.49494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Paul's Set up + 5 inch reflector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Harshada Kavi, Shruti Deshpande, Aniruddha Deshpande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174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Manjari Hadapsar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8 inch reflector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Umesh Ghule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174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Kesariwada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73.84909543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18.51613532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11 inch cassegrain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Milind Joshi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25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IUCAA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73.82606238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18.55902915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Sonal, Abhay Dasharath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  <a:tr h="174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19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Navsari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72.97669899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20.95081804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dirty="0" err="1">
                          <a:effectLst/>
                        </a:rPr>
                        <a:t>Avik</a:t>
                      </a:r>
                      <a:r>
                        <a:rPr lang="en-IN" sz="1050" dirty="0">
                          <a:effectLst/>
                        </a:rPr>
                        <a:t> </a:t>
                      </a:r>
                      <a:r>
                        <a:rPr lang="en-IN" sz="1050" dirty="0" err="1">
                          <a:effectLst/>
                        </a:rPr>
                        <a:t>Dasgupta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41063" marR="410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2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Instrument set ups</a:t>
            </a:r>
            <a:endParaRPr lang="en-IN" dirty="0"/>
          </a:p>
        </p:txBody>
      </p:sp>
      <p:pic>
        <p:nvPicPr>
          <p:cNvPr id="4" name="Picture 2" descr="C:\occultation photo\IMG_20161220_211101.jpg"/>
          <p:cNvPicPr>
            <a:picLocks noChangeAspect="1" noChangeArrowheads="1"/>
          </p:cNvPicPr>
          <p:nvPr/>
        </p:nvPicPr>
        <p:blipFill rotWithShape="1">
          <a:blip r:embed="rId2" cstate="print"/>
          <a:srcRect t="16957" b="4018"/>
          <a:stretch/>
        </p:blipFill>
        <p:spPr bwMode="auto">
          <a:xfrm>
            <a:off x="3171489" y="1355297"/>
            <a:ext cx="5057005" cy="2924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occultation photo\IMG_20161223_204215068.jpg"/>
          <p:cNvPicPr>
            <a:picLocks noChangeAspect="1" noChangeArrowheads="1"/>
          </p:cNvPicPr>
          <p:nvPr/>
        </p:nvPicPr>
        <p:blipFill rotWithShape="1">
          <a:blip r:embed="rId3" cstate="print"/>
          <a:srcRect t="14231"/>
          <a:stretch/>
        </p:blipFill>
        <p:spPr bwMode="auto">
          <a:xfrm>
            <a:off x="3171489" y="4487158"/>
            <a:ext cx="5072098" cy="2269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occultation photo\IMG-20161226-WA0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9813" y="1355297"/>
            <a:ext cx="3043691" cy="540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433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Team JVP</a:t>
            </a:r>
            <a:endParaRPr lang="en-IN" dirty="0"/>
          </a:p>
        </p:txBody>
      </p:sp>
      <p:pic>
        <p:nvPicPr>
          <p:cNvPr id="4" name="Picture 2" descr="C:\occultation photo\15732111_10210235136626655_3683828765504934010_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5210" t="22346" r="5787" b="15418"/>
          <a:stretch/>
        </p:blipFill>
        <p:spPr bwMode="auto">
          <a:xfrm>
            <a:off x="2290715" y="1627145"/>
            <a:ext cx="9436230" cy="4981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888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67" y="580749"/>
            <a:ext cx="10028674" cy="77454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Analysis of observations to predict asteroid shape</a:t>
            </a:r>
            <a:endParaRPr lang="en-IN" dirty="0"/>
          </a:p>
        </p:txBody>
      </p:sp>
      <p:pic>
        <p:nvPicPr>
          <p:cNvPr id="4" name="Picture 2" descr="C:\occultation photo\15895072_10154864057633328_21474847123024836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08197" y="1523003"/>
            <a:ext cx="6972371" cy="5134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412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67" y="580749"/>
            <a:ext cx="10085235" cy="774548"/>
          </a:xfrm>
        </p:spPr>
        <p:txBody>
          <a:bodyPr>
            <a:normAutofit fontScale="90000"/>
          </a:bodyPr>
          <a:lstStyle/>
          <a:p>
            <a:r>
              <a:rPr lang="en-IN" dirty="0"/>
              <a:t>Analysis of observations to predict asteroid shape</a:t>
            </a:r>
            <a:endParaRPr lang="en-IN" dirty="0"/>
          </a:p>
        </p:txBody>
      </p:sp>
      <p:pic>
        <p:nvPicPr>
          <p:cNvPr id="4" name="Picture 2" descr="C:\occultation photo\15940415_10154864035793328_471943520311902557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2647" y="1579563"/>
            <a:ext cx="4808531" cy="484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56769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</TotalTime>
  <Words>415</Words>
  <Application>Microsoft Office PowerPoint</Application>
  <PresentationFormat>Widescreen</PresentationFormat>
  <Paragraphs>138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Forte</vt:lpstr>
      <vt:lpstr>Mangal</vt:lpstr>
      <vt:lpstr>Old English Text MT</vt:lpstr>
      <vt:lpstr>Wingdings 3</vt:lpstr>
      <vt:lpstr>Wisp</vt:lpstr>
      <vt:lpstr>Occultation activities of Jyotirvidya Parisanstha, India</vt:lpstr>
      <vt:lpstr>Our vision</vt:lpstr>
      <vt:lpstr>Occultation of TYC 2430-01124-1 by asteroid, 22 Calliope: 24/25 December 2016  Occultation path</vt:lpstr>
      <vt:lpstr>JVP’s observation stations for occultation</vt:lpstr>
      <vt:lpstr>Observation stations</vt:lpstr>
      <vt:lpstr>Instrument set ups</vt:lpstr>
      <vt:lpstr>Team JVP</vt:lpstr>
      <vt:lpstr>Analysis of observations to predict asteroid shape</vt:lpstr>
      <vt:lpstr>Analysis of observations to predict asteroid shape</vt:lpstr>
      <vt:lpstr>Superimposing asteroid shape to observation locations</vt:lpstr>
      <vt:lpstr>News reports in local news papers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JVP occultation activity 2016</dc:title>
  <dc:creator>Sagar Gokhale</dc:creator>
  <cp:lastModifiedBy>Sagar Gokhale</cp:lastModifiedBy>
  <cp:revision>10</cp:revision>
  <dcterms:created xsi:type="dcterms:W3CDTF">2017-09-09T04:56:51Z</dcterms:created>
  <dcterms:modified xsi:type="dcterms:W3CDTF">2017-09-09T15:59:41Z</dcterms:modified>
</cp:coreProperties>
</file>