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-12600" y="0"/>
            <a:ext cx="5601240" cy="5669640"/>
          </a:xfrm>
          <a:prstGeom prst="rect">
            <a:avLst/>
          </a:prstGeom>
          <a:ln w="0"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5486400" y="0"/>
            <a:ext cx="4593240" cy="566964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2"/>
          <p:cNvSpPr/>
          <p:nvPr/>
        </p:nvSpPr>
        <p:spPr>
          <a:xfrm>
            <a:off x="5589000" y="0"/>
            <a:ext cx="4469040" cy="342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Observations of the 2022-07-09 Occultation by Titan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9" name="CustomShape 3"/>
          <p:cNvSpPr/>
          <p:nvPr/>
        </p:nvSpPr>
        <p:spPr>
          <a:xfrm>
            <a:off x="5895000" y="3657600"/>
            <a:ext cx="3885840" cy="182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Arial"/>
              </a:rPr>
              <a:t>Phil C. Stuart</a:t>
            </a:r>
            <a:endParaRPr lang="en-US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Arial"/>
              </a:rPr>
              <a:t>2022-08-13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57200" y="226080"/>
            <a:ext cx="525744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Filipp Romanov</a:t>
            </a:r>
          </a:p>
        </p:txBody>
      </p:sp>
      <p:sp>
        <p:nvSpPr>
          <p:cNvPr id="159" name="CustomShape 2"/>
          <p:cNvSpPr/>
          <p:nvPr/>
        </p:nvSpPr>
        <p:spPr>
          <a:xfrm>
            <a:off x="504000" y="1326600"/>
            <a:ext cx="5896440" cy="393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20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Remotely observed from Russia using an online telescope from iTelescope.net located in New Mexico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No charge for use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Limited to single 30 minute session ever 18 hours, regardless of moon phase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10 second exposures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Data supplied is from the green channel of a color camera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40 seconds between exposures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First time to use the scope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Interval can be shorter, at least as small as 8 seconds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While the rate was too low to see atmospheric phenomena, it would be useful for longer duration, high priority objects such as TNOs</a:t>
            </a:r>
          </a:p>
        </p:txBody>
      </p:sp>
      <p:pic>
        <p:nvPicPr>
          <p:cNvPr id="160" name="Picture 159"/>
          <p:cNvPicPr/>
          <p:nvPr/>
        </p:nvPicPr>
        <p:blipFill>
          <a:blip r:embed="rId2"/>
          <a:stretch/>
        </p:blipFill>
        <p:spPr>
          <a:xfrm>
            <a:off x="6337800" y="360"/>
            <a:ext cx="3720240" cy="566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Results</a:t>
            </a:r>
          </a:p>
        </p:txBody>
      </p:sp>
      <p:sp>
        <p:nvSpPr>
          <p:cNvPr id="162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35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Unlike most occultations, the D and R times are poorly defined and can’t be used to find the actual event times or chord offsets.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Light curves from different observers were first aligned using predicted event times and chord offsets.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The event times were then all adjusted by taking the absolute value of the times and tweaking the central times until the D and R regions overlapped.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Chord offsets were adjusted by plotting vs. distance instead of time and changing the offset until the moon’s projection became a circle.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/>
          <p:nvPr/>
        </p:nvPicPr>
        <p:blipFill>
          <a:blip r:embed="rId2"/>
          <a:stretch/>
        </p:blipFill>
        <p:spPr>
          <a:xfrm>
            <a:off x="228600" y="1130400"/>
            <a:ext cx="9680040" cy="4032720"/>
          </a:xfrm>
          <a:prstGeom prst="rect">
            <a:avLst/>
          </a:prstGeom>
          <a:ln w="0"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2251800" y="110880"/>
            <a:ext cx="559656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Almost all available chords</a:t>
            </a:r>
          </a:p>
        </p:txBody>
      </p:sp>
      <p:sp>
        <p:nvSpPr>
          <p:cNvPr id="165" name="CustomShape 2"/>
          <p:cNvSpPr/>
          <p:nvPr/>
        </p:nvSpPr>
        <p:spPr>
          <a:xfrm>
            <a:off x="241200" y="806400"/>
            <a:ext cx="2411640" cy="28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latin typeface="Arial"/>
              </a:rPr>
              <a:t>Farthest from moon’s center</a:t>
            </a:r>
          </a:p>
        </p:txBody>
      </p:sp>
      <p:sp>
        <p:nvSpPr>
          <p:cNvPr id="166" name="CustomShape 3"/>
          <p:cNvSpPr/>
          <p:nvPr/>
        </p:nvSpPr>
        <p:spPr>
          <a:xfrm>
            <a:off x="7615800" y="5201280"/>
            <a:ext cx="2173680" cy="28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latin typeface="Arial"/>
              </a:rPr>
              <a:t>Nearest to moon’s center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504000" y="8208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...and Rick Nolthenius’</a:t>
            </a:r>
          </a:p>
        </p:txBody>
      </p:sp>
      <p:pic>
        <p:nvPicPr>
          <p:cNvPr id="168" name="Picture 167"/>
          <p:cNvPicPr/>
          <p:nvPr/>
        </p:nvPicPr>
        <p:blipFill>
          <a:blip r:embed="rId2"/>
          <a:stretch/>
        </p:blipFill>
        <p:spPr>
          <a:xfrm>
            <a:off x="394200" y="1150920"/>
            <a:ext cx="9350640" cy="383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/>
          <p:cNvPicPr/>
          <p:nvPr/>
        </p:nvPicPr>
        <p:blipFill>
          <a:blip r:embed="rId2"/>
          <a:stretch/>
        </p:blipFill>
        <p:spPr>
          <a:xfrm>
            <a:off x="979560" y="12960"/>
            <a:ext cx="8099280" cy="566928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1"/>
          <p:cNvSpPr/>
          <p:nvPr/>
        </p:nvSpPr>
        <p:spPr>
          <a:xfrm>
            <a:off x="3319200" y="5194080"/>
            <a:ext cx="38318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Data averaged to 1 second intervals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/>
          <p:nvPr/>
        </p:nvPicPr>
        <p:blipFill>
          <a:blip r:embed="rId2"/>
          <a:stretch/>
        </p:blipFill>
        <p:spPr>
          <a:xfrm>
            <a:off x="979560" y="12960"/>
            <a:ext cx="8099280" cy="5669280"/>
          </a:xfrm>
          <a:prstGeom prst="rect">
            <a:avLst/>
          </a:prstGeom>
          <a:ln w="0"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3319560" y="5194080"/>
            <a:ext cx="38318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Data averaged to 1 second intervals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/>
          <p:cNvPicPr/>
          <p:nvPr/>
        </p:nvPicPr>
        <p:blipFill>
          <a:blip r:embed="rId2"/>
          <a:stretch/>
        </p:blipFill>
        <p:spPr>
          <a:xfrm>
            <a:off x="106200" y="748080"/>
            <a:ext cx="9951840" cy="414612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504000" y="4608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Large scale refraction effects</a:t>
            </a:r>
          </a:p>
        </p:txBody>
      </p:sp>
      <p:sp>
        <p:nvSpPr>
          <p:cNvPr id="175" name="CustomShape 2"/>
          <p:cNvSpPr/>
          <p:nvPr/>
        </p:nvSpPr>
        <p:spPr>
          <a:xfrm>
            <a:off x="385200" y="1554480"/>
            <a:ext cx="774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Cloud</a:t>
            </a:r>
          </a:p>
        </p:txBody>
      </p:sp>
      <p:sp>
        <p:nvSpPr>
          <p:cNvPr id="176" name="CustomShape 3"/>
          <p:cNvSpPr/>
          <p:nvPr/>
        </p:nvSpPr>
        <p:spPr>
          <a:xfrm>
            <a:off x="7217640" y="3994200"/>
            <a:ext cx="24739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1 second running avgs</a:t>
            </a:r>
          </a:p>
        </p:txBody>
      </p:sp>
      <p:sp>
        <p:nvSpPr>
          <p:cNvPr id="177" name="CustomShape 4"/>
          <p:cNvSpPr/>
          <p:nvPr/>
        </p:nvSpPr>
        <p:spPr>
          <a:xfrm>
            <a:off x="1202400" y="3909600"/>
            <a:ext cx="202032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Rounded bases</a:t>
            </a:r>
          </a:p>
        </p:txBody>
      </p:sp>
      <p:sp>
        <p:nvSpPr>
          <p:cNvPr id="178" name="CustomShape 5"/>
          <p:cNvSpPr/>
          <p:nvPr/>
        </p:nvSpPr>
        <p:spPr>
          <a:xfrm>
            <a:off x="4284000" y="2514600"/>
            <a:ext cx="15991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Central peak?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78"/>
          <p:cNvPicPr/>
          <p:nvPr/>
        </p:nvPicPr>
        <p:blipFill>
          <a:blip r:embed="rId2"/>
          <a:stretch/>
        </p:blipFill>
        <p:spPr>
          <a:xfrm>
            <a:off x="565200" y="806400"/>
            <a:ext cx="3770280" cy="3765240"/>
          </a:xfrm>
          <a:prstGeom prst="rect">
            <a:avLst/>
          </a:prstGeom>
          <a:ln w="0"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1297080" y="4572000"/>
            <a:ext cx="21189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14 November 2003</a:t>
            </a:r>
          </a:p>
        </p:txBody>
      </p:sp>
      <p:sp>
        <p:nvSpPr>
          <p:cNvPr id="181" name="CustomShape 2"/>
          <p:cNvSpPr/>
          <p:nvPr/>
        </p:nvSpPr>
        <p:spPr>
          <a:xfrm>
            <a:off x="6161400" y="4572000"/>
            <a:ext cx="13464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9 July 2022</a:t>
            </a:r>
          </a:p>
        </p:txBody>
      </p:sp>
      <p:pic>
        <p:nvPicPr>
          <p:cNvPr id="182" name="Picture 181"/>
          <p:cNvPicPr/>
          <p:nvPr/>
        </p:nvPicPr>
        <p:blipFill>
          <a:blip r:embed="rId3"/>
          <a:stretch/>
        </p:blipFill>
        <p:spPr>
          <a:xfrm>
            <a:off x="4622760" y="809640"/>
            <a:ext cx="4772880" cy="3711240"/>
          </a:xfrm>
          <a:prstGeom prst="rect">
            <a:avLst/>
          </a:prstGeom>
          <a:ln w="0">
            <a:noFill/>
          </a:ln>
        </p:spPr>
      </p:pic>
      <p:sp>
        <p:nvSpPr>
          <p:cNvPr id="183" name="CustomShape 3"/>
          <p:cNvSpPr/>
          <p:nvPr/>
        </p:nvSpPr>
        <p:spPr>
          <a:xfrm>
            <a:off x="457200" y="5139720"/>
            <a:ext cx="3760200" cy="3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Sicardy, B. et al., “The two Titan Stellar occultations of 14 November 2003”, Journal of Geophysical Research, Vol 111, E11S91, 2006</a:t>
            </a:r>
            <a:endParaRPr lang="en-US" sz="900" b="0" strike="noStrike" spc="-1">
              <a:latin typeface="Arial"/>
            </a:endParaRPr>
          </a:p>
        </p:txBody>
      </p:sp>
      <p:grpSp>
        <p:nvGrpSpPr>
          <p:cNvPr id="184" name="Group 4"/>
          <p:cNvGrpSpPr/>
          <p:nvPr/>
        </p:nvGrpSpPr>
        <p:grpSpPr>
          <a:xfrm>
            <a:off x="444600" y="110880"/>
            <a:ext cx="9613440" cy="5474520"/>
            <a:chOff x="444600" y="110880"/>
            <a:chExt cx="9613440" cy="5474520"/>
          </a:xfrm>
        </p:grpSpPr>
        <p:sp>
          <p:nvSpPr>
            <p:cNvPr id="185" name="CustomShape 5"/>
            <p:cNvSpPr/>
            <p:nvPr/>
          </p:nvSpPr>
          <p:spPr>
            <a:xfrm>
              <a:off x="2203200" y="3647160"/>
              <a:ext cx="2057040" cy="857880"/>
            </a:xfrm>
            <a:prstGeom prst="rect">
              <a:avLst/>
            </a:prstGeom>
            <a:solidFill>
              <a:srgbClr val="FFFFFF"/>
            </a:solidFill>
            <a:ln w="18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" name="CustomShape 6"/>
            <p:cNvSpPr/>
            <p:nvPr/>
          </p:nvSpPr>
          <p:spPr>
            <a:xfrm>
              <a:off x="2242080" y="3647160"/>
              <a:ext cx="2018160" cy="85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Region where </a:t>
              </a:r>
            </a:p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central flash could</a:t>
              </a:r>
            </a:p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be detected</a:t>
              </a:r>
            </a:p>
          </p:txBody>
        </p:sp>
        <p:sp>
          <p:nvSpPr>
            <p:cNvPr id="187" name="CustomShape 7"/>
            <p:cNvSpPr/>
            <p:nvPr/>
          </p:nvSpPr>
          <p:spPr>
            <a:xfrm>
              <a:off x="444600" y="110880"/>
              <a:ext cx="9372240" cy="60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A 2003 Titan occultation map shows the central peak probably should not have been detectable by the observers of the 9 July 2022 event.</a:t>
              </a:r>
            </a:p>
          </p:txBody>
        </p:sp>
        <p:sp>
          <p:nvSpPr>
            <p:cNvPr id="188" name="CustomShape 8"/>
            <p:cNvSpPr/>
            <p:nvPr/>
          </p:nvSpPr>
          <p:spPr>
            <a:xfrm>
              <a:off x="4191480" y="4983480"/>
              <a:ext cx="5866560" cy="60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The footprints of the two occultations were very similar so the central peak was probably south of Florida.</a:t>
              </a:r>
            </a:p>
          </p:txBody>
        </p:sp>
      </p:grpSp>
      <p:sp>
        <p:nvSpPr>
          <p:cNvPr id="189" name="Line 9"/>
          <p:cNvSpPr/>
          <p:nvPr/>
        </p:nvSpPr>
        <p:spPr>
          <a:xfrm flipH="1" flipV="1">
            <a:off x="2743200" y="2743200"/>
            <a:ext cx="457200" cy="9144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504000" y="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Chris Anderson: Most pronounced spikes</a:t>
            </a:r>
          </a:p>
        </p:txBody>
      </p:sp>
      <p:pic>
        <p:nvPicPr>
          <p:cNvPr id="191" name="Picture 190"/>
          <p:cNvPicPr/>
          <p:nvPr/>
        </p:nvPicPr>
        <p:blipFill>
          <a:blip r:embed="rId2"/>
          <a:stretch/>
        </p:blipFill>
        <p:spPr>
          <a:xfrm>
            <a:off x="9000" y="1107000"/>
            <a:ext cx="10079280" cy="4199040"/>
          </a:xfrm>
          <a:prstGeom prst="rect">
            <a:avLst/>
          </a:prstGeom>
          <a:ln w="0">
            <a:noFill/>
          </a:ln>
        </p:spPr>
      </p:pic>
      <p:sp>
        <p:nvSpPr>
          <p:cNvPr id="192" name="CustomShape 2"/>
          <p:cNvSpPr/>
          <p:nvPr/>
        </p:nvSpPr>
        <p:spPr>
          <a:xfrm>
            <a:off x="2399400" y="4428000"/>
            <a:ext cx="774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Cloud</a:t>
            </a:r>
          </a:p>
        </p:txBody>
      </p:sp>
      <p:sp>
        <p:nvSpPr>
          <p:cNvPr id="193" name="CustomShape 3"/>
          <p:cNvSpPr/>
          <p:nvPr/>
        </p:nvSpPr>
        <p:spPr>
          <a:xfrm>
            <a:off x="7918200" y="4448880"/>
            <a:ext cx="774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Cloud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93"/>
          <p:cNvPicPr/>
          <p:nvPr/>
        </p:nvPicPr>
        <p:blipFill>
          <a:blip r:embed="rId2"/>
          <a:stretch/>
        </p:blipFill>
        <p:spPr>
          <a:xfrm>
            <a:off x="9000" y="1371600"/>
            <a:ext cx="10079280" cy="4199040"/>
          </a:xfrm>
          <a:prstGeom prst="rect">
            <a:avLst/>
          </a:prstGeom>
          <a:ln w="0"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612360" y="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Peter Ceravolo: Farthest chord from center</a:t>
            </a:r>
          </a:p>
        </p:txBody>
      </p:sp>
      <p:sp>
        <p:nvSpPr>
          <p:cNvPr id="196" name="CustomShape 2"/>
          <p:cNvSpPr/>
          <p:nvPr/>
        </p:nvSpPr>
        <p:spPr>
          <a:xfrm>
            <a:off x="4428000" y="1600200"/>
            <a:ext cx="125928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Lucky Star</a:t>
            </a: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prediction</a:t>
            </a:r>
          </a:p>
        </p:txBody>
      </p:sp>
      <p:sp>
        <p:nvSpPr>
          <p:cNvPr id="197" name="Line 3"/>
          <p:cNvSpPr/>
          <p:nvPr/>
        </p:nvSpPr>
        <p:spPr>
          <a:xfrm flipV="1">
            <a:off x="5065200" y="2202480"/>
            <a:ext cx="0" cy="54072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4"/>
          <p:cNvSpPr/>
          <p:nvPr/>
        </p:nvSpPr>
        <p:spPr>
          <a:xfrm>
            <a:off x="4022280" y="1107000"/>
            <a:ext cx="19695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Symmetric spikes</a:t>
            </a:r>
          </a:p>
        </p:txBody>
      </p:sp>
      <p:sp>
        <p:nvSpPr>
          <p:cNvPr id="199" name="Line 5"/>
          <p:cNvSpPr/>
          <p:nvPr/>
        </p:nvSpPr>
        <p:spPr>
          <a:xfrm flipV="1">
            <a:off x="3958200" y="1371600"/>
            <a:ext cx="145800" cy="22860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Line 6"/>
          <p:cNvSpPr/>
          <p:nvPr/>
        </p:nvSpPr>
        <p:spPr>
          <a:xfrm flipH="1" flipV="1">
            <a:off x="5893920" y="1381320"/>
            <a:ext cx="170280" cy="21888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7"/>
          <p:cNvSpPr/>
          <p:nvPr/>
        </p:nvSpPr>
        <p:spPr>
          <a:xfrm>
            <a:off x="711000" y="909360"/>
            <a:ext cx="1599840" cy="62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Multiple-point</a:t>
            </a: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spike</a:t>
            </a:r>
          </a:p>
        </p:txBody>
      </p:sp>
      <p:sp>
        <p:nvSpPr>
          <p:cNvPr id="202" name="CustomShape 8"/>
          <p:cNvSpPr/>
          <p:nvPr/>
        </p:nvSpPr>
        <p:spPr>
          <a:xfrm>
            <a:off x="3169080" y="4608000"/>
            <a:ext cx="19785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Single-point spike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504000" y="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Titan</a:t>
            </a:r>
          </a:p>
        </p:txBody>
      </p:sp>
      <p:sp>
        <p:nvSpPr>
          <p:cNvPr id="81" name="CustomShape 2"/>
          <p:cNvSpPr/>
          <p:nvPr/>
        </p:nvSpPr>
        <p:spPr>
          <a:xfrm>
            <a:off x="504000" y="1143000"/>
            <a:ext cx="9071280" cy="328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47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Largest moon of Saturn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5150 km diameter (40% of Earth, 1.5 x Moon)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Only solar system moon with a “significant” atmosphere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1.5 x Earth sea level pressure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Triton = 1/20,000 x Earth</a:t>
            </a:r>
            <a:r>
              <a:rPr lang="en-US" sz="2800" b="0" strike="noStrike" spc="-1" baseline="14000000">
                <a:latin typeface="Arial"/>
              </a:rPr>
              <a:t>1</a:t>
            </a:r>
            <a:endParaRPr lang="en-US" sz="2800" b="0" strike="noStrike" spc="-1">
              <a:latin typeface="Arial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  <a:ea typeface="PingFang SC"/>
              </a:rPr>
              <a:t>Io = 1/200,000,000 x Earth</a:t>
            </a:r>
            <a:r>
              <a:rPr lang="en-US" sz="2800" b="0" strike="noStrike" spc="-1" baseline="14000000">
                <a:latin typeface="Arial"/>
                <a:ea typeface="PingFang SC"/>
              </a:rPr>
              <a:t>1</a:t>
            </a:r>
            <a:endParaRPr lang="en-US" sz="2800" b="0" strike="noStrike" spc="-1">
              <a:latin typeface="Arial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  <a:ea typeface="PingFang SC"/>
              </a:rPr>
              <a:t>Callisto = 1/40,000,000,000 x Earth</a:t>
            </a:r>
            <a:r>
              <a:rPr lang="en-US" sz="2800" b="0" strike="noStrike" spc="-1" baseline="14000000">
                <a:latin typeface="Arial"/>
                <a:ea typeface="PingFang SC"/>
              </a:rPr>
              <a:t>1</a:t>
            </a:r>
            <a:endParaRPr lang="en-US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  <a:ea typeface="PingFang SC"/>
              </a:rPr>
              <a:t>Lower gravity than Earth means a larger atmosphere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82" name="CustomShape 3"/>
          <p:cNvSpPr/>
          <p:nvPr/>
        </p:nvSpPr>
        <p:spPr>
          <a:xfrm>
            <a:off x="141120" y="5107680"/>
            <a:ext cx="6236640" cy="47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i="1" strike="noStrike" spc="-1">
                <a:latin typeface="Arial"/>
              </a:rPr>
              <a:t>Cover image: </a:t>
            </a:r>
            <a:r>
              <a:rPr lang="en-US" sz="1400" b="0" i="1" strike="noStrike" spc="-1">
                <a:solidFill>
                  <a:srgbClr val="3B4A55"/>
                </a:solidFill>
                <a:latin typeface="Arial"/>
                <a:ea typeface="Arial"/>
              </a:rPr>
              <a:t>NASA/JPL/Space Science Institute  PIA06139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i="1" strike="noStrike" spc="-1">
                <a:solidFill>
                  <a:srgbClr val="3B4A55"/>
                </a:solidFill>
                <a:latin typeface="Arial"/>
                <a:ea typeface="Arial"/>
              </a:rPr>
              <a:t>Ref 1: https://www.planetary.org/articles/04081101-a-moon-with-atmosphere 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504000" y="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Bill Hanna: Chord outside moon shadow</a:t>
            </a:r>
          </a:p>
        </p:txBody>
      </p:sp>
      <p:pic>
        <p:nvPicPr>
          <p:cNvPr id="204" name="Picture 203"/>
          <p:cNvPicPr/>
          <p:nvPr/>
        </p:nvPicPr>
        <p:blipFill>
          <a:blip r:embed="rId2"/>
          <a:stretch/>
        </p:blipFill>
        <p:spPr>
          <a:xfrm>
            <a:off x="9000" y="1035000"/>
            <a:ext cx="10079280" cy="4199040"/>
          </a:xfrm>
          <a:prstGeom prst="rect">
            <a:avLst/>
          </a:prstGeom>
          <a:ln w="0"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7086600" y="4343400"/>
            <a:ext cx="8892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Clouds</a:t>
            </a:r>
          </a:p>
        </p:txBody>
      </p:sp>
      <p:sp>
        <p:nvSpPr>
          <p:cNvPr id="206" name="CustomShape 3"/>
          <p:cNvSpPr/>
          <p:nvPr/>
        </p:nvSpPr>
        <p:spPr>
          <a:xfrm>
            <a:off x="4019400" y="1263600"/>
            <a:ext cx="211752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3 spikes similar</a:t>
            </a: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to Peter Ceravolo’s</a:t>
            </a:r>
          </a:p>
        </p:txBody>
      </p:sp>
      <p:sp>
        <p:nvSpPr>
          <p:cNvPr id="207" name="CustomShape 4"/>
          <p:cNvSpPr/>
          <p:nvPr/>
        </p:nvSpPr>
        <p:spPr>
          <a:xfrm>
            <a:off x="4854240" y="191340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1</a:t>
            </a:r>
          </a:p>
        </p:txBody>
      </p:sp>
      <p:sp>
        <p:nvSpPr>
          <p:cNvPr id="208" name="CustomShape 5"/>
          <p:cNvSpPr/>
          <p:nvPr/>
        </p:nvSpPr>
        <p:spPr>
          <a:xfrm>
            <a:off x="5029200" y="234684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2</a:t>
            </a:r>
          </a:p>
        </p:txBody>
      </p:sp>
      <p:sp>
        <p:nvSpPr>
          <p:cNvPr id="209" name="CustomShape 6"/>
          <p:cNvSpPr/>
          <p:nvPr/>
        </p:nvSpPr>
        <p:spPr>
          <a:xfrm>
            <a:off x="5149800" y="243000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3</a:t>
            </a:r>
          </a:p>
        </p:txBody>
      </p:sp>
      <p:sp>
        <p:nvSpPr>
          <p:cNvPr id="210" name="CustomShape 7"/>
          <p:cNvSpPr/>
          <p:nvPr/>
        </p:nvSpPr>
        <p:spPr>
          <a:xfrm>
            <a:off x="2489760" y="3862800"/>
            <a:ext cx="2768040" cy="85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Asymmetric D and R,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Clouds?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Asymmetric atmosphere?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0"/>
          <p:cNvPicPr/>
          <p:nvPr/>
        </p:nvPicPr>
        <p:blipFill>
          <a:blip r:embed="rId2"/>
          <a:stretch/>
        </p:blipFill>
        <p:spPr>
          <a:xfrm>
            <a:off x="7469280" y="246960"/>
            <a:ext cx="2322360" cy="530316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457200" y="405720"/>
            <a:ext cx="2971440" cy="162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The largest spikes are seen in both light curves of nearby chords.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In general, matches are easier to find at D than R.</a:t>
            </a:r>
          </a:p>
        </p:txBody>
      </p:sp>
      <p:pic>
        <p:nvPicPr>
          <p:cNvPr id="213" name="Picture 212"/>
          <p:cNvPicPr/>
          <p:nvPr/>
        </p:nvPicPr>
        <p:blipFill>
          <a:blip r:embed="rId3"/>
          <a:stretch/>
        </p:blipFill>
        <p:spPr>
          <a:xfrm>
            <a:off x="4483800" y="256320"/>
            <a:ext cx="3026160" cy="5303160"/>
          </a:xfrm>
          <a:prstGeom prst="rect">
            <a:avLst/>
          </a:prstGeom>
          <a:ln w="0">
            <a:noFill/>
          </a:ln>
        </p:spPr>
      </p:pic>
      <p:sp>
        <p:nvSpPr>
          <p:cNvPr id="214" name="CustomShape 2"/>
          <p:cNvSpPr/>
          <p:nvPr/>
        </p:nvSpPr>
        <p:spPr>
          <a:xfrm>
            <a:off x="6725880" y="1870920"/>
            <a:ext cx="51120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D</a:t>
            </a:r>
          </a:p>
        </p:txBody>
      </p:sp>
      <p:sp>
        <p:nvSpPr>
          <p:cNvPr id="215" name="CustomShape 3"/>
          <p:cNvSpPr/>
          <p:nvPr/>
        </p:nvSpPr>
        <p:spPr>
          <a:xfrm>
            <a:off x="9066240" y="1871280"/>
            <a:ext cx="51120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5"/>
          <p:cNvPicPr/>
          <p:nvPr/>
        </p:nvPicPr>
        <p:blipFill>
          <a:blip r:embed="rId2"/>
          <a:stretch/>
        </p:blipFill>
        <p:spPr>
          <a:xfrm>
            <a:off x="484200" y="3240"/>
            <a:ext cx="8099280" cy="5669280"/>
          </a:xfrm>
          <a:prstGeom prst="rect">
            <a:avLst/>
          </a:prstGeom>
          <a:ln w="0">
            <a:noFill/>
          </a:ln>
        </p:spPr>
      </p:pic>
      <p:sp>
        <p:nvSpPr>
          <p:cNvPr id="217" name="Line 1"/>
          <p:cNvSpPr/>
          <p:nvPr/>
        </p:nvSpPr>
        <p:spPr>
          <a:xfrm>
            <a:off x="1081080" y="2055960"/>
            <a:ext cx="7192080" cy="3092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Line 2"/>
          <p:cNvSpPr/>
          <p:nvPr/>
        </p:nvSpPr>
        <p:spPr>
          <a:xfrm>
            <a:off x="1061640" y="3011760"/>
            <a:ext cx="7211520" cy="3186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Line 3"/>
          <p:cNvSpPr/>
          <p:nvPr/>
        </p:nvSpPr>
        <p:spPr>
          <a:xfrm>
            <a:off x="1052280" y="2616120"/>
            <a:ext cx="7220880" cy="35712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4"/>
          <p:cNvSpPr/>
          <p:nvPr/>
        </p:nvSpPr>
        <p:spPr>
          <a:xfrm>
            <a:off x="3850200" y="4957200"/>
            <a:ext cx="344016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Outside the three lines there are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essentially no matches.</a:t>
            </a:r>
          </a:p>
        </p:txBody>
      </p:sp>
      <p:sp>
        <p:nvSpPr>
          <p:cNvPr id="221" name="CustomShape 5"/>
          <p:cNvSpPr/>
          <p:nvPr/>
        </p:nvSpPr>
        <p:spPr>
          <a:xfrm>
            <a:off x="7052400" y="323748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?</a:t>
            </a:r>
          </a:p>
        </p:txBody>
      </p:sp>
      <p:sp>
        <p:nvSpPr>
          <p:cNvPr id="222" name="CustomShape 6"/>
          <p:cNvSpPr/>
          <p:nvPr/>
        </p:nvSpPr>
        <p:spPr>
          <a:xfrm>
            <a:off x="6174000" y="283896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?</a:t>
            </a:r>
          </a:p>
        </p:txBody>
      </p:sp>
      <p:sp>
        <p:nvSpPr>
          <p:cNvPr id="223" name="CustomShape 7"/>
          <p:cNvSpPr/>
          <p:nvPr/>
        </p:nvSpPr>
        <p:spPr>
          <a:xfrm>
            <a:off x="8358120" y="747000"/>
            <a:ext cx="1471320" cy="444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Data smoothed with 1 sec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moving avg.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Note: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The lines should be horizontal.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This may indicate the event time and/or chord offsets are still not exact.</a:t>
            </a:r>
          </a:p>
        </p:txBody>
      </p:sp>
      <p:sp>
        <p:nvSpPr>
          <p:cNvPr id="224" name="CustomShape 8"/>
          <p:cNvSpPr/>
          <p:nvPr/>
        </p:nvSpPr>
        <p:spPr>
          <a:xfrm>
            <a:off x="963000" y="264600"/>
            <a:ext cx="78980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Matches are also visible in larger scale structure, including drops in intensity.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504000" y="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Considerations for the Future</a:t>
            </a:r>
          </a:p>
        </p:txBody>
      </p:sp>
      <p:sp>
        <p:nvSpPr>
          <p:cNvPr id="226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48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Atmospheric phenomena may be detected far outside a ground track prediction based on the main body diameter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Bright spikes can cause saturation even if the target is not saturated before the event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Take calibration frames near the time of the event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Comparison stars are important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Don’t drop shutter speed below frame rate, instead lower gain and/or defocus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latin typeface="Arial"/>
              </a:rPr>
              <a:t>Closing remarks...</a:t>
            </a:r>
          </a:p>
        </p:txBody>
      </p:sp>
      <p:sp>
        <p:nvSpPr>
          <p:cNvPr id="228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If you haven’t done it yet, upload your videos to the Lucky Star Occultation Portal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There were 36 successes but they only have 29 data sets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https://occultation.tug.tubitak.gov.tr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Calibration data, too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/>
          <p:nvPr/>
        </p:nvPicPr>
        <p:blipFill>
          <a:blip r:embed="rId2"/>
          <a:stretch/>
        </p:blipFill>
        <p:spPr>
          <a:xfrm>
            <a:off x="1770120" y="886320"/>
            <a:ext cx="6750000" cy="3913920"/>
          </a:xfrm>
          <a:prstGeom prst="rect">
            <a:avLst/>
          </a:prstGeom>
          <a:ln w="0"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263960" y="5137200"/>
            <a:ext cx="719388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Vervack Jr., R. J., et al., “The MSX/UVISI Stellar Occultation Experiments: Proof-of-Concept Demonstration of a New Approach to Remote Sensing of Earth’s Atmosphere”, Johns Hopkins APL Technical Digest, Vol. 32, No. 5, 2014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228600" y="110880"/>
            <a:ext cx="476748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Possible atmospheric phenomena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/>
          <p:nvPr/>
        </p:nvPicPr>
        <p:blipFill>
          <a:blip r:embed="rId2"/>
          <a:stretch/>
        </p:blipFill>
        <p:spPr>
          <a:xfrm>
            <a:off x="7317000" y="2971800"/>
            <a:ext cx="2512440" cy="251244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86"/>
          <p:cNvPicPr/>
          <p:nvPr/>
        </p:nvPicPr>
        <p:blipFill>
          <a:blip r:embed="rId3"/>
          <a:stretch/>
        </p:blipFill>
        <p:spPr>
          <a:xfrm>
            <a:off x="2707200" y="228600"/>
            <a:ext cx="4509360" cy="251424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87"/>
          <p:cNvPicPr/>
          <p:nvPr/>
        </p:nvPicPr>
        <p:blipFill>
          <a:blip r:embed="rId4"/>
          <a:stretch/>
        </p:blipFill>
        <p:spPr>
          <a:xfrm>
            <a:off x="120600" y="228600"/>
            <a:ext cx="2514240" cy="251424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88"/>
          <p:cNvPicPr/>
          <p:nvPr/>
        </p:nvPicPr>
        <p:blipFill>
          <a:blip r:embed="rId5"/>
          <a:stretch/>
        </p:blipFill>
        <p:spPr>
          <a:xfrm>
            <a:off x="7315200" y="217800"/>
            <a:ext cx="2514240" cy="2514240"/>
          </a:xfrm>
          <a:prstGeom prst="rect">
            <a:avLst/>
          </a:prstGeom>
          <a:ln w="0"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581040" y="3969720"/>
            <a:ext cx="620460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Possible sources of extinction</a:t>
            </a:r>
          </a:p>
        </p:txBody>
      </p:sp>
      <p:sp>
        <p:nvSpPr>
          <p:cNvPr id="91" name="CustomShape 2"/>
          <p:cNvSpPr/>
          <p:nvPr/>
        </p:nvSpPr>
        <p:spPr>
          <a:xfrm>
            <a:off x="159120" y="5257800"/>
            <a:ext cx="2812320" cy="3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All images from: NASA/JPL/Space Science Institute</a:t>
            </a:r>
            <a:endParaRPr lang="en-US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                           https://photojournal.jpl.nasa.gov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9144000" y="5486400"/>
            <a:ext cx="684720" cy="21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PIA06152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5868360" y="4884120"/>
            <a:ext cx="144828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Atmospheric</a:t>
            </a: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banding</a:t>
            </a:r>
          </a:p>
        </p:txBody>
      </p:sp>
      <p:sp>
        <p:nvSpPr>
          <p:cNvPr id="94" name="CustomShape 5"/>
          <p:cNvSpPr/>
          <p:nvPr/>
        </p:nvSpPr>
        <p:spPr>
          <a:xfrm>
            <a:off x="1973520" y="2743200"/>
            <a:ext cx="684720" cy="21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PIA06160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95" name="CustomShape 6"/>
          <p:cNvSpPr/>
          <p:nvPr/>
        </p:nvSpPr>
        <p:spPr>
          <a:xfrm>
            <a:off x="817200" y="2826720"/>
            <a:ext cx="78840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Haze</a:t>
            </a: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layers</a:t>
            </a:r>
          </a:p>
        </p:txBody>
      </p:sp>
      <p:sp>
        <p:nvSpPr>
          <p:cNvPr id="96" name="CustomShape 7"/>
          <p:cNvSpPr/>
          <p:nvPr/>
        </p:nvSpPr>
        <p:spPr>
          <a:xfrm>
            <a:off x="9144000" y="2732400"/>
            <a:ext cx="684720" cy="21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PIA21450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97" name="CustomShape 8"/>
          <p:cNvSpPr/>
          <p:nvPr/>
        </p:nvSpPr>
        <p:spPr>
          <a:xfrm>
            <a:off x="5866560" y="3079800"/>
            <a:ext cx="106740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Methane</a:t>
            </a: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clouds</a:t>
            </a:r>
          </a:p>
        </p:txBody>
      </p:sp>
      <p:sp>
        <p:nvSpPr>
          <p:cNvPr id="98" name="Line 9"/>
          <p:cNvSpPr/>
          <p:nvPr/>
        </p:nvSpPr>
        <p:spPr>
          <a:xfrm flipV="1">
            <a:off x="6858000" y="2743200"/>
            <a:ext cx="457200" cy="4572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10"/>
          <p:cNvSpPr/>
          <p:nvPr/>
        </p:nvSpPr>
        <p:spPr>
          <a:xfrm>
            <a:off x="6400800" y="2743200"/>
            <a:ext cx="684720" cy="21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PIA08127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100" name="CustomShape 11"/>
          <p:cNvSpPr/>
          <p:nvPr/>
        </p:nvSpPr>
        <p:spPr>
          <a:xfrm>
            <a:off x="4572000" y="2826720"/>
            <a:ext cx="71208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Polar</a:t>
            </a: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504000" y="0"/>
            <a:ext cx="907128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Refraction effects</a:t>
            </a:r>
          </a:p>
        </p:txBody>
      </p:sp>
      <p:sp>
        <p:nvSpPr>
          <p:cNvPr id="102" name="CustomShape 2"/>
          <p:cNvSpPr/>
          <p:nvPr/>
        </p:nvSpPr>
        <p:spPr>
          <a:xfrm>
            <a:off x="457200" y="1143000"/>
            <a:ext cx="2057040" cy="34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Density gradients cause brightness changes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Density gradients are proportional to temperature gradients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Plot based on data from the Huygens probe</a:t>
            </a:r>
          </a:p>
        </p:txBody>
      </p:sp>
      <p:pic>
        <p:nvPicPr>
          <p:cNvPr id="103" name="Picture 102"/>
          <p:cNvPicPr/>
          <p:nvPr/>
        </p:nvPicPr>
        <p:blipFill>
          <a:blip r:embed="rId2"/>
          <a:stretch/>
        </p:blipFill>
        <p:spPr>
          <a:xfrm>
            <a:off x="2903400" y="842400"/>
            <a:ext cx="3575520" cy="476784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103"/>
          <p:cNvPicPr/>
          <p:nvPr/>
        </p:nvPicPr>
        <p:blipFill>
          <a:blip r:embed="rId3"/>
          <a:stretch/>
        </p:blipFill>
        <p:spPr>
          <a:xfrm>
            <a:off x="6411600" y="841320"/>
            <a:ext cx="3485520" cy="4644720"/>
          </a:xfrm>
          <a:prstGeom prst="rect">
            <a:avLst/>
          </a:prstGeom>
          <a:ln w="0">
            <a:noFill/>
          </a:ln>
        </p:spPr>
      </p:pic>
      <p:sp>
        <p:nvSpPr>
          <p:cNvPr id="105" name="CustomShape 3"/>
          <p:cNvSpPr/>
          <p:nvPr/>
        </p:nvSpPr>
        <p:spPr>
          <a:xfrm>
            <a:off x="415080" y="5155560"/>
            <a:ext cx="2149200" cy="47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M. Fulchignoni, Universite Paris VII</a:t>
            </a:r>
            <a:endParaRPr lang="en-US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ESA Planetary Science Archive</a:t>
            </a:r>
            <a:endParaRPr lang="en-US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www.cosmos.esa.int/web/psa/huygens</a:t>
            </a:r>
            <a:endParaRPr lang="en-US" sz="9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2"/>
          <a:stretch/>
        </p:blipFill>
        <p:spPr>
          <a:xfrm>
            <a:off x="4032360" y="2103120"/>
            <a:ext cx="1828440" cy="1142640"/>
          </a:xfrm>
          <a:prstGeom prst="rect">
            <a:avLst/>
          </a:prstGeom>
          <a:ln w="0"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504000" y="3960"/>
            <a:ext cx="907128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What does all of this really look like?</a:t>
            </a:r>
          </a:p>
        </p:txBody>
      </p:sp>
      <p:pic>
        <p:nvPicPr>
          <p:cNvPr id="108" name="Picture 107"/>
          <p:cNvPicPr/>
          <p:nvPr/>
        </p:nvPicPr>
        <p:blipFill>
          <a:blip r:embed="rId3"/>
          <a:stretch/>
        </p:blipFill>
        <p:spPr>
          <a:xfrm>
            <a:off x="228600" y="916560"/>
            <a:ext cx="3717720" cy="3140280"/>
          </a:xfrm>
          <a:prstGeom prst="rect">
            <a:avLst/>
          </a:prstGeom>
          <a:ln w="0">
            <a:noFill/>
          </a:ln>
        </p:spPr>
      </p:pic>
      <p:sp>
        <p:nvSpPr>
          <p:cNvPr id="109" name="CustomShape 2"/>
          <p:cNvSpPr/>
          <p:nvPr/>
        </p:nvSpPr>
        <p:spPr>
          <a:xfrm>
            <a:off x="281520" y="4080600"/>
            <a:ext cx="360432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Bouchez, A. H., “Seasonal Trends in Titan’s Atmosphere: Haze, Wind, and Clouds”, PhD Thesis, California Institute of Technology, 2004</a:t>
            </a:r>
            <a:endParaRPr lang="en-US" sz="900" b="0" strike="noStrike" spc="-1">
              <a:latin typeface="Arial"/>
            </a:endParaRPr>
          </a:p>
        </p:txBody>
      </p:sp>
      <p:grpSp>
        <p:nvGrpSpPr>
          <p:cNvPr id="110" name="Group 3"/>
          <p:cNvGrpSpPr/>
          <p:nvPr/>
        </p:nvGrpSpPr>
        <p:grpSpPr>
          <a:xfrm>
            <a:off x="326520" y="2444400"/>
            <a:ext cx="1394280" cy="381960"/>
            <a:chOff x="326520" y="2444400"/>
            <a:chExt cx="1394280" cy="381960"/>
          </a:xfrm>
        </p:grpSpPr>
        <p:sp>
          <p:nvSpPr>
            <p:cNvPr id="111" name="CustomShape 4"/>
            <p:cNvSpPr/>
            <p:nvPr/>
          </p:nvSpPr>
          <p:spPr>
            <a:xfrm>
              <a:off x="326520" y="2480400"/>
              <a:ext cx="1029240" cy="345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Palomar</a:t>
              </a:r>
            </a:p>
          </p:txBody>
        </p:sp>
        <p:sp>
          <p:nvSpPr>
            <p:cNvPr id="112" name="Line 5"/>
            <p:cNvSpPr/>
            <p:nvPr/>
          </p:nvSpPr>
          <p:spPr>
            <a:xfrm flipV="1">
              <a:off x="1312200" y="2444400"/>
              <a:ext cx="408600" cy="19260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3" name="CustomShape 6"/>
          <p:cNvSpPr/>
          <p:nvPr/>
        </p:nvSpPr>
        <p:spPr>
          <a:xfrm>
            <a:off x="6402600" y="4512600"/>
            <a:ext cx="3534840" cy="21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https://occultations.org/publications/rasc/2022/20220709Titan.htm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114" name="CustomShape 7"/>
          <p:cNvSpPr/>
          <p:nvPr/>
        </p:nvSpPr>
        <p:spPr>
          <a:xfrm>
            <a:off x="937800" y="4957200"/>
            <a:ext cx="80006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Note the flashes as the moon’s atmosphere passes the star and the refracted star images at two points above Titan’s surface</a:t>
            </a:r>
          </a:p>
        </p:txBody>
      </p:sp>
      <p:sp>
        <p:nvSpPr>
          <p:cNvPr id="115" name="CustomShape 8"/>
          <p:cNvSpPr/>
          <p:nvPr/>
        </p:nvSpPr>
        <p:spPr>
          <a:xfrm>
            <a:off x="5395680" y="643320"/>
            <a:ext cx="29937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Palomar 200”  20-Dec-2001</a:t>
            </a:r>
          </a:p>
        </p:txBody>
      </p:sp>
      <p:pic>
        <p:nvPicPr>
          <p:cNvPr id="116" name="Picture 115"/>
          <p:cNvPicPr/>
          <p:nvPr/>
        </p:nvPicPr>
        <p:blipFill>
          <a:blip r:embed="rId4"/>
          <a:stretch/>
        </p:blipFill>
        <p:spPr>
          <a:xfrm>
            <a:off x="4032360" y="3237120"/>
            <a:ext cx="1828440" cy="114264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116"/>
          <p:cNvPicPr/>
          <p:nvPr/>
        </p:nvPicPr>
        <p:blipFill>
          <a:blip r:embed="rId5"/>
          <a:stretch/>
        </p:blipFill>
        <p:spPr>
          <a:xfrm>
            <a:off x="5852160" y="978480"/>
            <a:ext cx="1828440" cy="114264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117"/>
          <p:cNvPicPr/>
          <p:nvPr/>
        </p:nvPicPr>
        <p:blipFill>
          <a:blip r:embed="rId6"/>
          <a:stretch/>
        </p:blipFill>
        <p:spPr>
          <a:xfrm>
            <a:off x="5852160" y="2105640"/>
            <a:ext cx="1828440" cy="1142640"/>
          </a:xfrm>
          <a:prstGeom prst="rect">
            <a:avLst/>
          </a:prstGeom>
          <a:ln w="0">
            <a:noFill/>
          </a:ln>
        </p:spPr>
      </p:pic>
      <p:pic>
        <p:nvPicPr>
          <p:cNvPr id="119" name="Picture 118"/>
          <p:cNvPicPr/>
          <p:nvPr/>
        </p:nvPicPr>
        <p:blipFill>
          <a:blip r:embed="rId7"/>
          <a:stretch/>
        </p:blipFill>
        <p:spPr>
          <a:xfrm>
            <a:off x="5852160" y="3239280"/>
            <a:ext cx="1828440" cy="114264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119"/>
          <p:cNvPicPr/>
          <p:nvPr/>
        </p:nvPicPr>
        <p:blipFill>
          <a:blip r:embed="rId8"/>
          <a:stretch/>
        </p:blipFill>
        <p:spPr>
          <a:xfrm>
            <a:off x="7680960" y="978480"/>
            <a:ext cx="1828440" cy="114264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120"/>
          <p:cNvPicPr/>
          <p:nvPr/>
        </p:nvPicPr>
        <p:blipFill>
          <a:blip r:embed="rId9"/>
          <a:stretch/>
        </p:blipFill>
        <p:spPr>
          <a:xfrm>
            <a:off x="7680960" y="2121480"/>
            <a:ext cx="1828440" cy="114264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121"/>
          <p:cNvPicPr/>
          <p:nvPr/>
        </p:nvPicPr>
        <p:blipFill>
          <a:blip r:embed="rId10"/>
          <a:stretch/>
        </p:blipFill>
        <p:spPr>
          <a:xfrm>
            <a:off x="7680960" y="3237120"/>
            <a:ext cx="1828440" cy="114264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9"/>
          <p:cNvSpPr/>
          <p:nvPr/>
        </p:nvSpPr>
        <p:spPr>
          <a:xfrm>
            <a:off x="4006800" y="1107000"/>
            <a:ext cx="183240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Titan occulting a</a:t>
            </a: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double star</a:t>
            </a:r>
          </a:p>
        </p:txBody>
      </p:sp>
      <p:sp>
        <p:nvSpPr>
          <p:cNvPr id="124" name="CustomShape 10"/>
          <p:cNvSpPr/>
          <p:nvPr/>
        </p:nvSpPr>
        <p:spPr>
          <a:xfrm>
            <a:off x="3983400" y="2073960"/>
            <a:ext cx="3067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1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25" name="CustomShape 11"/>
          <p:cNvSpPr/>
          <p:nvPr/>
        </p:nvSpPr>
        <p:spPr>
          <a:xfrm>
            <a:off x="3983760" y="3261960"/>
            <a:ext cx="4334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60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26" name="CustomShape 12"/>
          <p:cNvSpPr/>
          <p:nvPr/>
        </p:nvSpPr>
        <p:spPr>
          <a:xfrm>
            <a:off x="5819760" y="921960"/>
            <a:ext cx="4334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71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27" name="CustomShape 13"/>
          <p:cNvSpPr/>
          <p:nvPr/>
        </p:nvSpPr>
        <p:spPr>
          <a:xfrm>
            <a:off x="5819760" y="2073960"/>
            <a:ext cx="4334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72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28" name="CustomShape 14"/>
          <p:cNvSpPr/>
          <p:nvPr/>
        </p:nvSpPr>
        <p:spPr>
          <a:xfrm>
            <a:off x="5819760" y="3225960"/>
            <a:ext cx="559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220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29" name="CustomShape 15"/>
          <p:cNvSpPr/>
          <p:nvPr/>
        </p:nvSpPr>
        <p:spPr>
          <a:xfrm>
            <a:off x="7619760" y="921960"/>
            <a:ext cx="559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262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30" name="CustomShape 16"/>
          <p:cNvSpPr/>
          <p:nvPr/>
        </p:nvSpPr>
        <p:spPr>
          <a:xfrm>
            <a:off x="7655760" y="2073960"/>
            <a:ext cx="559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395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31" name="CustomShape 17"/>
          <p:cNvSpPr/>
          <p:nvPr/>
        </p:nvSpPr>
        <p:spPr>
          <a:xfrm>
            <a:off x="7655760" y="3189960"/>
            <a:ext cx="559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468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32" name="CustomShape 18"/>
          <p:cNvSpPr/>
          <p:nvPr/>
        </p:nvSpPr>
        <p:spPr>
          <a:xfrm>
            <a:off x="3970800" y="1828800"/>
            <a:ext cx="1972800" cy="28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i="1" strike="noStrike" spc="-1">
                <a:latin typeface="Arial"/>
              </a:rPr>
              <a:t>Picture # in upper left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504000" y="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The Event</a:t>
            </a:r>
          </a:p>
        </p:txBody>
      </p:sp>
      <p:sp>
        <p:nvSpPr>
          <p:cNvPr id="134" name="CustomShape 2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51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09 July 2022,  09:13 to 09:31 UTC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Titan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Magnitude 8.5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Star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HIP 107569, SAO 164648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Magnitude 8.7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Event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Magnitude drop: 0.66 (low SNR)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Max duration: “326.6” seconds</a:t>
            </a:r>
          </a:p>
        </p:txBody>
      </p:sp>
      <p:grpSp>
        <p:nvGrpSpPr>
          <p:cNvPr id="135" name="Group 3"/>
          <p:cNvGrpSpPr/>
          <p:nvPr/>
        </p:nvGrpSpPr>
        <p:grpSpPr>
          <a:xfrm>
            <a:off x="5450760" y="1433160"/>
            <a:ext cx="4150080" cy="1355400"/>
            <a:chOff x="5450760" y="1433160"/>
            <a:chExt cx="4150080" cy="1355400"/>
          </a:xfrm>
        </p:grpSpPr>
        <p:grpSp>
          <p:nvGrpSpPr>
            <p:cNvPr id="136" name="Group 4"/>
            <p:cNvGrpSpPr/>
            <p:nvPr/>
          </p:nvGrpSpPr>
          <p:grpSpPr>
            <a:xfrm>
              <a:off x="5486400" y="1433160"/>
              <a:ext cx="4114440" cy="1309680"/>
              <a:chOff x="5486400" y="1433160"/>
              <a:chExt cx="4114440" cy="1309680"/>
            </a:xfrm>
          </p:grpSpPr>
          <p:pic>
            <p:nvPicPr>
              <p:cNvPr id="137" name="Picture 136"/>
              <p:cNvPicPr/>
              <p:nvPr/>
            </p:nvPicPr>
            <p:blipFill>
              <a:blip r:embed="rId2"/>
              <a:stretch/>
            </p:blipFill>
            <p:spPr>
              <a:xfrm>
                <a:off x="5486400" y="1433160"/>
                <a:ext cx="4114440" cy="1309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8" name="CustomShape 5"/>
              <p:cNvSpPr/>
              <p:nvPr/>
            </p:nvSpPr>
            <p:spPr>
              <a:xfrm>
                <a:off x="5486400" y="1433160"/>
                <a:ext cx="4114440" cy="130968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39" name="CustomShape 6"/>
            <p:cNvSpPr/>
            <p:nvPr/>
          </p:nvSpPr>
          <p:spPr>
            <a:xfrm>
              <a:off x="5450760" y="2442600"/>
              <a:ext cx="1003320" cy="345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Close in</a:t>
              </a:r>
            </a:p>
          </p:txBody>
        </p:sp>
      </p:grpSp>
      <p:grpSp>
        <p:nvGrpSpPr>
          <p:cNvPr id="140" name="Group 7"/>
          <p:cNvGrpSpPr/>
          <p:nvPr/>
        </p:nvGrpSpPr>
        <p:grpSpPr>
          <a:xfrm>
            <a:off x="5486400" y="2923200"/>
            <a:ext cx="4114440" cy="1796760"/>
            <a:chOff x="5486400" y="2923200"/>
            <a:chExt cx="4114440" cy="1796760"/>
          </a:xfrm>
        </p:grpSpPr>
        <p:grpSp>
          <p:nvGrpSpPr>
            <p:cNvPr id="141" name="Group 8"/>
            <p:cNvGrpSpPr/>
            <p:nvPr/>
          </p:nvGrpSpPr>
          <p:grpSpPr>
            <a:xfrm>
              <a:off x="5486400" y="2923200"/>
              <a:ext cx="4114440" cy="1763280"/>
              <a:chOff x="5486400" y="2923200"/>
              <a:chExt cx="4114440" cy="1763280"/>
            </a:xfrm>
          </p:grpSpPr>
          <p:pic>
            <p:nvPicPr>
              <p:cNvPr id="142" name="Picture 141"/>
              <p:cNvPicPr/>
              <p:nvPr/>
            </p:nvPicPr>
            <p:blipFill>
              <a:blip r:embed="rId3"/>
              <a:stretch/>
            </p:blipFill>
            <p:spPr>
              <a:xfrm>
                <a:off x="5486400" y="2923200"/>
                <a:ext cx="4114440" cy="17319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3" name="CustomShape 9"/>
              <p:cNvSpPr/>
              <p:nvPr/>
            </p:nvSpPr>
            <p:spPr>
              <a:xfrm>
                <a:off x="5486400" y="2923200"/>
                <a:ext cx="4114440" cy="176328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44" name="Group 10"/>
            <p:cNvGrpSpPr/>
            <p:nvPr/>
          </p:nvGrpSpPr>
          <p:grpSpPr>
            <a:xfrm>
              <a:off x="5486400" y="4338000"/>
              <a:ext cx="940320" cy="381960"/>
              <a:chOff x="5486400" y="4338000"/>
              <a:chExt cx="940320" cy="381960"/>
            </a:xfrm>
          </p:grpSpPr>
          <p:sp>
            <p:nvSpPr>
              <p:cNvPr id="145" name="CustomShape 11"/>
              <p:cNvSpPr/>
              <p:nvPr/>
            </p:nvSpPr>
            <p:spPr>
              <a:xfrm>
                <a:off x="5522400" y="4338000"/>
                <a:ext cx="904320" cy="31248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" name="CustomShape 12"/>
              <p:cNvSpPr/>
              <p:nvPr/>
            </p:nvSpPr>
            <p:spPr>
              <a:xfrm>
                <a:off x="5486400" y="4374000"/>
                <a:ext cx="904320" cy="345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b="0" strike="noStrike" spc="-1">
                    <a:latin typeface="Arial"/>
                  </a:rPr>
                  <a:t>8” SCT</a:t>
                </a:r>
              </a:p>
            </p:txBody>
          </p:sp>
        </p:grpSp>
      </p:grpSp>
      <p:sp>
        <p:nvSpPr>
          <p:cNvPr id="147" name="CustomShape 13"/>
          <p:cNvSpPr/>
          <p:nvPr/>
        </p:nvSpPr>
        <p:spPr>
          <a:xfrm>
            <a:off x="5756760" y="4800600"/>
            <a:ext cx="3615480" cy="3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David Dunham</a:t>
            </a:r>
            <a:endParaRPr lang="en-US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900" b="0" i="1" strike="noStrike" spc="-1">
                <a:latin typeface="Arial"/>
              </a:rPr>
              <a:t>https://occultations.org/publications/rasc/2022/20220709Titan.htm</a:t>
            </a:r>
            <a:endParaRPr lang="en-US" sz="9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504000" y="0"/>
            <a:ext cx="9071280" cy="75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Shadow Path</a:t>
            </a:r>
          </a:p>
        </p:txBody>
      </p:sp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1828800" y="750960"/>
            <a:ext cx="6400440" cy="480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217800" y="156600"/>
            <a:ext cx="2719440" cy="62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latin typeface="Arial"/>
              </a:rPr>
              <a:t>Observers</a:t>
            </a:r>
          </a:p>
        </p:txBody>
      </p:sp>
      <p:pic>
        <p:nvPicPr>
          <p:cNvPr id="151" name="Picture 150"/>
          <p:cNvPicPr/>
          <p:nvPr/>
        </p:nvPicPr>
        <p:blipFill>
          <a:blip r:embed="rId2"/>
          <a:stretch/>
        </p:blipFill>
        <p:spPr>
          <a:xfrm>
            <a:off x="526680" y="1028520"/>
            <a:ext cx="6762960" cy="4000320"/>
          </a:xfrm>
          <a:prstGeom prst="rect">
            <a:avLst/>
          </a:prstGeom>
          <a:ln w="0">
            <a:noFill/>
          </a:ln>
        </p:spPr>
      </p:pic>
      <p:grpSp>
        <p:nvGrpSpPr>
          <p:cNvPr id="152" name="Group 2"/>
          <p:cNvGrpSpPr/>
          <p:nvPr/>
        </p:nvGrpSpPr>
        <p:grpSpPr>
          <a:xfrm>
            <a:off x="7698600" y="995040"/>
            <a:ext cx="2129040" cy="4403880"/>
            <a:chOff x="7698600" y="995040"/>
            <a:chExt cx="2129040" cy="4403880"/>
          </a:xfrm>
        </p:grpSpPr>
        <p:sp>
          <p:nvSpPr>
            <p:cNvPr id="153" name="CustomShape 3"/>
            <p:cNvSpPr/>
            <p:nvPr/>
          </p:nvSpPr>
          <p:spPr>
            <a:xfrm>
              <a:off x="7698600" y="1000080"/>
              <a:ext cx="914040" cy="421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Anderson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Barton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Bender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Blank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Ceravolo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Collins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Dunford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Dunham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Eisfeldt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George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Getrost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Hanna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Harris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Hodapp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Howell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Jewell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Jones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Kelley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Kenyon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Lyzenga   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Maley 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Messner </a:t>
              </a:r>
              <a:endParaRPr lang="en-US" sz="1100" b="0" strike="noStrike" spc="-1">
                <a:latin typeface="Arial"/>
              </a:endParaRPr>
            </a:p>
          </p:txBody>
        </p:sp>
        <p:sp>
          <p:nvSpPr>
            <p:cNvPr id="154" name="CustomShape 4"/>
            <p:cNvSpPr/>
            <p:nvPr/>
          </p:nvSpPr>
          <p:spPr>
            <a:xfrm>
              <a:off x="8685000" y="995040"/>
              <a:ext cx="1142640" cy="440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Miller et al.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Mitchell  </a:t>
              </a:r>
              <a:r>
                <a:rPr lang="en-US" sz="1100" b="0" strike="noStrike" spc="-1">
                  <a:solidFill>
                    <a:srgbClr val="FF0000"/>
                  </a:solidFill>
                  <a:latin typeface="Menlo-Regular"/>
                  <a:ea typeface="Menlo-Regular"/>
                </a:rPr>
                <a:t>eV</a:t>
              </a: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  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Moore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Nikitin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Nolthenius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Nugent    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Olsen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Richmond  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Romanov</a:t>
              </a:r>
              <a:r>
                <a:rPr lang="en-US" sz="1100" b="0" strike="noStrike" spc="-1">
                  <a:solidFill>
                    <a:srgbClr val="FF0000"/>
                  </a:solidFill>
                  <a:latin typeface="Menlo-Regular"/>
                  <a:ea typeface="Menlo-Regular"/>
                </a:rPr>
                <a:t> R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Sada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Sandy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Schiff  </a:t>
              </a:r>
              <a:r>
                <a:rPr lang="en-US" sz="1100" b="0" strike="noStrike" spc="-1">
                  <a:solidFill>
                    <a:srgbClr val="FF0000"/>
                  </a:solidFill>
                  <a:latin typeface="Menlo-Regular"/>
                  <a:ea typeface="Menlo-Regular"/>
                </a:rPr>
                <a:t>eV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Smith, M.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Smith, N.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Stuart  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Swift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Thomas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Venable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von Ahnen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Whitehurst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Wilson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Wing</a:t>
              </a:r>
              <a:endParaRPr lang="en-US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355680" algn="l"/>
                  <a:tab pos="711360" algn="l"/>
                  <a:tab pos="1066680" algn="l"/>
                  <a:tab pos="1422360" algn="l"/>
                  <a:tab pos="1778040" algn="l"/>
                  <a:tab pos="2133720" algn="l"/>
                  <a:tab pos="2489040" algn="l"/>
                  <a:tab pos="2844720" algn="l"/>
                  <a:tab pos="3200400" algn="l"/>
                  <a:tab pos="3556080" algn="l"/>
                  <a:tab pos="3911760" algn="l"/>
                  <a:tab pos="426708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Menlo-Regular"/>
                  <a:ea typeface="Menlo-Regular"/>
                </a:rPr>
                <a:t>Yoblansky </a:t>
              </a:r>
              <a:r>
                <a:rPr lang="en-US" sz="1100" b="0" strike="noStrike" spc="-1">
                  <a:solidFill>
                    <a:srgbClr val="FF0000"/>
                  </a:solidFill>
                  <a:latin typeface="Menlo-Regular"/>
                  <a:ea typeface="Menlo-Regular"/>
                </a:rPr>
                <a:t>eV</a:t>
              </a:r>
              <a:endParaRPr lang="en-US" sz="1100" b="0" strike="noStrike" spc="-1">
                <a:latin typeface="Arial"/>
              </a:endParaRPr>
            </a:p>
          </p:txBody>
        </p:sp>
      </p:grpSp>
      <p:sp>
        <p:nvSpPr>
          <p:cNvPr id="155" name="CustomShape 5"/>
          <p:cNvSpPr/>
          <p:nvPr/>
        </p:nvSpPr>
        <p:spPr>
          <a:xfrm>
            <a:off x="5257800" y="156600"/>
            <a:ext cx="1828440" cy="85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45 Total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36 Successes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6" name="CustomShape 6"/>
          <p:cNvSpPr/>
          <p:nvPr/>
        </p:nvSpPr>
        <p:spPr>
          <a:xfrm>
            <a:off x="7893000" y="156600"/>
            <a:ext cx="1296000" cy="85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39 USA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  2 Canada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  1 Russia</a:t>
            </a:r>
          </a:p>
        </p:txBody>
      </p:sp>
      <p:sp>
        <p:nvSpPr>
          <p:cNvPr id="157" name="CustomShape 7"/>
          <p:cNvSpPr/>
          <p:nvPr/>
        </p:nvSpPr>
        <p:spPr>
          <a:xfrm>
            <a:off x="7761600" y="5257800"/>
            <a:ext cx="892080" cy="37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0000"/>
                </a:solidFill>
                <a:latin typeface="Arial"/>
              </a:rPr>
              <a:t>R: remote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0000"/>
                </a:solidFill>
                <a:latin typeface="Arial"/>
              </a:rPr>
              <a:t>eV: eVscope</a:t>
            </a:r>
            <a:endParaRPr lang="en-US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1876</TotalTime>
  <Words>956</Words>
  <Application>Microsoft Office PowerPoint</Application>
  <PresentationFormat>Custom</PresentationFormat>
  <Paragraphs>207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DejaVu Sans</vt:lpstr>
      <vt:lpstr>Menlo-Regular</vt:lpstr>
      <vt:lpstr>PingFang SC</vt:lpstr>
      <vt:lpstr>Symbol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Roger</dc:creator>
  <dc:description/>
  <cp:lastModifiedBy>Roger</cp:lastModifiedBy>
  <cp:revision>195</cp:revision>
  <dcterms:created xsi:type="dcterms:W3CDTF">2022-07-10T19:44:36Z</dcterms:created>
  <dcterms:modified xsi:type="dcterms:W3CDTF">2022-08-24T01:59:30Z</dcterms:modified>
  <dc:language>en-US</dc:language>
</cp:coreProperties>
</file>