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9"/>
  </p:notesMasterIdLst>
  <p:sldIdLst>
    <p:sldId id="306" r:id="rId5"/>
    <p:sldId id="308" r:id="rId6"/>
    <p:sldId id="315" r:id="rId7"/>
    <p:sldId id="314" r:id="rId8"/>
    <p:sldId id="294" r:id="rId9"/>
    <p:sldId id="317" r:id="rId10"/>
    <p:sldId id="316" r:id="rId11"/>
    <p:sldId id="295" r:id="rId12"/>
    <p:sldId id="318" r:id="rId13"/>
    <p:sldId id="331" r:id="rId14"/>
    <p:sldId id="332" r:id="rId15"/>
    <p:sldId id="329" r:id="rId16"/>
    <p:sldId id="326" r:id="rId17"/>
    <p:sldId id="327" r:id="rId18"/>
    <p:sldId id="320" r:id="rId19"/>
    <p:sldId id="321" r:id="rId20"/>
    <p:sldId id="323" r:id="rId21"/>
    <p:sldId id="328" r:id="rId22"/>
    <p:sldId id="324" r:id="rId23"/>
    <p:sldId id="325" r:id="rId24"/>
    <p:sldId id="319" r:id="rId25"/>
    <p:sldId id="330" r:id="rId26"/>
    <p:sldId id="311" r:id="rId27"/>
    <p:sldId id="3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967" autoAdjust="0"/>
  </p:normalViewPr>
  <p:slideViewPr>
    <p:cSldViewPr snapToGrid="0">
      <p:cViewPr varScale="1">
        <p:scale>
          <a:sx n="123" d="100"/>
          <a:sy n="123" d="100"/>
        </p:scale>
        <p:origin x="114" y="18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6/22/2023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hyperlink" Target="https://theblackhole.space/2022/06/14/ninth-asteroid-added-to-lucy-mission-optimism-grows-on-solar-array-issue/"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793159" y="1377146"/>
            <a:ext cx="4076460" cy="3626217"/>
          </a:xfrm>
        </p:spPr>
        <p:txBody>
          <a:bodyPr anchor="b">
            <a:normAutofit/>
          </a:bodyPr>
          <a:lstStyle/>
          <a:p>
            <a:pPr algn="r"/>
            <a:r>
              <a:rPr lang="en-US" sz="3400" spc="400">
                <a:solidFill>
                  <a:schemeClr val="bg1"/>
                </a:solidFill>
              </a:rPr>
              <a:t>Discovering a moon of polyemele</a:t>
            </a:r>
            <a:endParaRPr lang="en-US" sz="3400">
              <a:solidFill>
                <a:schemeClr val="bg1"/>
              </a:solidFill>
            </a:endParaRP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793159" y="5170453"/>
            <a:ext cx="4076458" cy="990197"/>
          </a:xfrm>
        </p:spPr>
        <p:txBody>
          <a:bodyPr>
            <a:normAutofit/>
          </a:bodyPr>
          <a:lstStyle/>
          <a:p>
            <a:pPr algn="r"/>
            <a:r>
              <a:rPr lang="en-US">
                <a:solidFill>
                  <a:schemeClr val="bg1"/>
                </a:solidFill>
              </a:rPr>
              <a:t>Tony George</a:t>
            </a:r>
          </a:p>
          <a:p>
            <a:pPr algn="r"/>
            <a:r>
              <a:rPr lang="en-US">
                <a:solidFill>
                  <a:schemeClr val="bg1"/>
                </a:solidFill>
              </a:rPr>
              <a:t>IOTA Conference 2022</a:t>
            </a:r>
          </a:p>
          <a:p>
            <a:pPr algn="r"/>
            <a:endParaRPr lang="en-US">
              <a:solidFill>
                <a:schemeClr val="bg1"/>
              </a:solidFill>
            </a:endParaRPr>
          </a:p>
        </p:txBody>
      </p:sp>
      <p:pic>
        <p:nvPicPr>
          <p:cNvPr id="28" name="Picture 4" descr="Moon surfacing behind a mountain">
            <a:extLst>
              <a:ext uri="{FF2B5EF4-FFF2-40B4-BE49-F238E27FC236}">
                <a16:creationId xmlns:a16="http://schemas.microsoft.com/office/drawing/2014/main" id="{F6A043B1-07B5-9F6A-4D7D-B2421A3EAB5C}"/>
              </a:ext>
            </a:extLst>
          </p:cNvPr>
          <p:cNvPicPr>
            <a:picLocks noChangeAspect="1"/>
          </p:cNvPicPr>
          <p:nvPr/>
        </p:nvPicPr>
        <p:blipFill rotWithShape="1">
          <a:blip r:embed="rId2">
            <a:duotone>
              <a:schemeClr val="accent2">
                <a:shade val="45000"/>
                <a:satMod val="135000"/>
              </a:schemeClr>
              <a:prstClr val="white"/>
            </a:duotone>
            <a:alphaModFix amt="51000"/>
          </a:blip>
          <a:srcRect l="14287" r="20159" b="-1"/>
          <a:stretch/>
        </p:blipFill>
        <p:spPr>
          <a:xfrm>
            <a:off x="5457027" y="10"/>
            <a:ext cx="6734973" cy="6857990"/>
          </a:xfrm>
          <a:prstGeom prst="rect">
            <a:avLst/>
          </a:prstGeom>
        </p:spPr>
      </p:pic>
      <p:sp>
        <p:nvSpPr>
          <p:cNvPr id="2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736" y="81500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16516" y="104429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31"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C508-9A90-5018-B15B-280310CE65ED}"/>
              </a:ext>
            </a:extLst>
          </p:cNvPr>
          <p:cNvSpPr>
            <a:spLocks noGrp="1"/>
          </p:cNvSpPr>
          <p:nvPr>
            <p:ph type="title"/>
          </p:nvPr>
        </p:nvSpPr>
        <p:spPr>
          <a:xfrm>
            <a:off x="-1" y="365125"/>
            <a:ext cx="1573163" cy="3941832"/>
          </a:xfrm>
        </p:spPr>
        <p:txBody>
          <a:bodyPr>
            <a:normAutofit/>
          </a:bodyPr>
          <a:lstStyle/>
          <a:p>
            <a:r>
              <a:rPr lang="en-US" sz="1200" dirty="0"/>
              <a:t>Polymele occultation path crossed the entire north American continent</a:t>
            </a:r>
            <a:br>
              <a:rPr lang="en-US" sz="1200" dirty="0"/>
            </a:br>
            <a:br>
              <a:rPr lang="en-US" sz="1200" dirty="0"/>
            </a:br>
            <a:r>
              <a:rPr lang="en-US" sz="1200" dirty="0"/>
              <a:t>however, only half the path was in twilight where the sun was 10 degrees or more below the horizon</a:t>
            </a:r>
          </a:p>
        </p:txBody>
      </p:sp>
      <p:sp>
        <p:nvSpPr>
          <p:cNvPr id="5" name="Footer Placeholder 4">
            <a:extLst>
              <a:ext uri="{FF2B5EF4-FFF2-40B4-BE49-F238E27FC236}">
                <a16:creationId xmlns:a16="http://schemas.microsoft.com/office/drawing/2014/main" id="{5996C4F5-D277-CBCA-D857-14826C83A30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4F6B50C-0572-B21E-B103-BA3DF4373E59}"/>
              </a:ext>
            </a:extLst>
          </p:cNvPr>
          <p:cNvSpPr>
            <a:spLocks noGrp="1"/>
          </p:cNvSpPr>
          <p:nvPr>
            <p:ph type="sldNum" sz="quarter" idx="12"/>
          </p:nvPr>
        </p:nvSpPr>
        <p:spPr/>
        <p:txBody>
          <a:bodyPr/>
          <a:lstStyle/>
          <a:p>
            <a:fld id="{D8DA9DAA-006C-4F4B-980E-E3DF019B24E2}" type="slidenum">
              <a:rPr lang="en-US" smtClean="0"/>
              <a:pPr/>
              <a:t>10</a:t>
            </a:fld>
            <a:endParaRPr lang="en-US" dirty="0"/>
          </a:p>
        </p:txBody>
      </p:sp>
      <p:pic>
        <p:nvPicPr>
          <p:cNvPr id="8" name="Picture 7">
            <a:extLst>
              <a:ext uri="{FF2B5EF4-FFF2-40B4-BE49-F238E27FC236}">
                <a16:creationId xmlns:a16="http://schemas.microsoft.com/office/drawing/2014/main" id="{E7EA9D06-A5EC-C447-98A2-D8314BD17744}"/>
              </a:ext>
            </a:extLst>
          </p:cNvPr>
          <p:cNvPicPr>
            <a:picLocks noChangeAspect="1"/>
          </p:cNvPicPr>
          <p:nvPr/>
        </p:nvPicPr>
        <p:blipFill>
          <a:blip r:embed="rId2"/>
          <a:stretch>
            <a:fillRect/>
          </a:stretch>
        </p:blipFill>
        <p:spPr>
          <a:xfrm>
            <a:off x="1573163" y="0"/>
            <a:ext cx="10618838" cy="6858000"/>
          </a:xfrm>
          <a:prstGeom prst="rect">
            <a:avLst/>
          </a:prstGeom>
        </p:spPr>
      </p:pic>
    </p:spTree>
    <p:extLst>
      <p:ext uri="{BB962C8B-B14F-4D97-AF65-F5344CB8AC3E}">
        <p14:creationId xmlns:p14="http://schemas.microsoft.com/office/powerpoint/2010/main" val="273953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1C58-B59E-769F-1661-E22BBE377BD0}"/>
              </a:ext>
            </a:extLst>
          </p:cNvPr>
          <p:cNvSpPr>
            <a:spLocks noGrp="1"/>
          </p:cNvSpPr>
          <p:nvPr>
            <p:ph type="sldNum" sz="quarter" idx="12"/>
          </p:nvPr>
        </p:nvSpPr>
        <p:spPr/>
        <p:txBody>
          <a:bodyPr/>
          <a:lstStyle/>
          <a:p>
            <a:fld id="{D8DA9DAA-006C-4F4B-980E-E3DF019B24E2}" type="slidenum">
              <a:rPr lang="en-US" smtClean="0"/>
              <a:pPr/>
              <a:t>11</a:t>
            </a:fld>
            <a:endParaRPr lang="en-US" dirty="0"/>
          </a:p>
        </p:txBody>
      </p:sp>
      <p:pic>
        <p:nvPicPr>
          <p:cNvPr id="8" name="Picture 7">
            <a:extLst>
              <a:ext uri="{FF2B5EF4-FFF2-40B4-BE49-F238E27FC236}">
                <a16:creationId xmlns:a16="http://schemas.microsoft.com/office/drawing/2014/main" id="{949300FA-6443-9931-3DA7-3EBBB4B4515F}"/>
              </a:ext>
            </a:extLst>
          </p:cNvPr>
          <p:cNvPicPr>
            <a:picLocks noChangeAspect="1"/>
          </p:cNvPicPr>
          <p:nvPr/>
        </p:nvPicPr>
        <p:blipFill>
          <a:blip r:embed="rId2"/>
          <a:stretch>
            <a:fillRect/>
          </a:stretch>
        </p:blipFill>
        <p:spPr>
          <a:xfrm>
            <a:off x="3717163" y="0"/>
            <a:ext cx="8474838" cy="6858000"/>
          </a:xfrm>
          <a:prstGeom prst="rect">
            <a:avLst/>
          </a:prstGeom>
        </p:spPr>
      </p:pic>
      <p:sp>
        <p:nvSpPr>
          <p:cNvPr id="9" name="TextBox 8">
            <a:extLst>
              <a:ext uri="{FF2B5EF4-FFF2-40B4-BE49-F238E27FC236}">
                <a16:creationId xmlns:a16="http://schemas.microsoft.com/office/drawing/2014/main" id="{8842EFB9-070F-0134-329C-AF38C15FD237}"/>
              </a:ext>
            </a:extLst>
          </p:cNvPr>
          <p:cNvSpPr txBox="1"/>
          <p:nvPr/>
        </p:nvSpPr>
        <p:spPr>
          <a:xfrm>
            <a:off x="328613" y="785813"/>
            <a:ext cx="3086100" cy="2308324"/>
          </a:xfrm>
          <a:prstGeom prst="rect">
            <a:avLst/>
          </a:prstGeom>
          <a:noFill/>
        </p:spPr>
        <p:txBody>
          <a:bodyPr wrap="square" rtlCol="0">
            <a:spAutoFit/>
          </a:bodyPr>
          <a:lstStyle/>
          <a:p>
            <a:r>
              <a:rPr lang="en-US" sz="3600" dirty="0">
                <a:solidFill>
                  <a:schemeClr val="bg1"/>
                </a:solidFill>
              </a:rPr>
              <a:t>Observing chords were preassigned by SwRI</a:t>
            </a:r>
          </a:p>
        </p:txBody>
      </p:sp>
    </p:spTree>
    <p:extLst>
      <p:ext uri="{BB962C8B-B14F-4D97-AF65-F5344CB8AC3E}">
        <p14:creationId xmlns:p14="http://schemas.microsoft.com/office/powerpoint/2010/main" val="204808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9752-DEC8-E6AA-DF75-4E0609C806F4}"/>
              </a:ext>
            </a:extLst>
          </p:cNvPr>
          <p:cNvSpPr>
            <a:spLocks noGrp="1"/>
          </p:cNvSpPr>
          <p:nvPr>
            <p:ph type="title"/>
          </p:nvPr>
        </p:nvSpPr>
        <p:spPr>
          <a:xfrm>
            <a:off x="0" y="365125"/>
            <a:ext cx="2366699" cy="5008733"/>
          </a:xfrm>
        </p:spPr>
        <p:txBody>
          <a:bodyPr>
            <a:normAutofit fontScale="90000"/>
          </a:bodyPr>
          <a:lstStyle/>
          <a:p>
            <a:r>
              <a:rPr lang="en-US" sz="2400" dirty="0"/>
              <a:t>Route traveled by tony and connie  George</a:t>
            </a:r>
            <a:br>
              <a:rPr lang="en-US" sz="2400" dirty="0"/>
            </a:br>
            <a:br>
              <a:rPr lang="en-US" sz="2400" dirty="0"/>
            </a:br>
            <a:r>
              <a:rPr lang="en-US" sz="2400" dirty="0"/>
              <a:t>Scottsdale, Arizona to Salina, Kansas</a:t>
            </a:r>
            <a:br>
              <a:rPr lang="en-US" sz="2400" dirty="0"/>
            </a:br>
            <a:br>
              <a:rPr lang="en-US" sz="2400" dirty="0"/>
            </a:br>
            <a:r>
              <a:rPr lang="en-US" sz="2400" dirty="0"/>
              <a:t>distance and elevation gain</a:t>
            </a:r>
          </a:p>
        </p:txBody>
      </p:sp>
      <p:sp>
        <p:nvSpPr>
          <p:cNvPr id="6" name="Slide Number Placeholder 5">
            <a:extLst>
              <a:ext uri="{FF2B5EF4-FFF2-40B4-BE49-F238E27FC236}">
                <a16:creationId xmlns:a16="http://schemas.microsoft.com/office/drawing/2014/main" id="{68B87829-D882-0058-85EC-3F4EF23E6F0E}"/>
              </a:ext>
            </a:extLst>
          </p:cNvPr>
          <p:cNvSpPr>
            <a:spLocks noGrp="1"/>
          </p:cNvSpPr>
          <p:nvPr>
            <p:ph type="sldNum" sz="quarter" idx="12"/>
          </p:nvPr>
        </p:nvSpPr>
        <p:spPr/>
        <p:txBody>
          <a:bodyPr/>
          <a:lstStyle/>
          <a:p>
            <a:fld id="{D8DA9DAA-006C-4F4B-980E-E3DF019B24E2}" type="slidenum">
              <a:rPr lang="en-US" smtClean="0"/>
              <a:pPr/>
              <a:t>12</a:t>
            </a:fld>
            <a:endParaRPr lang="en-US" dirty="0"/>
          </a:p>
        </p:txBody>
      </p:sp>
      <p:pic>
        <p:nvPicPr>
          <p:cNvPr id="8" name="Picture 7">
            <a:extLst>
              <a:ext uri="{FF2B5EF4-FFF2-40B4-BE49-F238E27FC236}">
                <a16:creationId xmlns:a16="http://schemas.microsoft.com/office/drawing/2014/main" id="{8339ED48-642F-CB25-AAE1-E36FF9B9075C}"/>
              </a:ext>
            </a:extLst>
          </p:cNvPr>
          <p:cNvPicPr>
            <a:picLocks noChangeAspect="1"/>
          </p:cNvPicPr>
          <p:nvPr/>
        </p:nvPicPr>
        <p:blipFill>
          <a:blip r:embed="rId2"/>
          <a:stretch>
            <a:fillRect/>
          </a:stretch>
        </p:blipFill>
        <p:spPr>
          <a:xfrm>
            <a:off x="2366699" y="675249"/>
            <a:ext cx="9573292" cy="6182751"/>
          </a:xfrm>
          <a:prstGeom prst="rect">
            <a:avLst/>
          </a:prstGeom>
        </p:spPr>
      </p:pic>
    </p:spTree>
    <p:extLst>
      <p:ext uri="{BB962C8B-B14F-4D97-AF65-F5344CB8AC3E}">
        <p14:creationId xmlns:p14="http://schemas.microsoft.com/office/powerpoint/2010/main" val="59094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865F-246E-11C3-2A47-057147B3A5A1}"/>
              </a:ext>
            </a:extLst>
          </p:cNvPr>
          <p:cNvSpPr>
            <a:spLocks noGrp="1"/>
          </p:cNvSpPr>
          <p:nvPr>
            <p:ph type="title"/>
          </p:nvPr>
        </p:nvSpPr>
        <p:spPr>
          <a:xfrm>
            <a:off x="536316" y="1107247"/>
            <a:ext cx="2577945" cy="2788892"/>
          </a:xfrm>
        </p:spPr>
        <p:txBody>
          <a:bodyPr>
            <a:normAutofit fontScale="90000"/>
          </a:bodyPr>
          <a:lstStyle/>
          <a:p>
            <a:r>
              <a:rPr lang="en-US" sz="3200" dirty="0"/>
              <a:t>Tony George Polymele observing site near salina, </a:t>
            </a:r>
            <a:r>
              <a:rPr lang="en-US" sz="3200" dirty="0" err="1"/>
              <a:t>ks</a:t>
            </a:r>
            <a:endParaRPr lang="en-US" sz="3200" dirty="0"/>
          </a:p>
        </p:txBody>
      </p:sp>
      <p:sp>
        <p:nvSpPr>
          <p:cNvPr id="6" name="Slide Number Placeholder 5">
            <a:extLst>
              <a:ext uri="{FF2B5EF4-FFF2-40B4-BE49-F238E27FC236}">
                <a16:creationId xmlns:a16="http://schemas.microsoft.com/office/drawing/2014/main" id="{520D94E1-1D45-BE5D-1523-05D2F2F808AF}"/>
              </a:ext>
            </a:extLst>
          </p:cNvPr>
          <p:cNvSpPr>
            <a:spLocks noGrp="1"/>
          </p:cNvSpPr>
          <p:nvPr>
            <p:ph type="sldNum" sz="quarter" idx="12"/>
          </p:nvPr>
        </p:nvSpPr>
        <p:spPr/>
        <p:txBody>
          <a:bodyPr/>
          <a:lstStyle/>
          <a:p>
            <a:fld id="{D8DA9DAA-006C-4F4B-980E-E3DF019B24E2}" type="slidenum">
              <a:rPr lang="en-US" smtClean="0"/>
              <a:pPr/>
              <a:t>13</a:t>
            </a:fld>
            <a:endParaRPr lang="en-US" dirty="0"/>
          </a:p>
        </p:txBody>
      </p:sp>
      <p:pic>
        <p:nvPicPr>
          <p:cNvPr id="10" name="Picture 9">
            <a:extLst>
              <a:ext uri="{FF2B5EF4-FFF2-40B4-BE49-F238E27FC236}">
                <a16:creationId xmlns:a16="http://schemas.microsoft.com/office/drawing/2014/main" id="{18E1A664-C2B1-191C-4943-1BE71C8ABFDB}"/>
              </a:ext>
            </a:extLst>
          </p:cNvPr>
          <p:cNvPicPr>
            <a:picLocks noChangeAspect="1"/>
          </p:cNvPicPr>
          <p:nvPr/>
        </p:nvPicPr>
        <p:blipFill>
          <a:blip r:embed="rId2"/>
          <a:stretch>
            <a:fillRect/>
          </a:stretch>
        </p:blipFill>
        <p:spPr>
          <a:xfrm>
            <a:off x="3581401" y="298558"/>
            <a:ext cx="7942269" cy="6240354"/>
          </a:xfrm>
          <a:prstGeom prst="rect">
            <a:avLst/>
          </a:prstGeom>
        </p:spPr>
      </p:pic>
    </p:spTree>
    <p:extLst>
      <p:ext uri="{BB962C8B-B14F-4D97-AF65-F5344CB8AC3E}">
        <p14:creationId xmlns:p14="http://schemas.microsoft.com/office/powerpoint/2010/main" val="38969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53C4E9-B2D3-61BD-658D-1C78139C8A71}"/>
              </a:ext>
            </a:extLst>
          </p:cNvPr>
          <p:cNvSpPr>
            <a:spLocks noGrp="1"/>
          </p:cNvSpPr>
          <p:nvPr>
            <p:ph type="sldNum" sz="quarter" idx="12"/>
          </p:nvPr>
        </p:nvSpPr>
        <p:spPr/>
        <p:txBody>
          <a:bodyPr/>
          <a:lstStyle/>
          <a:p>
            <a:fld id="{D8DA9DAA-006C-4F4B-980E-E3DF019B24E2}" type="slidenum">
              <a:rPr lang="en-US" smtClean="0"/>
              <a:pPr/>
              <a:t>14</a:t>
            </a:fld>
            <a:endParaRPr lang="en-US" dirty="0"/>
          </a:p>
        </p:txBody>
      </p:sp>
      <p:pic>
        <p:nvPicPr>
          <p:cNvPr id="7" name="Picture 6">
            <a:extLst>
              <a:ext uri="{FF2B5EF4-FFF2-40B4-BE49-F238E27FC236}">
                <a16:creationId xmlns:a16="http://schemas.microsoft.com/office/drawing/2014/main" id="{B25EC87C-FF43-48CF-A769-7A085079396C}"/>
              </a:ext>
            </a:extLst>
          </p:cNvPr>
          <p:cNvPicPr>
            <a:picLocks noChangeAspect="1"/>
          </p:cNvPicPr>
          <p:nvPr/>
        </p:nvPicPr>
        <p:blipFill>
          <a:blip r:embed="rId2"/>
          <a:stretch>
            <a:fillRect/>
          </a:stretch>
        </p:blipFill>
        <p:spPr>
          <a:xfrm>
            <a:off x="473381" y="618500"/>
            <a:ext cx="2737341" cy="2810500"/>
          </a:xfrm>
          <a:prstGeom prst="rect">
            <a:avLst/>
          </a:prstGeom>
        </p:spPr>
      </p:pic>
      <p:pic>
        <p:nvPicPr>
          <p:cNvPr id="9" name="Picture 8" descr="A car that has been involved in a accident&#10;&#10;Description automatically generated with medium confidence">
            <a:extLst>
              <a:ext uri="{FF2B5EF4-FFF2-40B4-BE49-F238E27FC236}">
                <a16:creationId xmlns:a16="http://schemas.microsoft.com/office/drawing/2014/main" id="{3AB94190-6F9D-4A5E-62B1-05E8A4FEE2F3}"/>
              </a:ext>
            </a:extLst>
          </p:cNvPr>
          <p:cNvPicPr>
            <a:picLocks noChangeAspect="1"/>
          </p:cNvPicPr>
          <p:nvPr/>
        </p:nvPicPr>
        <p:blipFill>
          <a:blip r:embed="rId3"/>
          <a:stretch>
            <a:fillRect/>
          </a:stretch>
        </p:blipFill>
        <p:spPr>
          <a:xfrm>
            <a:off x="3104706" y="198782"/>
            <a:ext cx="8613913" cy="6460435"/>
          </a:xfrm>
          <a:prstGeom prst="rect">
            <a:avLst/>
          </a:prstGeom>
        </p:spPr>
      </p:pic>
    </p:spTree>
    <p:extLst>
      <p:ext uri="{BB962C8B-B14F-4D97-AF65-F5344CB8AC3E}">
        <p14:creationId xmlns:p14="http://schemas.microsoft.com/office/powerpoint/2010/main" val="286554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D9F9-BB2C-16B1-3C9A-937FE6514E95}"/>
              </a:ext>
            </a:extLst>
          </p:cNvPr>
          <p:cNvSpPr>
            <a:spLocks noGrp="1"/>
          </p:cNvSpPr>
          <p:nvPr>
            <p:ph type="title"/>
          </p:nvPr>
        </p:nvSpPr>
        <p:spPr/>
        <p:txBody>
          <a:bodyPr>
            <a:normAutofit/>
          </a:bodyPr>
          <a:lstStyle/>
          <a:p>
            <a:r>
              <a:rPr lang="en-US" sz="3600" dirty="0"/>
              <a:t>My Pymovie observation light curve</a:t>
            </a:r>
          </a:p>
        </p:txBody>
      </p:sp>
      <p:pic>
        <p:nvPicPr>
          <p:cNvPr id="8" name="Content Placeholder 7" descr="Chart&#10;&#10;Description automatically generated with low confidence">
            <a:extLst>
              <a:ext uri="{FF2B5EF4-FFF2-40B4-BE49-F238E27FC236}">
                <a16:creationId xmlns:a16="http://schemas.microsoft.com/office/drawing/2014/main" id="{A63A506A-A98C-13B4-61A8-919A34E0E81C}"/>
              </a:ext>
            </a:extLst>
          </p:cNvPr>
          <p:cNvPicPr>
            <a:picLocks noGrp="1" noChangeAspect="1"/>
          </p:cNvPicPr>
          <p:nvPr>
            <p:ph idx="1"/>
          </p:nvPr>
        </p:nvPicPr>
        <p:blipFill>
          <a:blip r:embed="rId2"/>
          <a:stretch>
            <a:fillRect/>
          </a:stretch>
        </p:blipFill>
        <p:spPr>
          <a:xfrm>
            <a:off x="2600524" y="1421488"/>
            <a:ext cx="8316857" cy="5383204"/>
          </a:xfrm>
        </p:spPr>
      </p:pic>
      <p:sp>
        <p:nvSpPr>
          <p:cNvPr id="6" name="Slide Number Placeholder 5">
            <a:extLst>
              <a:ext uri="{FF2B5EF4-FFF2-40B4-BE49-F238E27FC236}">
                <a16:creationId xmlns:a16="http://schemas.microsoft.com/office/drawing/2014/main" id="{61707529-F1ED-EBF8-DBFA-4CC8753AA4F4}"/>
              </a:ext>
            </a:extLst>
          </p:cNvPr>
          <p:cNvSpPr>
            <a:spLocks noGrp="1"/>
          </p:cNvSpPr>
          <p:nvPr>
            <p:ph type="sldNum" sz="quarter" idx="12"/>
          </p:nvPr>
        </p:nvSpPr>
        <p:spPr/>
        <p:txBody>
          <a:bodyPr/>
          <a:lstStyle/>
          <a:p>
            <a:fld id="{D8DA9DAA-006C-4F4B-980E-E3DF019B24E2}" type="slidenum">
              <a:rPr lang="en-US" smtClean="0"/>
              <a:pPr/>
              <a:t>15</a:t>
            </a:fld>
            <a:endParaRPr lang="en-US" dirty="0"/>
          </a:p>
        </p:txBody>
      </p:sp>
    </p:spTree>
    <p:extLst>
      <p:ext uri="{BB962C8B-B14F-4D97-AF65-F5344CB8AC3E}">
        <p14:creationId xmlns:p14="http://schemas.microsoft.com/office/powerpoint/2010/main" val="106758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line chart&#10;&#10;Description automatically generated">
            <a:extLst>
              <a:ext uri="{FF2B5EF4-FFF2-40B4-BE49-F238E27FC236}">
                <a16:creationId xmlns:a16="http://schemas.microsoft.com/office/drawing/2014/main" id="{A27C9DCA-C98D-AC27-E7ED-34944BD59749}"/>
              </a:ext>
            </a:extLst>
          </p:cNvPr>
          <p:cNvPicPr>
            <a:picLocks noGrp="1" noChangeAspect="1"/>
          </p:cNvPicPr>
          <p:nvPr>
            <p:ph idx="1"/>
          </p:nvPr>
        </p:nvPicPr>
        <p:blipFill>
          <a:blip r:embed="rId2"/>
          <a:stretch>
            <a:fillRect/>
          </a:stretch>
        </p:blipFill>
        <p:spPr>
          <a:xfrm>
            <a:off x="3456541" y="1825625"/>
            <a:ext cx="5010631" cy="4351338"/>
          </a:xfrm>
        </p:spPr>
      </p:pic>
      <p:sp>
        <p:nvSpPr>
          <p:cNvPr id="6" name="Slide Number Placeholder 5">
            <a:extLst>
              <a:ext uri="{FF2B5EF4-FFF2-40B4-BE49-F238E27FC236}">
                <a16:creationId xmlns:a16="http://schemas.microsoft.com/office/drawing/2014/main" id="{F97397F0-362B-C612-F241-527EE4C596D8}"/>
              </a:ext>
            </a:extLst>
          </p:cNvPr>
          <p:cNvSpPr>
            <a:spLocks noGrp="1"/>
          </p:cNvSpPr>
          <p:nvPr>
            <p:ph type="sldNum" sz="quarter" idx="12"/>
          </p:nvPr>
        </p:nvSpPr>
        <p:spPr/>
        <p:txBody>
          <a:bodyPr/>
          <a:lstStyle/>
          <a:p>
            <a:fld id="{D8DA9DAA-006C-4F4B-980E-E3DF019B24E2}" type="slidenum">
              <a:rPr lang="en-US" smtClean="0"/>
              <a:pPr/>
              <a:t>16</a:t>
            </a:fld>
            <a:endParaRPr lang="en-US" dirty="0"/>
          </a:p>
        </p:txBody>
      </p:sp>
      <p:sp>
        <p:nvSpPr>
          <p:cNvPr id="7" name="Title 1">
            <a:extLst>
              <a:ext uri="{FF2B5EF4-FFF2-40B4-BE49-F238E27FC236}">
                <a16:creationId xmlns:a16="http://schemas.microsoft.com/office/drawing/2014/main" id="{63889E42-C8EA-6C1C-538F-43131B2F17C5}"/>
              </a:ext>
            </a:extLst>
          </p:cNvPr>
          <p:cNvSpPr>
            <a:spLocks noGrp="1"/>
          </p:cNvSpPr>
          <p:nvPr>
            <p:ph type="title"/>
          </p:nvPr>
        </p:nvSpPr>
        <p:spPr>
          <a:xfrm>
            <a:off x="576263" y="365125"/>
            <a:ext cx="10771187" cy="1325563"/>
          </a:xfrm>
        </p:spPr>
        <p:txBody>
          <a:bodyPr>
            <a:normAutofit/>
          </a:bodyPr>
          <a:lstStyle/>
          <a:p>
            <a:r>
              <a:rPr lang="en-US" sz="3200" dirty="0"/>
              <a:t>Pyote event solution</a:t>
            </a:r>
          </a:p>
        </p:txBody>
      </p:sp>
    </p:spTree>
    <p:extLst>
      <p:ext uri="{BB962C8B-B14F-4D97-AF65-F5344CB8AC3E}">
        <p14:creationId xmlns:p14="http://schemas.microsoft.com/office/powerpoint/2010/main" val="332794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74F0-45E3-5DBA-D480-2238B4DEBB3F}"/>
              </a:ext>
            </a:extLst>
          </p:cNvPr>
          <p:cNvSpPr>
            <a:spLocks noGrp="1"/>
          </p:cNvSpPr>
          <p:nvPr>
            <p:ph type="title"/>
          </p:nvPr>
        </p:nvSpPr>
        <p:spPr>
          <a:xfrm>
            <a:off x="576072" y="351873"/>
            <a:ext cx="10771632" cy="1325563"/>
          </a:xfrm>
        </p:spPr>
        <p:txBody>
          <a:bodyPr>
            <a:normAutofit/>
          </a:bodyPr>
          <a:lstStyle/>
          <a:p>
            <a:r>
              <a:rPr lang="en-US" sz="3600" dirty="0"/>
              <a:t>Pyote analysis results</a:t>
            </a:r>
          </a:p>
        </p:txBody>
      </p:sp>
      <p:sp>
        <p:nvSpPr>
          <p:cNvPr id="6" name="Slide Number Placeholder 5">
            <a:extLst>
              <a:ext uri="{FF2B5EF4-FFF2-40B4-BE49-F238E27FC236}">
                <a16:creationId xmlns:a16="http://schemas.microsoft.com/office/drawing/2014/main" id="{ABC66F8F-228C-1D8B-E27A-2340E79849C2}"/>
              </a:ext>
            </a:extLst>
          </p:cNvPr>
          <p:cNvSpPr>
            <a:spLocks noGrp="1"/>
          </p:cNvSpPr>
          <p:nvPr>
            <p:ph type="sldNum" sz="quarter" idx="12"/>
          </p:nvPr>
        </p:nvSpPr>
        <p:spPr/>
        <p:txBody>
          <a:bodyPr/>
          <a:lstStyle/>
          <a:p>
            <a:fld id="{D8DA9DAA-006C-4F4B-980E-E3DF019B24E2}" type="slidenum">
              <a:rPr lang="en-US" smtClean="0"/>
              <a:pPr/>
              <a:t>17</a:t>
            </a:fld>
            <a:endParaRPr lang="en-US" dirty="0"/>
          </a:p>
        </p:txBody>
      </p:sp>
      <p:pic>
        <p:nvPicPr>
          <p:cNvPr id="16" name="Picture 15">
            <a:extLst>
              <a:ext uri="{FF2B5EF4-FFF2-40B4-BE49-F238E27FC236}">
                <a16:creationId xmlns:a16="http://schemas.microsoft.com/office/drawing/2014/main" id="{E339D71F-258C-3911-25E4-04D5AAB2E63F}"/>
              </a:ext>
            </a:extLst>
          </p:cNvPr>
          <p:cNvPicPr>
            <a:picLocks noChangeAspect="1"/>
          </p:cNvPicPr>
          <p:nvPr/>
        </p:nvPicPr>
        <p:blipFill>
          <a:blip r:embed="rId2"/>
          <a:stretch>
            <a:fillRect/>
          </a:stretch>
        </p:blipFill>
        <p:spPr>
          <a:xfrm>
            <a:off x="3473071" y="1273856"/>
            <a:ext cx="8142857" cy="5447619"/>
          </a:xfrm>
          <a:prstGeom prst="rect">
            <a:avLst/>
          </a:prstGeom>
        </p:spPr>
      </p:pic>
    </p:spTree>
    <p:extLst>
      <p:ext uri="{BB962C8B-B14F-4D97-AF65-F5344CB8AC3E}">
        <p14:creationId xmlns:p14="http://schemas.microsoft.com/office/powerpoint/2010/main" val="351298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1877-3BDA-7AEF-7555-58D55C5B936A}"/>
              </a:ext>
            </a:extLst>
          </p:cNvPr>
          <p:cNvSpPr>
            <a:spLocks noGrp="1"/>
          </p:cNvSpPr>
          <p:nvPr>
            <p:ph type="title"/>
          </p:nvPr>
        </p:nvSpPr>
        <p:spPr>
          <a:xfrm>
            <a:off x="462063" y="339598"/>
            <a:ext cx="2008102" cy="5108978"/>
          </a:xfrm>
        </p:spPr>
        <p:txBody>
          <a:bodyPr>
            <a:normAutofit/>
          </a:bodyPr>
          <a:lstStyle/>
          <a:p>
            <a:r>
              <a:rPr lang="en-US" sz="1800" dirty="0"/>
              <a:t>Distribution of IOTA Member sites</a:t>
            </a:r>
            <a:br>
              <a:rPr lang="en-US" sz="1800" dirty="0"/>
            </a:br>
            <a:br>
              <a:rPr lang="en-US" sz="1800" dirty="0"/>
            </a:br>
            <a:r>
              <a:rPr lang="en-US" sz="1800" dirty="0"/>
              <a:t>Most of the </a:t>
            </a:r>
            <a:r>
              <a:rPr lang="en-US" sz="1800" dirty="0" err="1"/>
              <a:t>Swri</a:t>
            </a:r>
            <a:r>
              <a:rPr lang="en-US" sz="1800" dirty="0"/>
              <a:t> participant sites were located in the Missouri, Kentucky, Tennessee area</a:t>
            </a:r>
            <a:br>
              <a:rPr lang="en-US" sz="1800" dirty="0"/>
            </a:br>
            <a:br>
              <a:rPr lang="en-US" sz="1800" dirty="0"/>
            </a:br>
            <a:r>
              <a:rPr lang="en-US" sz="1800" dirty="0"/>
              <a:t>Green dots are positive</a:t>
            </a:r>
            <a:br>
              <a:rPr lang="en-US" sz="1800" dirty="0"/>
            </a:br>
            <a:br>
              <a:rPr lang="en-US" sz="1800" dirty="0"/>
            </a:br>
            <a:r>
              <a:rPr lang="en-US" sz="1800" dirty="0"/>
              <a:t>red dots are negative (misses)</a:t>
            </a:r>
          </a:p>
        </p:txBody>
      </p:sp>
      <p:sp>
        <p:nvSpPr>
          <p:cNvPr id="5" name="Footer Placeholder 4">
            <a:extLst>
              <a:ext uri="{FF2B5EF4-FFF2-40B4-BE49-F238E27FC236}">
                <a16:creationId xmlns:a16="http://schemas.microsoft.com/office/drawing/2014/main" id="{459D3E3E-702B-3DB3-8062-9DCF262A42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white"/>
                </a:solidFill>
                <a:effectLst/>
                <a:uLnTx/>
                <a:uFillTx/>
                <a:latin typeface="Univers"/>
                <a:ea typeface="+mn-ea"/>
                <a:cs typeface="+mn-cs"/>
              </a:rPr>
              <a:t>Presentation Title</a:t>
            </a:r>
            <a:endParaRPr kumimoji="0" lang="en-US" sz="1200" b="1" i="0" u="none" strike="noStrike" kern="1200" cap="all" spc="100" normalizeH="0" baseline="0" noProof="0" dirty="0">
              <a:ln>
                <a:noFill/>
              </a:ln>
              <a:solidFill>
                <a:prstClr val="white"/>
              </a:solidFill>
              <a:effectLst/>
              <a:uLnTx/>
              <a:uFillTx/>
              <a:latin typeface="Univers"/>
              <a:ea typeface="+mn-ea"/>
              <a:cs typeface="+mn-cs"/>
            </a:endParaRPr>
          </a:p>
        </p:txBody>
      </p:sp>
      <p:sp>
        <p:nvSpPr>
          <p:cNvPr id="6" name="Slide Number Placeholder 5">
            <a:extLst>
              <a:ext uri="{FF2B5EF4-FFF2-40B4-BE49-F238E27FC236}">
                <a16:creationId xmlns:a16="http://schemas.microsoft.com/office/drawing/2014/main" id="{58C6DD47-F490-875B-4F37-E145A03B44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1200" b="1" i="0" u="none" strike="noStrike" kern="1200" cap="all" spc="100" normalizeH="0" baseline="0" noProof="0" smtClean="0">
                <a:ln>
                  <a:noFill/>
                </a:ln>
                <a:solidFill>
                  <a:prstClr val="white"/>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all" spc="100" normalizeH="0" baseline="0" noProof="0" dirty="0">
              <a:ln>
                <a:noFill/>
              </a:ln>
              <a:solidFill>
                <a:prstClr val="white"/>
              </a:solidFill>
              <a:effectLst/>
              <a:uLnTx/>
              <a:uFillTx/>
              <a:latin typeface="Univers"/>
              <a:ea typeface="+mn-ea"/>
              <a:cs typeface="+mn-cs"/>
            </a:endParaRPr>
          </a:p>
        </p:txBody>
      </p:sp>
      <p:pic>
        <p:nvPicPr>
          <p:cNvPr id="8" name="Picture 7">
            <a:extLst>
              <a:ext uri="{FF2B5EF4-FFF2-40B4-BE49-F238E27FC236}">
                <a16:creationId xmlns:a16="http://schemas.microsoft.com/office/drawing/2014/main" id="{864CB705-2E46-C5EA-153D-9057074DAAEF}"/>
              </a:ext>
            </a:extLst>
          </p:cNvPr>
          <p:cNvPicPr>
            <a:picLocks noChangeAspect="1"/>
          </p:cNvPicPr>
          <p:nvPr/>
        </p:nvPicPr>
        <p:blipFill>
          <a:blip r:embed="rId2"/>
          <a:stretch>
            <a:fillRect/>
          </a:stretch>
        </p:blipFill>
        <p:spPr>
          <a:xfrm>
            <a:off x="2820354" y="9666"/>
            <a:ext cx="8716062" cy="6848334"/>
          </a:xfrm>
          <a:prstGeom prst="rect">
            <a:avLst/>
          </a:prstGeom>
        </p:spPr>
      </p:pic>
      <p:pic>
        <p:nvPicPr>
          <p:cNvPr id="7" name="Picture 6" descr="Map&#10;&#10;Description automatically generated">
            <a:extLst>
              <a:ext uri="{FF2B5EF4-FFF2-40B4-BE49-F238E27FC236}">
                <a16:creationId xmlns:a16="http://schemas.microsoft.com/office/drawing/2014/main" id="{9287B32B-882F-7BD6-E871-71A5F7B86A5D}"/>
              </a:ext>
            </a:extLst>
          </p:cNvPr>
          <p:cNvPicPr>
            <a:picLocks noChangeAspect="1"/>
          </p:cNvPicPr>
          <p:nvPr/>
        </p:nvPicPr>
        <p:blipFill>
          <a:blip r:embed="rId3"/>
          <a:stretch>
            <a:fillRect/>
          </a:stretch>
        </p:blipFill>
        <p:spPr>
          <a:xfrm>
            <a:off x="2791652" y="3255058"/>
            <a:ext cx="4241018" cy="2387328"/>
          </a:xfrm>
          <a:prstGeom prst="rect">
            <a:avLst/>
          </a:prstGeom>
          <a:ln w="28575">
            <a:solidFill>
              <a:schemeClr val="bg2"/>
            </a:solidFill>
          </a:ln>
        </p:spPr>
      </p:pic>
      <p:pic>
        <p:nvPicPr>
          <p:cNvPr id="10" name="Picture 9" descr="Map&#10;&#10;Description automatically generated">
            <a:extLst>
              <a:ext uri="{FF2B5EF4-FFF2-40B4-BE49-F238E27FC236}">
                <a16:creationId xmlns:a16="http://schemas.microsoft.com/office/drawing/2014/main" id="{52284458-BEA4-E7D1-4EAD-59232A6A6629}"/>
              </a:ext>
            </a:extLst>
          </p:cNvPr>
          <p:cNvPicPr>
            <a:picLocks noChangeAspect="1"/>
          </p:cNvPicPr>
          <p:nvPr/>
        </p:nvPicPr>
        <p:blipFill>
          <a:blip r:embed="rId4"/>
          <a:stretch>
            <a:fillRect/>
          </a:stretch>
        </p:blipFill>
        <p:spPr>
          <a:xfrm>
            <a:off x="7778434" y="4243870"/>
            <a:ext cx="3757982" cy="2409412"/>
          </a:xfrm>
          <a:prstGeom prst="rect">
            <a:avLst/>
          </a:prstGeom>
          <a:ln w="28575">
            <a:solidFill>
              <a:schemeClr val="bg2"/>
            </a:solidFill>
          </a:ln>
        </p:spPr>
      </p:pic>
    </p:spTree>
    <p:extLst>
      <p:ext uri="{BB962C8B-B14F-4D97-AF65-F5344CB8AC3E}">
        <p14:creationId xmlns:p14="http://schemas.microsoft.com/office/powerpoint/2010/main" val="42394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C36E6-4CF4-D264-DA4B-D382BE3F3D84}"/>
              </a:ext>
            </a:extLst>
          </p:cNvPr>
          <p:cNvSpPr>
            <a:spLocks noGrp="1"/>
          </p:cNvSpPr>
          <p:nvPr>
            <p:ph type="title"/>
          </p:nvPr>
        </p:nvSpPr>
        <p:spPr>
          <a:xfrm>
            <a:off x="185530" y="365125"/>
            <a:ext cx="2239618" cy="4418910"/>
          </a:xfrm>
        </p:spPr>
        <p:txBody>
          <a:bodyPr>
            <a:normAutofit/>
          </a:bodyPr>
          <a:lstStyle/>
          <a:p>
            <a:r>
              <a:rPr lang="en-US" sz="2000" dirty="0"/>
              <a:t>IOTA observers preliminary ellipse of best fit</a:t>
            </a:r>
          </a:p>
        </p:txBody>
      </p:sp>
      <p:sp>
        <p:nvSpPr>
          <p:cNvPr id="6" name="Slide Number Placeholder 5">
            <a:extLst>
              <a:ext uri="{FF2B5EF4-FFF2-40B4-BE49-F238E27FC236}">
                <a16:creationId xmlns:a16="http://schemas.microsoft.com/office/drawing/2014/main" id="{48F480FA-1943-AE34-C473-82B28CBD4DD1}"/>
              </a:ext>
            </a:extLst>
          </p:cNvPr>
          <p:cNvSpPr>
            <a:spLocks noGrp="1"/>
          </p:cNvSpPr>
          <p:nvPr>
            <p:ph type="sldNum" sz="quarter" idx="12"/>
          </p:nvPr>
        </p:nvSpPr>
        <p:spPr/>
        <p:txBody>
          <a:bodyPr/>
          <a:lstStyle/>
          <a:p>
            <a:fld id="{D8DA9DAA-006C-4F4B-980E-E3DF019B24E2}" type="slidenum">
              <a:rPr lang="en-US" smtClean="0"/>
              <a:pPr/>
              <a:t>19</a:t>
            </a:fld>
            <a:endParaRPr lang="en-US" dirty="0"/>
          </a:p>
        </p:txBody>
      </p:sp>
      <p:pic>
        <p:nvPicPr>
          <p:cNvPr id="4" name="Picture 3">
            <a:extLst>
              <a:ext uri="{FF2B5EF4-FFF2-40B4-BE49-F238E27FC236}">
                <a16:creationId xmlns:a16="http://schemas.microsoft.com/office/drawing/2014/main" id="{B6718158-5CD5-D44E-324E-B544B7657A26}"/>
              </a:ext>
            </a:extLst>
          </p:cNvPr>
          <p:cNvPicPr>
            <a:picLocks noChangeAspect="1"/>
          </p:cNvPicPr>
          <p:nvPr/>
        </p:nvPicPr>
        <p:blipFill rotWithShape="1">
          <a:blip r:embed="rId2"/>
          <a:srcRect l="497" r="977" b="1991"/>
          <a:stretch/>
        </p:blipFill>
        <p:spPr>
          <a:xfrm>
            <a:off x="2659449" y="0"/>
            <a:ext cx="9532551" cy="6858000"/>
          </a:xfrm>
          <a:prstGeom prst="rect">
            <a:avLst/>
          </a:prstGeom>
        </p:spPr>
      </p:pic>
    </p:spTree>
    <p:extLst>
      <p:ext uri="{BB962C8B-B14F-4D97-AF65-F5344CB8AC3E}">
        <p14:creationId xmlns:p14="http://schemas.microsoft.com/office/powerpoint/2010/main" val="2387030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38200" y="485944"/>
            <a:ext cx="6190488" cy="1179576"/>
          </a:xfrm>
        </p:spPr>
        <p:txBody>
          <a:bodyPr/>
          <a:lstStyle/>
          <a:p>
            <a:r>
              <a:rPr lang="en-US" sz="5400" dirty="0">
                <a:solidFill>
                  <a:schemeClr val="bg2"/>
                </a:solidFill>
              </a:rPr>
              <a:t>Introduction</a:t>
            </a:r>
            <a:endParaRPr lang="en-US" dirty="0">
              <a:solidFill>
                <a:schemeClr val="bg2"/>
              </a:solidFill>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850392" y="1905232"/>
            <a:ext cx="6190488" cy="4266968"/>
          </a:xfrm>
        </p:spPr>
        <p:txBody>
          <a:bodyPr>
            <a:normAutofit fontScale="92500"/>
          </a:bodyPr>
          <a:lstStyle/>
          <a:p>
            <a:r>
              <a:rPr lang="en-US" sz="2000" dirty="0">
                <a:solidFill>
                  <a:schemeClr val="bg2"/>
                </a:solidFill>
              </a:rPr>
              <a:t>December 8</a:t>
            </a:r>
            <a:r>
              <a:rPr lang="en-US" sz="2000" baseline="30000" dirty="0">
                <a:solidFill>
                  <a:schemeClr val="bg2"/>
                </a:solidFill>
              </a:rPr>
              <a:t>th</a:t>
            </a:r>
            <a:r>
              <a:rPr lang="en-US" sz="2000" dirty="0">
                <a:solidFill>
                  <a:schemeClr val="bg2"/>
                </a:solidFill>
              </a:rPr>
              <a:t>, 2021, the Southwest Regional Institute (SwRI) launched a major undertaking to measure the size and shap</a:t>
            </a:r>
            <a:r>
              <a:rPr lang="en-US" dirty="0">
                <a:solidFill>
                  <a:schemeClr val="bg2"/>
                </a:solidFill>
              </a:rPr>
              <a:t>e of the Trojan asteroid Polymele, an asteroid that is part of the Lucy mission.  As a result of this organizing effort, 26 observers from all over North America converged on several observing area with the objective to put the most glass in the clearest skies possible.  As two of the participants, my wife and I traveled from Scottsdale, AZ to Salina, KS to contribute one chord to the team observation.  Little did we know as we set off for this trip that we would return with the honor of discovering a new moon of Polymele.</a:t>
            </a:r>
            <a:endParaRPr lang="en-US" sz="2000" dirty="0">
              <a:solidFill>
                <a:schemeClr val="bg2"/>
              </a:solidFill>
            </a:endParaRPr>
          </a:p>
          <a:p>
            <a:endParaRPr lang="en-US" dirty="0">
              <a:solidFill>
                <a:schemeClr val="bg2"/>
              </a:solidFill>
            </a:endParaRPr>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9/3/20XX</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Discovering a moon of Polymele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a:t>
            </a:fld>
            <a:endParaRPr lang="en-US" dirty="0"/>
          </a:p>
        </p:txBody>
      </p:sp>
      <p:pic>
        <p:nvPicPr>
          <p:cNvPr id="12" name="Picture 11">
            <a:extLst>
              <a:ext uri="{FF2B5EF4-FFF2-40B4-BE49-F238E27FC236}">
                <a16:creationId xmlns:a16="http://schemas.microsoft.com/office/drawing/2014/main" id="{FA0C91C5-992E-A114-E18F-E62A028C02E3}"/>
              </a:ext>
            </a:extLst>
          </p:cNvPr>
          <p:cNvPicPr>
            <a:picLocks noChangeAspect="1"/>
          </p:cNvPicPr>
          <p:nvPr/>
        </p:nvPicPr>
        <p:blipFill>
          <a:blip r:embed="rId3"/>
          <a:stretch>
            <a:fillRect/>
          </a:stretch>
        </p:blipFill>
        <p:spPr>
          <a:xfrm>
            <a:off x="7451965" y="1241658"/>
            <a:ext cx="4433631" cy="4513877"/>
          </a:xfrm>
          <a:prstGeom prst="rect">
            <a:avLst/>
          </a:prstGeom>
        </p:spPr>
      </p:pic>
    </p:spTree>
    <p:extLst>
      <p:ext uri="{BB962C8B-B14F-4D97-AF65-F5344CB8AC3E}">
        <p14:creationId xmlns:p14="http://schemas.microsoft.com/office/powerpoint/2010/main" val="36533491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4E0E-2312-9A9A-5F9A-293EAD09699C}"/>
              </a:ext>
            </a:extLst>
          </p:cNvPr>
          <p:cNvSpPr>
            <a:spLocks noGrp="1"/>
          </p:cNvSpPr>
          <p:nvPr>
            <p:ph type="title"/>
          </p:nvPr>
        </p:nvSpPr>
        <p:spPr/>
        <p:txBody>
          <a:bodyPr>
            <a:normAutofit/>
          </a:bodyPr>
          <a:lstStyle/>
          <a:p>
            <a:r>
              <a:rPr lang="en-US" sz="3600" dirty="0"/>
              <a:t>Houston, do we have a problem?</a:t>
            </a:r>
          </a:p>
        </p:txBody>
      </p:sp>
      <p:sp>
        <p:nvSpPr>
          <p:cNvPr id="3" name="Content Placeholder 2">
            <a:extLst>
              <a:ext uri="{FF2B5EF4-FFF2-40B4-BE49-F238E27FC236}">
                <a16:creationId xmlns:a16="http://schemas.microsoft.com/office/drawing/2014/main" id="{E15F530F-6316-750E-6141-BC2511D8FE56}"/>
              </a:ext>
            </a:extLst>
          </p:cNvPr>
          <p:cNvSpPr>
            <a:spLocks noGrp="1"/>
          </p:cNvSpPr>
          <p:nvPr>
            <p:ph idx="1"/>
          </p:nvPr>
        </p:nvSpPr>
        <p:spPr/>
        <p:txBody>
          <a:bodyPr>
            <a:normAutofit fontScale="62500" lnSpcReduction="20000"/>
          </a:bodyPr>
          <a:lstStyle/>
          <a:p>
            <a:r>
              <a:rPr lang="en-US" dirty="0"/>
              <a:t>My observation was offset from the predicted event time by 6 seconds, when the error bars for the event were fractions of a second.</a:t>
            </a:r>
          </a:p>
          <a:p>
            <a:r>
              <a:rPr lang="en-US" dirty="0"/>
              <a:t>My observation was offset from the primary ellipse created by other positive IOTA observations by about 200 km on the sky plane.</a:t>
            </a:r>
          </a:p>
          <a:p>
            <a:r>
              <a:rPr lang="en-US" dirty="0"/>
              <a:t>My observation was also offset from other SwRI positive observations.  It blew up Marc’s ellipse fitting program!</a:t>
            </a:r>
          </a:p>
          <a:p>
            <a:r>
              <a:rPr lang="en-US" dirty="0"/>
              <a:t>Marc Buie and John Moore asked me to check my time base and geographic coordinates. They checked out spot on</a:t>
            </a:r>
          </a:p>
          <a:p>
            <a:r>
              <a:rPr lang="en-US" dirty="0"/>
              <a:t>I asked Marc Buie to check observers closest to me to see if they had anything unusual.  When he checked the chord closest to me, Keving Cobble, it came back with a similar but shorter positive.  Marc said, ‘Holy cow!’  Based on these two chords and the ensemble of other positive observations.  It appeared we discovered a moon!</a:t>
            </a:r>
          </a:p>
          <a:p>
            <a:r>
              <a:rPr lang="en-US" dirty="0"/>
              <a:t>Marc asked me to keep the discovery under wraps until SwRI released a formal announcement.  I had to tell John to just ignore my discordant observation for now and we’ll get back to it later.</a:t>
            </a:r>
          </a:p>
          <a:p>
            <a:r>
              <a:rPr lang="en-US" dirty="0"/>
              <a:t>Then, SwRI released an announcement to the SwRI observers and later, a news article was posted. Unfortunately, it buried the lead in about the new moon in an announcement about the analysis of the solar panel not locking.  Here is the link:  </a:t>
            </a:r>
            <a:r>
              <a:rPr lang="en-US" dirty="0">
                <a:solidFill>
                  <a:srgbClr val="FFC000"/>
                </a:solidFill>
                <a:hlinkClick r:id="rId2">
                  <a:extLst>
                    <a:ext uri="{A12FA001-AC4F-418D-AE19-62706E023703}">
                      <ahyp:hlinkClr xmlns:ahyp="http://schemas.microsoft.com/office/drawing/2018/hyperlinkcolor" val="tx"/>
                    </a:ext>
                  </a:extLst>
                </a:hlinkClick>
              </a:rPr>
              <a:t>Ninth asteroid added to Lucy mission; optimism grows on solar array issue - the black hole</a:t>
            </a:r>
            <a:endParaRPr lang="en-US" dirty="0">
              <a:solidFill>
                <a:srgbClr val="FFC000"/>
              </a:solidFill>
            </a:endParaRPr>
          </a:p>
        </p:txBody>
      </p:sp>
      <p:sp>
        <p:nvSpPr>
          <p:cNvPr id="6" name="Slide Number Placeholder 5">
            <a:extLst>
              <a:ext uri="{FF2B5EF4-FFF2-40B4-BE49-F238E27FC236}">
                <a16:creationId xmlns:a16="http://schemas.microsoft.com/office/drawing/2014/main" id="{2BED4851-C703-F975-469A-6BB53C624133}"/>
              </a:ext>
            </a:extLst>
          </p:cNvPr>
          <p:cNvSpPr>
            <a:spLocks noGrp="1"/>
          </p:cNvSpPr>
          <p:nvPr>
            <p:ph type="sldNum" sz="quarter" idx="12"/>
          </p:nvPr>
        </p:nvSpPr>
        <p:spPr/>
        <p:txBody>
          <a:bodyPr/>
          <a:lstStyle/>
          <a:p>
            <a:fld id="{D8DA9DAA-006C-4F4B-980E-E3DF019B24E2}" type="slidenum">
              <a:rPr lang="en-US" smtClean="0"/>
              <a:pPr/>
              <a:t>20</a:t>
            </a:fld>
            <a:endParaRPr lang="en-US" dirty="0"/>
          </a:p>
        </p:txBody>
      </p:sp>
    </p:spTree>
    <p:extLst>
      <p:ext uri="{BB962C8B-B14F-4D97-AF65-F5344CB8AC3E}">
        <p14:creationId xmlns:p14="http://schemas.microsoft.com/office/powerpoint/2010/main" val="285399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ECA9-8119-4B59-2A88-6938178C3846}"/>
              </a:ext>
            </a:extLst>
          </p:cNvPr>
          <p:cNvSpPr>
            <a:spLocks noGrp="1"/>
          </p:cNvSpPr>
          <p:nvPr>
            <p:ph type="title"/>
          </p:nvPr>
        </p:nvSpPr>
        <p:spPr/>
        <p:txBody>
          <a:bodyPr>
            <a:normAutofit/>
          </a:bodyPr>
          <a:lstStyle/>
          <a:p>
            <a:r>
              <a:rPr lang="en-US" sz="3600" dirty="0"/>
              <a:t>Final Analysis results </a:t>
            </a:r>
            <a:br>
              <a:rPr lang="en-US" sz="3600" dirty="0"/>
            </a:br>
            <a:r>
              <a:rPr lang="en-US" sz="3600" dirty="0"/>
              <a:t>Polymele has a moon!</a:t>
            </a:r>
          </a:p>
        </p:txBody>
      </p:sp>
      <p:sp>
        <p:nvSpPr>
          <p:cNvPr id="6" name="Slide Number Placeholder 5">
            <a:extLst>
              <a:ext uri="{FF2B5EF4-FFF2-40B4-BE49-F238E27FC236}">
                <a16:creationId xmlns:a16="http://schemas.microsoft.com/office/drawing/2014/main" id="{3D4825DA-C9AF-1796-3E2C-0367CE9DF42C}"/>
              </a:ext>
            </a:extLst>
          </p:cNvPr>
          <p:cNvSpPr>
            <a:spLocks noGrp="1"/>
          </p:cNvSpPr>
          <p:nvPr>
            <p:ph type="sldNum" sz="quarter" idx="12"/>
          </p:nvPr>
        </p:nvSpPr>
        <p:spPr/>
        <p:txBody>
          <a:bodyPr/>
          <a:lstStyle/>
          <a:p>
            <a:fld id="{D8DA9DAA-006C-4F4B-980E-E3DF019B24E2}" type="slidenum">
              <a:rPr lang="en-US" smtClean="0"/>
              <a:pPr/>
              <a:t>21</a:t>
            </a:fld>
            <a:endParaRPr lang="en-US" dirty="0"/>
          </a:p>
        </p:txBody>
      </p:sp>
      <p:pic>
        <p:nvPicPr>
          <p:cNvPr id="12" name="Content Placeholder 11" descr="Graphical user interface, chart, scatter chart&#10;&#10;Description automatically generated">
            <a:extLst>
              <a:ext uri="{FF2B5EF4-FFF2-40B4-BE49-F238E27FC236}">
                <a16:creationId xmlns:a16="http://schemas.microsoft.com/office/drawing/2014/main" id="{3850CA08-C9F0-0727-22E9-3F9E7213177C}"/>
              </a:ext>
            </a:extLst>
          </p:cNvPr>
          <p:cNvPicPr>
            <a:picLocks noGrp="1" noChangeAspect="1"/>
          </p:cNvPicPr>
          <p:nvPr>
            <p:ph idx="1"/>
          </p:nvPr>
        </p:nvPicPr>
        <p:blipFill>
          <a:blip r:embed="rId2"/>
          <a:stretch>
            <a:fillRect/>
          </a:stretch>
        </p:blipFill>
        <p:spPr>
          <a:xfrm>
            <a:off x="-6186" y="1690688"/>
            <a:ext cx="12259903" cy="4502294"/>
          </a:xfrm>
        </p:spPr>
      </p:pic>
      <p:sp>
        <p:nvSpPr>
          <p:cNvPr id="3" name="TextBox 2">
            <a:extLst>
              <a:ext uri="{FF2B5EF4-FFF2-40B4-BE49-F238E27FC236}">
                <a16:creationId xmlns:a16="http://schemas.microsoft.com/office/drawing/2014/main" id="{D43A5568-A328-55C3-D534-4154A4208C2C}"/>
              </a:ext>
            </a:extLst>
          </p:cNvPr>
          <p:cNvSpPr txBox="1"/>
          <p:nvPr/>
        </p:nvSpPr>
        <p:spPr>
          <a:xfrm>
            <a:off x="576072" y="6277302"/>
            <a:ext cx="10131685" cy="523220"/>
          </a:xfrm>
          <a:prstGeom prst="rect">
            <a:avLst/>
          </a:prstGeom>
          <a:noFill/>
        </p:spPr>
        <p:txBody>
          <a:bodyPr wrap="square" rtlCol="0">
            <a:spAutoFit/>
          </a:bodyPr>
          <a:lstStyle/>
          <a:p>
            <a:r>
              <a:rPr lang="en-US" sz="1400" dirty="0">
                <a:solidFill>
                  <a:schemeClr val="bg2"/>
                </a:solidFill>
              </a:rPr>
              <a:t>Note the third chord that crosses the moon – it was a ‘no observation’ due to technical problems.  Too bad, we could have had three chords on the moon.  Graphic courtesy of Marc Buie, SwRI.</a:t>
            </a:r>
          </a:p>
        </p:txBody>
      </p:sp>
    </p:spTree>
    <p:extLst>
      <p:ext uri="{BB962C8B-B14F-4D97-AF65-F5344CB8AC3E}">
        <p14:creationId xmlns:p14="http://schemas.microsoft.com/office/powerpoint/2010/main" val="2132139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65B6-7203-FB20-BD58-1658963B41A8}"/>
              </a:ext>
            </a:extLst>
          </p:cNvPr>
          <p:cNvSpPr>
            <a:spLocks noGrp="1"/>
          </p:cNvSpPr>
          <p:nvPr>
            <p:ph type="title"/>
          </p:nvPr>
        </p:nvSpPr>
        <p:spPr/>
        <p:txBody>
          <a:bodyPr>
            <a:normAutofit fontScale="90000"/>
          </a:bodyPr>
          <a:lstStyle/>
          <a:p>
            <a:r>
              <a:rPr lang="en-US" sz="2400" dirty="0"/>
              <a:t>Now that we have a new moon, we have to come up with an unofficial name for it.  SwRI observers decided to call the new moon ‘</a:t>
            </a:r>
            <a:r>
              <a:rPr lang="en-US" sz="2400" dirty="0" err="1"/>
              <a:t>shaun</a:t>
            </a:r>
            <a:r>
              <a:rPr lang="en-US" sz="2400" dirty="0"/>
              <a:t>’, after the </a:t>
            </a:r>
            <a:r>
              <a:rPr lang="en-US" sz="2400" dirty="0" err="1"/>
              <a:t>shaun</a:t>
            </a:r>
            <a:r>
              <a:rPr lang="en-US" sz="2400" dirty="0"/>
              <a:t> the sheep – it turns out that the mythical Polymele translates to ‘many sheep’ [at least as reported by one of the team]!</a:t>
            </a:r>
          </a:p>
        </p:txBody>
      </p:sp>
      <p:sp>
        <p:nvSpPr>
          <p:cNvPr id="6" name="Slide Number Placeholder 5">
            <a:extLst>
              <a:ext uri="{FF2B5EF4-FFF2-40B4-BE49-F238E27FC236}">
                <a16:creationId xmlns:a16="http://schemas.microsoft.com/office/drawing/2014/main" id="{65A5F050-FE0F-496C-5B21-9AA566ED0AD4}"/>
              </a:ext>
            </a:extLst>
          </p:cNvPr>
          <p:cNvSpPr>
            <a:spLocks noGrp="1"/>
          </p:cNvSpPr>
          <p:nvPr>
            <p:ph type="sldNum" sz="quarter" idx="12"/>
          </p:nvPr>
        </p:nvSpPr>
        <p:spPr/>
        <p:txBody>
          <a:bodyPr/>
          <a:lstStyle/>
          <a:p>
            <a:fld id="{D8DA9DAA-006C-4F4B-980E-E3DF019B24E2}" type="slidenum">
              <a:rPr lang="en-US" smtClean="0"/>
              <a:pPr/>
              <a:t>22</a:t>
            </a:fld>
            <a:endParaRPr lang="en-US" dirty="0"/>
          </a:p>
        </p:txBody>
      </p:sp>
      <p:pic>
        <p:nvPicPr>
          <p:cNvPr id="7" name="Picture 6">
            <a:extLst>
              <a:ext uri="{FF2B5EF4-FFF2-40B4-BE49-F238E27FC236}">
                <a16:creationId xmlns:a16="http://schemas.microsoft.com/office/drawing/2014/main" id="{F78B2817-B538-1ABD-7473-D0F187C253F3}"/>
              </a:ext>
            </a:extLst>
          </p:cNvPr>
          <p:cNvPicPr>
            <a:picLocks noChangeAspect="1"/>
          </p:cNvPicPr>
          <p:nvPr/>
        </p:nvPicPr>
        <p:blipFill rotWithShape="1">
          <a:blip r:embed="rId2"/>
          <a:srcRect l="43891" r="-39726"/>
          <a:stretch/>
        </p:blipFill>
        <p:spPr>
          <a:xfrm>
            <a:off x="5730769" y="1785432"/>
            <a:ext cx="7552525" cy="4476173"/>
          </a:xfrm>
          <a:prstGeom prst="rect">
            <a:avLst/>
          </a:prstGeom>
        </p:spPr>
      </p:pic>
      <p:pic>
        <p:nvPicPr>
          <p:cNvPr id="8" name="Picture 7">
            <a:extLst>
              <a:ext uri="{FF2B5EF4-FFF2-40B4-BE49-F238E27FC236}">
                <a16:creationId xmlns:a16="http://schemas.microsoft.com/office/drawing/2014/main" id="{09E4E62A-6C4E-17C8-6D5C-ABCE23ED891C}"/>
              </a:ext>
            </a:extLst>
          </p:cNvPr>
          <p:cNvPicPr>
            <a:picLocks noChangeAspect="1"/>
          </p:cNvPicPr>
          <p:nvPr/>
        </p:nvPicPr>
        <p:blipFill>
          <a:blip r:embed="rId3"/>
          <a:stretch>
            <a:fillRect/>
          </a:stretch>
        </p:blipFill>
        <p:spPr>
          <a:xfrm>
            <a:off x="1554645" y="2339837"/>
            <a:ext cx="2324100" cy="3238500"/>
          </a:xfrm>
          <a:prstGeom prst="rect">
            <a:avLst/>
          </a:prstGeom>
        </p:spPr>
      </p:pic>
    </p:spTree>
    <p:extLst>
      <p:ext uri="{BB962C8B-B14F-4D97-AF65-F5344CB8AC3E}">
        <p14:creationId xmlns:p14="http://schemas.microsoft.com/office/powerpoint/2010/main" val="4254095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title"/>
          </p:nvPr>
        </p:nvSpPr>
        <p:spPr>
          <a:xfrm>
            <a:off x="6657715" y="467271"/>
            <a:ext cx="4195674" cy="2052522"/>
          </a:xfrm>
        </p:spPr>
        <p:txBody>
          <a:bodyPr vert="horz" lIns="91440" tIns="45720" rIns="91440" bIns="45720" rtlCol="0" anchor="b">
            <a:normAutofit/>
          </a:bodyPr>
          <a:lstStyle/>
          <a:p>
            <a:pPr algn="l"/>
            <a:r>
              <a:rPr lang="en-US" b="1" i="0" kern="1200" cap="all" baseline="0" dirty="0">
                <a:solidFill>
                  <a:schemeClr val="bg2"/>
                </a:solidFill>
                <a:latin typeface="+mj-lt"/>
                <a:ea typeface="+mj-ea"/>
                <a:cs typeface="+mj-cs"/>
              </a:rPr>
              <a:t>Summary</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8DA9DAA-006C-4F4B-980E-E3DF019B24E2}" type="slidenum">
              <a:rPr lang="en-US">
                <a:solidFill>
                  <a:schemeClr val="accent2"/>
                </a:solidFill>
              </a:rPr>
              <a:pPr>
                <a:spcAft>
                  <a:spcPts val="600"/>
                </a:spcAft>
              </a:pPr>
              <a:t>23</a:t>
            </a:fld>
            <a:endParaRPr lang="en-US">
              <a:solidFill>
                <a:schemeClr val="accent2"/>
              </a:solidFill>
            </a:endParaRPr>
          </a:p>
        </p:txBody>
      </p:sp>
      <p:sp>
        <p:nvSpPr>
          <p:cNvPr id="8" name="Subtitle 7">
            <a:extLst>
              <a:ext uri="{FF2B5EF4-FFF2-40B4-BE49-F238E27FC236}">
                <a16:creationId xmlns:a16="http://schemas.microsoft.com/office/drawing/2014/main" id="{50061247-EA4F-4DFA-AFCE-648487762CF7}"/>
              </a:ext>
            </a:extLst>
          </p:cNvPr>
          <p:cNvSpPr>
            <a:spLocks noGrp="1"/>
          </p:cNvSpPr>
          <p:nvPr>
            <p:ph type="body" sz="quarter" idx="13"/>
          </p:nvPr>
        </p:nvSpPr>
        <p:spPr>
          <a:xfrm>
            <a:off x="6657715" y="2646262"/>
            <a:ext cx="5111010" cy="2913872"/>
          </a:xfrm>
        </p:spPr>
        <p:txBody>
          <a:bodyPr vert="horz" lIns="91440" tIns="45720" rIns="91440" bIns="45720" rtlCol="0" anchor="t">
            <a:noAutofit/>
          </a:bodyPr>
          <a:lstStyle/>
          <a:p>
            <a:pPr algn="l"/>
            <a:r>
              <a:rPr lang="en-US" sz="2000" dirty="0">
                <a:solidFill>
                  <a:schemeClr val="bg2"/>
                </a:solidFill>
              </a:rPr>
              <a:t>On a whim (really), I decided to be part of the SwRI Polymele team.  My wife even agreed to the trip.  What seemed like a long shot observation paid off with the observation of a lifetime, the clear discovery of a moon of a distant Trojan asteroid by occultation.  Now, we must wait 5 years and one month for the visual confirmation by the Lucy spacecraft. I believe this will be the first visual confirmation of the discovery of an asteroid moon by occultation, using a visiting spacecraft.</a:t>
            </a:r>
          </a:p>
        </p:txBody>
      </p:sp>
      <p:pic>
        <p:nvPicPr>
          <p:cNvPr id="4" name="Picture 3">
            <a:extLst>
              <a:ext uri="{FF2B5EF4-FFF2-40B4-BE49-F238E27FC236}">
                <a16:creationId xmlns:a16="http://schemas.microsoft.com/office/drawing/2014/main" id="{933804D4-F964-D476-E622-247E983F2048}"/>
              </a:ext>
            </a:extLst>
          </p:cNvPr>
          <p:cNvPicPr>
            <a:picLocks noChangeAspect="1"/>
          </p:cNvPicPr>
          <p:nvPr/>
        </p:nvPicPr>
        <p:blipFill rotWithShape="1">
          <a:blip r:embed="rId3"/>
          <a:srcRect t="1500" r="-1" b="-1"/>
          <a:stretch/>
        </p:blipFill>
        <p:spPr>
          <a:xfrm>
            <a:off x="521151" y="88802"/>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35847726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00"/>
                                        <p:tgtEl>
                                          <p:spTgt spid="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24</a:t>
            </a:fld>
            <a:endParaRPr lang="en-US" dirty="0"/>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Presentation Title</a:t>
            </a:r>
          </a:p>
        </p:txBody>
      </p:sp>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484632" y="4757530"/>
            <a:ext cx="5276088" cy="967011"/>
          </a:xfrm>
        </p:spPr>
        <p:txBody>
          <a:bodyPr/>
          <a:lstStyle/>
          <a:p>
            <a:r>
              <a:rPr lang="en-US" dirty="0"/>
              <a:t>Thank you</a:t>
            </a:r>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a:xfrm>
            <a:off x="6310568" y="1023876"/>
            <a:ext cx="5762162" cy="4131220"/>
          </a:xfrm>
        </p:spPr>
        <p:txBody>
          <a:bodyPr>
            <a:noAutofit/>
          </a:bodyPr>
          <a:lstStyle/>
          <a:p>
            <a:pPr marL="457200" indent="-457200" algn="l">
              <a:spcAft>
                <a:spcPts val="1200"/>
              </a:spcAft>
              <a:buFont typeface="Arial" panose="020B0604020202020204" pitchFamily="34" charset="0"/>
              <a:buChar char="•"/>
            </a:pPr>
            <a:r>
              <a:rPr lang="en-US" sz="2000" dirty="0"/>
              <a:t>Marc Buie and then entire SwRI Research Team for organizing this ‘expedition’, providing observation results, and graphics</a:t>
            </a:r>
          </a:p>
          <a:p>
            <a:pPr marL="457200" indent="-457200" algn="l">
              <a:spcAft>
                <a:spcPts val="1200"/>
              </a:spcAft>
              <a:buFont typeface="Arial" panose="020B0604020202020204" pitchFamily="34" charset="0"/>
              <a:buChar char="•"/>
            </a:pPr>
            <a:r>
              <a:rPr lang="en-US" sz="2000" dirty="0"/>
              <a:t>NASA for funding our travel expenses</a:t>
            </a:r>
          </a:p>
          <a:p>
            <a:pPr marL="457200" indent="-457200" algn="l">
              <a:spcAft>
                <a:spcPts val="1200"/>
              </a:spcAft>
              <a:buFont typeface="Arial" panose="020B0604020202020204" pitchFamily="34" charset="0"/>
              <a:buChar char="•"/>
            </a:pPr>
            <a:r>
              <a:rPr lang="en-US" sz="2000" dirty="0"/>
              <a:t>All observers who contributed to this event, especially Kevin Cobble, who provided the confirming chord that agreed with my observation</a:t>
            </a:r>
          </a:p>
          <a:p>
            <a:pPr marL="457200" indent="-457200" algn="l">
              <a:spcAft>
                <a:spcPts val="1200"/>
              </a:spcAft>
              <a:buFont typeface="Arial" panose="020B0604020202020204" pitchFamily="34" charset="0"/>
              <a:buChar char="•"/>
            </a:pPr>
            <a:r>
              <a:rPr lang="en-US" sz="2000" dirty="0"/>
              <a:t>John Moore for coordinating IOTA observations and providing preliminary information</a:t>
            </a:r>
          </a:p>
          <a:p>
            <a:pPr marL="457200" indent="-457200" algn="l">
              <a:buFont typeface="Arial" panose="020B0604020202020204" pitchFamily="34" charset="0"/>
              <a:buChar char="•"/>
            </a:pPr>
            <a:r>
              <a:rPr lang="en-US" sz="2000" dirty="0"/>
              <a:t>My wife Connie for accompanying and assisting me for an arduous 5-day roundtrip to the heartland of North America</a:t>
            </a:r>
          </a:p>
          <a:p>
            <a:pPr marL="457200" indent="-457200" algn="l">
              <a:buFont typeface="Arial" panose="020B0604020202020204" pitchFamily="34" charset="0"/>
              <a:buChar char="•"/>
            </a:pPr>
            <a:endParaRPr lang="en-US" sz="2000" dirty="0"/>
          </a:p>
        </p:txBody>
      </p:sp>
      <p:pic>
        <p:nvPicPr>
          <p:cNvPr id="13" name="Picture Placeholder 12" descr="mountains under the night sky just before dawn">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2"/>
          <a:srcRect t="108" b="108"/>
          <a:stretch/>
        </p:blipFill>
        <p:spPr>
          <a:xfrm>
            <a:off x="1299256" y="881945"/>
            <a:ext cx="4740439" cy="3742771"/>
          </a:xfrm>
        </p:spPr>
      </p:pic>
    </p:spTree>
    <p:extLst>
      <p:ext uri="{BB962C8B-B14F-4D97-AF65-F5344CB8AC3E}">
        <p14:creationId xmlns:p14="http://schemas.microsoft.com/office/powerpoint/2010/main" val="92731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C1B7A-F4CF-CAB6-B187-5C518AB0E20D}"/>
              </a:ext>
            </a:extLst>
          </p:cNvPr>
          <p:cNvSpPr>
            <a:spLocks noGrp="1"/>
          </p:cNvSpPr>
          <p:nvPr>
            <p:ph type="title"/>
          </p:nvPr>
        </p:nvSpPr>
        <p:spPr>
          <a:xfrm>
            <a:off x="576072" y="365125"/>
            <a:ext cx="6288554" cy="4471918"/>
          </a:xfrm>
        </p:spPr>
        <p:txBody>
          <a:bodyPr>
            <a:normAutofit fontScale="90000"/>
          </a:bodyPr>
          <a:lstStyle/>
          <a:p>
            <a:r>
              <a:rPr lang="en-US" dirty="0"/>
              <a:t>Polymele is one of the Trojan asteroids, shown here  as they orbit the sun</a:t>
            </a:r>
          </a:p>
        </p:txBody>
      </p:sp>
      <p:pic>
        <p:nvPicPr>
          <p:cNvPr id="7" name="Content Placeholder 6" descr="Diagram, schematic&#10;&#10;Description automatically generated">
            <a:extLst>
              <a:ext uri="{FF2B5EF4-FFF2-40B4-BE49-F238E27FC236}">
                <a16:creationId xmlns:a16="http://schemas.microsoft.com/office/drawing/2014/main" id="{E04A6094-BD05-D638-54CB-EE26429CCB67}"/>
              </a:ext>
            </a:extLst>
          </p:cNvPr>
          <p:cNvPicPr>
            <a:picLocks noGrp="1" noChangeAspect="1"/>
          </p:cNvPicPr>
          <p:nvPr>
            <p:ph idx="1"/>
          </p:nvPr>
        </p:nvPicPr>
        <p:blipFill>
          <a:blip r:embed="rId2"/>
          <a:stretch>
            <a:fillRect/>
          </a:stretch>
        </p:blipFill>
        <p:spPr>
          <a:xfrm>
            <a:off x="7099230" y="2141537"/>
            <a:ext cx="4351338" cy="4351338"/>
          </a:xfrm>
        </p:spPr>
      </p:pic>
    </p:spTree>
    <p:extLst>
      <p:ext uri="{BB962C8B-B14F-4D97-AF65-F5344CB8AC3E}">
        <p14:creationId xmlns:p14="http://schemas.microsoft.com/office/powerpoint/2010/main" val="217089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DD1FCB-5661-5599-5967-A09D7DB55484}"/>
              </a:ext>
            </a:extLst>
          </p:cNvPr>
          <p:cNvSpPr>
            <a:spLocks noGrp="1"/>
          </p:cNvSpPr>
          <p:nvPr>
            <p:ph type="title"/>
          </p:nvPr>
        </p:nvSpPr>
        <p:spPr>
          <a:xfrm>
            <a:off x="576072" y="365125"/>
            <a:ext cx="6036763" cy="5677866"/>
          </a:xfrm>
        </p:spPr>
        <p:txBody>
          <a:bodyPr>
            <a:normAutofit fontScale="90000"/>
          </a:bodyPr>
          <a:lstStyle/>
          <a:p>
            <a:r>
              <a:rPr lang="en-US" dirty="0"/>
              <a:t>Polymele is one of the Trojan Asteroids, shown here as the orbit  relative to Fixed Jupiter</a:t>
            </a:r>
          </a:p>
        </p:txBody>
      </p:sp>
      <p:pic>
        <p:nvPicPr>
          <p:cNvPr id="11" name="Content Placeholder 10" descr="A screenshot of a computer&#10;&#10;Description automatically generated with low confidence">
            <a:extLst>
              <a:ext uri="{FF2B5EF4-FFF2-40B4-BE49-F238E27FC236}">
                <a16:creationId xmlns:a16="http://schemas.microsoft.com/office/drawing/2014/main" id="{E2D2A452-8192-A815-0424-A433F96ED697}"/>
              </a:ext>
            </a:extLst>
          </p:cNvPr>
          <p:cNvPicPr>
            <a:picLocks noGrp="1" noChangeAspect="1"/>
          </p:cNvPicPr>
          <p:nvPr>
            <p:ph idx="1"/>
          </p:nvPr>
        </p:nvPicPr>
        <p:blipFill>
          <a:blip r:embed="rId2"/>
          <a:stretch>
            <a:fillRect/>
          </a:stretch>
        </p:blipFill>
        <p:spPr>
          <a:xfrm>
            <a:off x="7002462" y="1861102"/>
            <a:ext cx="4351338" cy="4351338"/>
          </a:xfrm>
        </p:spPr>
      </p:pic>
      <p:sp>
        <p:nvSpPr>
          <p:cNvPr id="7" name="Slide Number Placeholder 6">
            <a:extLst>
              <a:ext uri="{FF2B5EF4-FFF2-40B4-BE49-F238E27FC236}">
                <a16:creationId xmlns:a16="http://schemas.microsoft.com/office/drawing/2014/main" id="{0D00B691-20C5-1451-3222-76F5DFDF8CA1}"/>
              </a:ext>
            </a:extLst>
          </p:cNvPr>
          <p:cNvSpPr>
            <a:spLocks noGrp="1"/>
          </p:cNvSpPr>
          <p:nvPr>
            <p:ph type="sldNum" sz="quarter" idx="12"/>
          </p:nvPr>
        </p:nvSpPr>
        <p:spPr/>
        <p:txBody>
          <a:bodyPr/>
          <a:lstStyle/>
          <a:p>
            <a:fld id="{D8DA9DAA-006C-4F4B-980E-E3DF019B24E2}" type="slidenum">
              <a:rPr lang="en-US" smtClean="0"/>
              <a:t>4</a:t>
            </a:fld>
            <a:endParaRPr lang="en-US" dirty="0"/>
          </a:p>
        </p:txBody>
      </p:sp>
    </p:spTree>
    <p:extLst>
      <p:ext uri="{BB962C8B-B14F-4D97-AF65-F5344CB8AC3E}">
        <p14:creationId xmlns:p14="http://schemas.microsoft.com/office/powerpoint/2010/main" val="3669183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a:xfrm>
            <a:off x="892796" y="1056515"/>
            <a:ext cx="3932237" cy="4999727"/>
          </a:xfrm>
        </p:spPr>
        <p:txBody>
          <a:bodyPr>
            <a:noAutofit/>
          </a:bodyPr>
          <a:lstStyle/>
          <a:p>
            <a:r>
              <a:rPr lang="en-US" sz="3600" dirty="0">
                <a:solidFill>
                  <a:schemeClr val="bg1"/>
                </a:solidFill>
              </a:rPr>
              <a:t>Polymele is part of the Lucy mission whose  objective is to visit 6 Trojan asteroids and one main belt asteroid as shown and listed to the right:</a:t>
            </a:r>
          </a:p>
        </p:txBody>
      </p:sp>
      <p:pic>
        <p:nvPicPr>
          <p:cNvPr id="10" name="Content Placeholder 9" descr="Graphical user interface&#10;&#10;Description automatically generated">
            <a:extLst>
              <a:ext uri="{FF2B5EF4-FFF2-40B4-BE49-F238E27FC236}">
                <a16:creationId xmlns:a16="http://schemas.microsoft.com/office/drawing/2014/main" id="{FC5259BE-803F-8C30-1AF7-03D04B23A83F}"/>
              </a:ext>
            </a:extLst>
          </p:cNvPr>
          <p:cNvPicPr>
            <a:picLocks noGrp="1" noChangeAspect="1"/>
          </p:cNvPicPr>
          <p:nvPr>
            <p:ph idx="1"/>
          </p:nvPr>
        </p:nvPicPr>
        <p:blipFill>
          <a:blip r:embed="rId3"/>
          <a:stretch>
            <a:fillRect/>
          </a:stretch>
        </p:blipFill>
        <p:spPr>
          <a:xfrm>
            <a:off x="5260151" y="136524"/>
            <a:ext cx="6771097" cy="4064760"/>
          </a:xfrm>
        </p:spPr>
      </p:pic>
      <p:sp>
        <p:nvSpPr>
          <p:cNvPr id="11" name="Text Placeholder 10">
            <a:extLst>
              <a:ext uri="{FF2B5EF4-FFF2-40B4-BE49-F238E27FC236}">
                <a16:creationId xmlns:a16="http://schemas.microsoft.com/office/drawing/2014/main" id="{939EF890-C6C6-1498-4C82-3AD8489842B5}"/>
              </a:ext>
            </a:extLst>
          </p:cNvPr>
          <p:cNvSpPr>
            <a:spLocks noGrp="1"/>
          </p:cNvSpPr>
          <p:nvPr>
            <p:ph type="body" sz="half" idx="2"/>
          </p:nvPr>
        </p:nvSpPr>
        <p:spPr>
          <a:xfrm>
            <a:off x="5260151" y="4359965"/>
            <a:ext cx="6547536" cy="2361510"/>
          </a:xfrm>
        </p:spPr>
        <p:txBody>
          <a:bodyPr>
            <a:normAutofit fontScale="85000" lnSpcReduction="10000"/>
          </a:bodyPr>
          <a:lstStyle/>
          <a:p>
            <a:r>
              <a:rPr lang="en-US" dirty="0">
                <a:solidFill>
                  <a:schemeClr val="bg1"/>
                </a:solidFill>
              </a:rPr>
              <a:t>Asteroid and Pronunciation</a:t>
            </a:r>
          </a:p>
          <a:p>
            <a:r>
              <a:rPr lang="en-US" dirty="0">
                <a:solidFill>
                  <a:schemeClr val="bg1"/>
                </a:solidFill>
              </a:rPr>
              <a:t>Eurybates: "</a:t>
            </a:r>
            <a:r>
              <a:rPr lang="en-US" dirty="0" err="1">
                <a:solidFill>
                  <a:schemeClr val="bg1"/>
                </a:solidFill>
              </a:rPr>
              <a:t>yoo</a:t>
            </a:r>
            <a:r>
              <a:rPr lang="en-US" dirty="0">
                <a:solidFill>
                  <a:schemeClr val="bg1"/>
                </a:solidFill>
              </a:rPr>
              <a:t>-RIB-a-</a:t>
            </a:r>
            <a:r>
              <a:rPr lang="en-US" dirty="0" err="1">
                <a:solidFill>
                  <a:schemeClr val="bg1"/>
                </a:solidFill>
              </a:rPr>
              <a:t>teez</a:t>
            </a:r>
            <a:r>
              <a:rPr lang="en-US" dirty="0">
                <a:solidFill>
                  <a:schemeClr val="bg1"/>
                </a:solidFill>
              </a:rPr>
              <a:t>" or "you-</a:t>
            </a:r>
            <a:r>
              <a:rPr lang="en-US" dirty="0" err="1">
                <a:solidFill>
                  <a:schemeClr val="bg1"/>
                </a:solidFill>
              </a:rPr>
              <a:t>ri</a:t>
            </a:r>
            <a:r>
              <a:rPr lang="en-US" dirty="0">
                <a:solidFill>
                  <a:schemeClr val="bg1"/>
                </a:solidFill>
              </a:rPr>
              <a:t>-BAY-</a:t>
            </a:r>
            <a:r>
              <a:rPr lang="en-US" dirty="0" err="1">
                <a:solidFill>
                  <a:schemeClr val="bg1"/>
                </a:solidFill>
              </a:rPr>
              <a:t>teez</a:t>
            </a:r>
            <a:r>
              <a:rPr lang="en-US" dirty="0">
                <a:solidFill>
                  <a:schemeClr val="bg1"/>
                </a:solidFill>
              </a:rPr>
              <a:t>"</a:t>
            </a:r>
          </a:p>
          <a:p>
            <a:r>
              <a:rPr lang="en-US" dirty="0" err="1">
                <a:solidFill>
                  <a:schemeClr val="bg1"/>
                </a:solidFill>
              </a:rPr>
              <a:t>Queta</a:t>
            </a:r>
            <a:r>
              <a:rPr lang="en-US" dirty="0">
                <a:solidFill>
                  <a:schemeClr val="bg1"/>
                </a:solidFill>
              </a:rPr>
              <a:t>: "KEH-</a:t>
            </a:r>
            <a:r>
              <a:rPr lang="en-US" dirty="0" err="1">
                <a:solidFill>
                  <a:schemeClr val="bg1"/>
                </a:solidFill>
              </a:rPr>
              <a:t>tah</a:t>
            </a:r>
            <a:r>
              <a:rPr lang="en-US" dirty="0">
                <a:solidFill>
                  <a:schemeClr val="bg1"/>
                </a:solidFill>
              </a:rPr>
              <a:t>" (named in honor of modern Olympian Enriqueta Basilio)</a:t>
            </a:r>
          </a:p>
          <a:p>
            <a:r>
              <a:rPr lang="en-US" dirty="0">
                <a:highlight>
                  <a:srgbClr val="FFFF00"/>
                </a:highlight>
              </a:rPr>
              <a:t>Polymele: "</a:t>
            </a:r>
            <a:r>
              <a:rPr lang="en-US" dirty="0" err="1">
                <a:highlight>
                  <a:srgbClr val="FFFF00"/>
                </a:highlight>
              </a:rPr>
              <a:t>pah</a:t>
            </a:r>
            <a:r>
              <a:rPr lang="en-US" dirty="0">
                <a:highlight>
                  <a:srgbClr val="FFFF00"/>
                </a:highlight>
              </a:rPr>
              <a:t>-li-MEH-lee" or "</a:t>
            </a:r>
            <a:r>
              <a:rPr lang="en-US" dirty="0" err="1">
                <a:highlight>
                  <a:srgbClr val="FFFF00"/>
                </a:highlight>
              </a:rPr>
              <a:t>pah</a:t>
            </a:r>
            <a:r>
              <a:rPr lang="en-US" dirty="0">
                <a:highlight>
                  <a:srgbClr val="FFFF00"/>
                </a:highlight>
              </a:rPr>
              <a:t>-LIM-ah-lee"</a:t>
            </a:r>
          </a:p>
          <a:p>
            <a:r>
              <a:rPr lang="en-US" dirty="0">
                <a:solidFill>
                  <a:schemeClr val="bg1"/>
                </a:solidFill>
              </a:rPr>
              <a:t>Leucus: "LYOO-</a:t>
            </a:r>
            <a:r>
              <a:rPr lang="en-US" dirty="0" err="1">
                <a:solidFill>
                  <a:schemeClr val="bg1"/>
                </a:solidFill>
              </a:rPr>
              <a:t>kus</a:t>
            </a:r>
            <a:r>
              <a:rPr lang="en-US" dirty="0">
                <a:solidFill>
                  <a:schemeClr val="bg1"/>
                </a:solidFill>
              </a:rPr>
              <a:t>" or "LOO-</a:t>
            </a:r>
            <a:r>
              <a:rPr lang="en-US" dirty="0" err="1">
                <a:solidFill>
                  <a:schemeClr val="bg1"/>
                </a:solidFill>
              </a:rPr>
              <a:t>kus</a:t>
            </a:r>
            <a:r>
              <a:rPr lang="en-US" dirty="0">
                <a:solidFill>
                  <a:schemeClr val="bg1"/>
                </a:solidFill>
              </a:rPr>
              <a:t>"</a:t>
            </a:r>
          </a:p>
          <a:p>
            <a:r>
              <a:rPr lang="en-US" dirty="0">
                <a:solidFill>
                  <a:schemeClr val="bg1"/>
                </a:solidFill>
              </a:rPr>
              <a:t>Orus: "OR-us"</a:t>
            </a:r>
          </a:p>
          <a:p>
            <a:r>
              <a:rPr lang="en-US" dirty="0">
                <a:solidFill>
                  <a:schemeClr val="bg1"/>
                </a:solidFill>
              </a:rPr>
              <a:t>Patroclus: "pa-TROH-</a:t>
            </a:r>
            <a:r>
              <a:rPr lang="en-US" dirty="0" err="1">
                <a:solidFill>
                  <a:schemeClr val="bg1"/>
                </a:solidFill>
              </a:rPr>
              <a:t>klus</a:t>
            </a:r>
            <a:r>
              <a:rPr lang="en-US" dirty="0">
                <a:solidFill>
                  <a:schemeClr val="bg1"/>
                </a:solidFill>
              </a:rPr>
              <a:t>" or "PAT-</a:t>
            </a:r>
            <a:r>
              <a:rPr lang="en-US" dirty="0" err="1">
                <a:solidFill>
                  <a:schemeClr val="bg1"/>
                </a:solidFill>
              </a:rPr>
              <a:t>roh</a:t>
            </a:r>
            <a:r>
              <a:rPr lang="en-US" dirty="0">
                <a:solidFill>
                  <a:schemeClr val="bg1"/>
                </a:solidFill>
              </a:rPr>
              <a:t>-</a:t>
            </a:r>
            <a:r>
              <a:rPr lang="en-US" dirty="0" err="1">
                <a:solidFill>
                  <a:schemeClr val="bg1"/>
                </a:solidFill>
              </a:rPr>
              <a:t>klus</a:t>
            </a:r>
            <a:r>
              <a:rPr lang="en-US" dirty="0">
                <a:solidFill>
                  <a:schemeClr val="bg1"/>
                </a:solidFill>
              </a:rPr>
              <a:t>"</a:t>
            </a:r>
          </a:p>
          <a:p>
            <a:r>
              <a:rPr lang="en-US" dirty="0">
                <a:solidFill>
                  <a:schemeClr val="bg1"/>
                </a:solidFill>
              </a:rPr>
              <a:t>Menoetius: "men-EE-</a:t>
            </a:r>
            <a:r>
              <a:rPr lang="en-US" dirty="0" err="1">
                <a:solidFill>
                  <a:schemeClr val="bg1"/>
                </a:solidFill>
              </a:rPr>
              <a:t>shus</a:t>
            </a:r>
            <a:r>
              <a:rPr lang="en-US" dirty="0">
                <a:solidFill>
                  <a:schemeClr val="bg1"/>
                </a:solidFill>
              </a:rPr>
              <a:t>"</a:t>
            </a:r>
          </a:p>
        </p:txBody>
      </p:sp>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p:txBody>
          <a:bodyPr/>
          <a:lstStyle/>
          <a:p>
            <a:fld id="{D8DA9DAA-006C-4F4B-980E-E3DF019B24E2}" type="slidenum">
              <a:rPr lang="en-US" b="1" cap="all" spc="100" smtClean="0">
                <a:solidFill>
                  <a:schemeClr val="accent2"/>
                </a:solidFill>
              </a:rPr>
              <a:t>5</a:t>
            </a:fld>
            <a:endParaRPr lang="en-US" b="1" cap="all" spc="100" dirty="0">
              <a:solidFill>
                <a:schemeClr val="accent2"/>
              </a:solidFill>
            </a:endParaRPr>
          </a:p>
        </p:txBody>
      </p:sp>
    </p:spTree>
    <p:extLst>
      <p:ext uri="{BB962C8B-B14F-4D97-AF65-F5344CB8AC3E}">
        <p14:creationId xmlns:p14="http://schemas.microsoft.com/office/powerpoint/2010/main" val="78391444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 schematic&#10;&#10;Description automatically generated">
            <a:extLst>
              <a:ext uri="{FF2B5EF4-FFF2-40B4-BE49-F238E27FC236}">
                <a16:creationId xmlns:a16="http://schemas.microsoft.com/office/drawing/2014/main" id="{420D5C3A-5EC9-8DB9-C631-01B116B09642}"/>
              </a:ext>
            </a:extLst>
          </p:cNvPr>
          <p:cNvPicPr>
            <a:picLocks noGrp="1" noChangeAspect="1"/>
          </p:cNvPicPr>
          <p:nvPr>
            <p:ph idx="1"/>
          </p:nvPr>
        </p:nvPicPr>
        <p:blipFill>
          <a:blip r:embed="rId2"/>
          <a:stretch>
            <a:fillRect/>
          </a:stretch>
        </p:blipFill>
        <p:spPr>
          <a:xfrm>
            <a:off x="2634508" y="158489"/>
            <a:ext cx="8444309" cy="5937511"/>
          </a:xfrm>
        </p:spPr>
      </p:pic>
      <p:sp>
        <p:nvSpPr>
          <p:cNvPr id="6" name="Slide Number Placeholder 5">
            <a:extLst>
              <a:ext uri="{FF2B5EF4-FFF2-40B4-BE49-F238E27FC236}">
                <a16:creationId xmlns:a16="http://schemas.microsoft.com/office/drawing/2014/main" id="{458B307C-2478-862F-89D0-5C161A9DB74D}"/>
              </a:ext>
            </a:extLst>
          </p:cNvPr>
          <p:cNvSpPr>
            <a:spLocks noGrp="1"/>
          </p:cNvSpPr>
          <p:nvPr>
            <p:ph type="sldNum" sz="quarter" idx="12"/>
          </p:nvPr>
        </p:nvSpPr>
        <p:spPr/>
        <p:txBody>
          <a:bodyPr/>
          <a:lstStyle/>
          <a:p>
            <a:fld id="{D8DA9DAA-006C-4F4B-980E-E3DF019B24E2}" type="slidenum">
              <a:rPr lang="en-US" smtClean="0"/>
              <a:pPr/>
              <a:t>6</a:t>
            </a:fld>
            <a:endParaRPr lang="en-US" dirty="0"/>
          </a:p>
        </p:txBody>
      </p:sp>
      <p:sp>
        <p:nvSpPr>
          <p:cNvPr id="5" name="TextBox 4">
            <a:extLst>
              <a:ext uri="{FF2B5EF4-FFF2-40B4-BE49-F238E27FC236}">
                <a16:creationId xmlns:a16="http://schemas.microsoft.com/office/drawing/2014/main" id="{590DD3D4-0713-8D81-AE9D-06D822F14986}"/>
              </a:ext>
            </a:extLst>
          </p:cNvPr>
          <p:cNvSpPr txBox="1"/>
          <p:nvPr/>
        </p:nvSpPr>
        <p:spPr>
          <a:xfrm>
            <a:off x="2733261" y="6246909"/>
            <a:ext cx="10565693" cy="307777"/>
          </a:xfrm>
          <a:prstGeom prst="rect">
            <a:avLst/>
          </a:prstGeom>
          <a:noFill/>
        </p:spPr>
        <p:txBody>
          <a:bodyPr wrap="square">
            <a:spAutoFit/>
          </a:bodyPr>
          <a:lstStyle/>
          <a:p>
            <a:r>
              <a:rPr lang="en-US" sz="1400" dirty="0">
                <a:solidFill>
                  <a:schemeClr val="bg2"/>
                </a:solidFill>
              </a:rPr>
              <a:t>P-type asteroids are asteroids that have low albedo and a featureless reddish spectrum. </a:t>
            </a:r>
          </a:p>
        </p:txBody>
      </p:sp>
      <p:sp>
        <p:nvSpPr>
          <p:cNvPr id="7" name="Title 1">
            <a:extLst>
              <a:ext uri="{FF2B5EF4-FFF2-40B4-BE49-F238E27FC236}">
                <a16:creationId xmlns:a16="http://schemas.microsoft.com/office/drawing/2014/main" id="{603CC98A-5854-15DD-B4FD-88732A962A08}"/>
              </a:ext>
            </a:extLst>
          </p:cNvPr>
          <p:cNvSpPr txBox="1">
            <a:spLocks/>
          </p:cNvSpPr>
          <p:nvPr/>
        </p:nvSpPr>
        <p:spPr>
          <a:xfrm>
            <a:off x="0" y="1690687"/>
            <a:ext cx="2634509" cy="4922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r>
              <a:rPr lang="en-US" sz="2000" spc="400">
                <a:latin typeface="+mn-lt"/>
              </a:rPr>
              <a:t>The Lucy Mission will tour the trojan asteroid belt in several loops around the solar system using earth as a gravity assist</a:t>
            </a:r>
            <a:endParaRPr lang="en-US" sz="2000" dirty="0"/>
          </a:p>
        </p:txBody>
      </p:sp>
    </p:spTree>
    <p:extLst>
      <p:ext uri="{BB962C8B-B14F-4D97-AF65-F5344CB8AC3E}">
        <p14:creationId xmlns:p14="http://schemas.microsoft.com/office/powerpoint/2010/main" val="135597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7ECE-2C32-8B2E-85AE-92478665ED32}"/>
              </a:ext>
            </a:extLst>
          </p:cNvPr>
          <p:cNvSpPr>
            <a:spLocks noGrp="1"/>
          </p:cNvSpPr>
          <p:nvPr>
            <p:ph type="title"/>
          </p:nvPr>
        </p:nvSpPr>
        <p:spPr>
          <a:xfrm>
            <a:off x="0" y="0"/>
            <a:ext cx="3061294" cy="6356350"/>
          </a:xfrm>
        </p:spPr>
        <p:txBody>
          <a:bodyPr>
            <a:normAutofit/>
          </a:bodyPr>
          <a:lstStyle/>
          <a:p>
            <a:r>
              <a:rPr lang="en-US" sz="3200" dirty="0"/>
              <a:t>Animation of lucy trip to the 7 asteroids of the mission</a:t>
            </a:r>
          </a:p>
        </p:txBody>
      </p:sp>
      <p:sp>
        <p:nvSpPr>
          <p:cNvPr id="6" name="Slide Number Placeholder 5">
            <a:extLst>
              <a:ext uri="{FF2B5EF4-FFF2-40B4-BE49-F238E27FC236}">
                <a16:creationId xmlns:a16="http://schemas.microsoft.com/office/drawing/2014/main" id="{D807E24B-9370-84B1-A5A4-B6D42424FF85}"/>
              </a:ext>
            </a:extLst>
          </p:cNvPr>
          <p:cNvSpPr>
            <a:spLocks noGrp="1"/>
          </p:cNvSpPr>
          <p:nvPr>
            <p:ph type="sldNum" sz="quarter" idx="12"/>
          </p:nvPr>
        </p:nvSpPr>
        <p:spPr/>
        <p:txBody>
          <a:bodyPr/>
          <a:lstStyle/>
          <a:p>
            <a:fld id="{D8DA9DAA-006C-4F4B-980E-E3DF019B24E2}" type="slidenum">
              <a:rPr lang="en-US" smtClean="0"/>
              <a:pPr/>
              <a:t>7</a:t>
            </a:fld>
            <a:endParaRPr lang="en-US" dirty="0"/>
          </a:p>
        </p:txBody>
      </p:sp>
      <p:pic>
        <p:nvPicPr>
          <p:cNvPr id="8" name="trajectory">
            <a:hlinkClick r:id="" action="ppaction://media"/>
            <a:extLst>
              <a:ext uri="{FF2B5EF4-FFF2-40B4-BE49-F238E27FC236}">
                <a16:creationId xmlns:a16="http://schemas.microsoft.com/office/drawing/2014/main" id="{36C7A94B-CDBB-4260-4461-F1E493AED9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1294" y="734710"/>
            <a:ext cx="6294741" cy="6123290"/>
          </a:xfrm>
          <a:prstGeom prst="rect">
            <a:avLst/>
          </a:prstGeom>
        </p:spPr>
      </p:pic>
    </p:spTree>
    <p:extLst>
      <p:ext uri="{BB962C8B-B14F-4D97-AF65-F5344CB8AC3E}">
        <p14:creationId xmlns:p14="http://schemas.microsoft.com/office/powerpoint/2010/main" val="2226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3383FC-E66F-998A-0A24-23EB200A9ED5}"/>
              </a:ext>
            </a:extLst>
          </p:cNvPr>
          <p:cNvSpPr txBox="1"/>
          <p:nvPr/>
        </p:nvSpPr>
        <p:spPr>
          <a:xfrm>
            <a:off x="576516" y="1690688"/>
            <a:ext cx="10771188" cy="1180103"/>
          </a:xfrm>
          <a:prstGeom prst="rect">
            <a:avLst/>
          </a:prstGeom>
          <a:solidFill>
            <a:schemeClr val="tx1"/>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a:normAutofit fontScale="90000"/>
          </a:bodyPr>
          <a:lstStyle/>
          <a:p>
            <a:r>
              <a:rPr lang="en-US" sz="5400" dirty="0"/>
              <a:t>Mission timetable to reach Polymele</a:t>
            </a:r>
          </a:p>
        </p:txBody>
      </p:sp>
      <p:sp>
        <p:nvSpPr>
          <p:cNvPr id="7" name="Slide Number Placeholder 5">
            <a:extLst>
              <a:ext uri="{FF2B5EF4-FFF2-40B4-BE49-F238E27FC236}">
                <a16:creationId xmlns:a16="http://schemas.microsoft.com/office/drawing/2014/main" id="{4ECDE54D-4BD2-4764-A36A-8487DB61E7A6}"/>
              </a:ext>
            </a:extLst>
          </p:cNvPr>
          <p:cNvSpPr>
            <a:spLocks noGrp="1"/>
          </p:cNvSpPr>
          <p:nvPr>
            <p:ph type="sldNum" sz="quarter" idx="12"/>
          </p:nvPr>
        </p:nvSpPr>
        <p:spPr/>
        <p:txBody>
          <a:bodyPr/>
          <a:lstStyle/>
          <a:p>
            <a:fld id="{D8DA9DAA-006C-4F4B-980E-E3DF019B24E2}" type="slidenum">
              <a:rPr lang="en-US" b="1" cap="all" spc="100" smtClean="0">
                <a:solidFill>
                  <a:schemeClr val="accent2"/>
                </a:solidFill>
              </a:rPr>
              <a:t>8</a:t>
            </a:fld>
            <a:endParaRPr lang="en-US" b="1" cap="all" spc="100" dirty="0">
              <a:solidFill>
                <a:schemeClr val="accent2"/>
              </a:solidFill>
            </a:endParaRPr>
          </a:p>
        </p:txBody>
      </p:sp>
      <p:pic>
        <p:nvPicPr>
          <p:cNvPr id="8" name="Content Placeholder 7">
            <a:extLst>
              <a:ext uri="{FF2B5EF4-FFF2-40B4-BE49-F238E27FC236}">
                <a16:creationId xmlns:a16="http://schemas.microsoft.com/office/drawing/2014/main" id="{325FFFFD-D3A3-BCF0-3559-3D469CFECADD}"/>
              </a:ext>
            </a:extLst>
          </p:cNvPr>
          <p:cNvPicPr>
            <a:picLocks noGrp="1" noChangeAspect="1"/>
          </p:cNvPicPr>
          <p:nvPr>
            <p:ph idx="1"/>
          </p:nvPr>
        </p:nvPicPr>
        <p:blipFill>
          <a:blip r:embed="rId2"/>
          <a:stretch>
            <a:fillRect/>
          </a:stretch>
        </p:blipFill>
        <p:spPr>
          <a:xfrm>
            <a:off x="576517" y="2870791"/>
            <a:ext cx="10771187" cy="3622084"/>
          </a:xfrm>
        </p:spPr>
      </p:pic>
      <p:sp>
        <p:nvSpPr>
          <p:cNvPr id="2" name="TextBox 1">
            <a:extLst>
              <a:ext uri="{FF2B5EF4-FFF2-40B4-BE49-F238E27FC236}">
                <a16:creationId xmlns:a16="http://schemas.microsoft.com/office/drawing/2014/main" id="{5DF53908-9788-E81B-0513-78ABF58F619E}"/>
              </a:ext>
            </a:extLst>
          </p:cNvPr>
          <p:cNvSpPr txBox="1"/>
          <p:nvPr/>
        </p:nvSpPr>
        <p:spPr>
          <a:xfrm>
            <a:off x="4359965" y="2345635"/>
            <a:ext cx="2928732" cy="369332"/>
          </a:xfrm>
          <a:prstGeom prst="rect">
            <a:avLst/>
          </a:prstGeom>
          <a:solidFill>
            <a:schemeClr val="bg1"/>
          </a:solidFill>
        </p:spPr>
        <p:txBody>
          <a:bodyPr wrap="square" rtlCol="0">
            <a:spAutoFit/>
          </a:bodyPr>
          <a:lstStyle/>
          <a:p>
            <a:r>
              <a:rPr lang="en-US" dirty="0"/>
              <a:t>Launched – October 2021</a:t>
            </a:r>
          </a:p>
        </p:txBody>
      </p:sp>
    </p:spTree>
    <p:extLst>
      <p:ext uri="{BB962C8B-B14F-4D97-AF65-F5344CB8AC3E}">
        <p14:creationId xmlns:p14="http://schemas.microsoft.com/office/powerpoint/2010/main" val="27782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C78ED7-6621-8253-4827-A873C25271FB}"/>
              </a:ext>
            </a:extLst>
          </p:cNvPr>
          <p:cNvSpPr>
            <a:spLocks noGrp="1"/>
          </p:cNvSpPr>
          <p:nvPr>
            <p:ph type="sldNum" sz="quarter" idx="12"/>
          </p:nvPr>
        </p:nvSpPr>
        <p:spPr/>
        <p:txBody>
          <a:bodyPr/>
          <a:lstStyle/>
          <a:p>
            <a:fld id="{D8DA9DAA-006C-4F4B-980E-E3DF019B24E2}" type="slidenum">
              <a:rPr lang="en-US" smtClean="0"/>
              <a:pPr/>
              <a:t>9</a:t>
            </a:fld>
            <a:endParaRPr lang="en-US" dirty="0"/>
          </a:p>
        </p:txBody>
      </p:sp>
      <p:sp>
        <p:nvSpPr>
          <p:cNvPr id="9" name="TextBox 8">
            <a:extLst>
              <a:ext uri="{FF2B5EF4-FFF2-40B4-BE49-F238E27FC236}">
                <a16:creationId xmlns:a16="http://schemas.microsoft.com/office/drawing/2014/main" id="{4A1B39F3-8249-F537-7994-8B7AF1C58036}"/>
              </a:ext>
            </a:extLst>
          </p:cNvPr>
          <p:cNvSpPr txBox="1"/>
          <p:nvPr/>
        </p:nvSpPr>
        <p:spPr>
          <a:xfrm>
            <a:off x="251791" y="967409"/>
            <a:ext cx="2160105" cy="1077218"/>
          </a:xfrm>
          <a:prstGeom prst="rect">
            <a:avLst/>
          </a:prstGeom>
          <a:noFill/>
        </p:spPr>
        <p:txBody>
          <a:bodyPr wrap="square" rtlCol="0">
            <a:spAutoFit/>
          </a:bodyPr>
          <a:lstStyle/>
          <a:p>
            <a:r>
              <a:rPr lang="en-US" sz="3200" dirty="0">
                <a:solidFill>
                  <a:schemeClr val="bg2"/>
                </a:solidFill>
              </a:rPr>
              <a:t>Predicted Path Map</a:t>
            </a:r>
          </a:p>
        </p:txBody>
      </p:sp>
      <p:pic>
        <p:nvPicPr>
          <p:cNvPr id="3" name="Picture 2">
            <a:extLst>
              <a:ext uri="{FF2B5EF4-FFF2-40B4-BE49-F238E27FC236}">
                <a16:creationId xmlns:a16="http://schemas.microsoft.com/office/drawing/2014/main" id="{ADE7D970-E7C9-EEDE-50BD-44117C17ADD6}"/>
              </a:ext>
            </a:extLst>
          </p:cNvPr>
          <p:cNvPicPr>
            <a:picLocks noChangeAspect="1"/>
          </p:cNvPicPr>
          <p:nvPr/>
        </p:nvPicPr>
        <p:blipFill>
          <a:blip r:embed="rId2"/>
          <a:stretch>
            <a:fillRect/>
          </a:stretch>
        </p:blipFill>
        <p:spPr>
          <a:xfrm>
            <a:off x="2582476" y="428"/>
            <a:ext cx="9609524" cy="6857143"/>
          </a:xfrm>
          <a:prstGeom prst="rect">
            <a:avLst/>
          </a:prstGeom>
        </p:spPr>
      </p:pic>
    </p:spTree>
    <p:extLst>
      <p:ext uri="{BB962C8B-B14F-4D97-AF65-F5344CB8AC3E}">
        <p14:creationId xmlns:p14="http://schemas.microsoft.com/office/powerpoint/2010/main" val="451722120"/>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themeOverride>
</file>

<file path=ppt/theme/themeOverride2.xml><?xml version="1.0" encoding="utf-8"?>
<a:themeOverride xmlns:a="http://schemas.openxmlformats.org/drawingml/2006/main">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themeOverride>
</file>

<file path=ppt/theme/themeOverride3.xml><?xml version="1.0" encoding="utf-8"?>
<a:themeOverride xmlns:a="http://schemas.openxmlformats.org/drawingml/2006/main">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635</TotalTime>
  <Words>1034</Words>
  <Application>Microsoft Office PowerPoint</Application>
  <PresentationFormat>Widescreen</PresentationFormat>
  <Paragraphs>77</Paragraphs>
  <Slides>24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Univers</vt:lpstr>
      <vt:lpstr>GradientUnivers</vt:lpstr>
      <vt:lpstr>Discovering a moon of polyemele</vt:lpstr>
      <vt:lpstr>Introduction</vt:lpstr>
      <vt:lpstr>Polymele is one of the Trojan asteroids, shown here  as they orbit the sun</vt:lpstr>
      <vt:lpstr>Polymele is one of the Trojan Asteroids, shown here as the orbit  relative to Fixed Jupiter</vt:lpstr>
      <vt:lpstr>Polymele is part of the Lucy mission whose  objective is to visit 6 Trojan asteroids and one main belt asteroid as shown and listed to the right:</vt:lpstr>
      <vt:lpstr>PowerPoint Presentation</vt:lpstr>
      <vt:lpstr>Animation of lucy trip to the 7 asteroids of the mission</vt:lpstr>
      <vt:lpstr>Mission timetable to reach Polymele</vt:lpstr>
      <vt:lpstr>PowerPoint Presentation</vt:lpstr>
      <vt:lpstr>Polymele occultation path crossed the entire north American continent  however, only half the path was in twilight where the sun was 10 degrees or more below the horizon</vt:lpstr>
      <vt:lpstr>PowerPoint Presentation</vt:lpstr>
      <vt:lpstr>Route traveled by tony and connie  George  Scottsdale, Arizona to Salina, Kansas  distance and elevation gain</vt:lpstr>
      <vt:lpstr>Tony George Polymele observing site near salina, ks</vt:lpstr>
      <vt:lpstr>PowerPoint Presentation</vt:lpstr>
      <vt:lpstr>My Pymovie observation light curve</vt:lpstr>
      <vt:lpstr>Pyote event solution</vt:lpstr>
      <vt:lpstr>Pyote analysis results</vt:lpstr>
      <vt:lpstr>Distribution of IOTA Member sites  Most of the Swri participant sites were located in the Missouri, Kentucky, Tennessee area  Green dots are positive  red dots are negative (misses)</vt:lpstr>
      <vt:lpstr>IOTA observers preliminary ellipse of best fit</vt:lpstr>
      <vt:lpstr>Houston, do we have a problem?</vt:lpstr>
      <vt:lpstr>Final Analysis results  Polymele has a moon!</vt:lpstr>
      <vt:lpstr>Now that we have a new moon, we have to come up with an unofficial name for it.  SwRI observers decided to call the new moon ‘shaun’, after the shaun the sheep – it turns out that the mythical Polymele translates to ‘many sheep’ [at least as reported by one of the team]!</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a moon of polyemele</dc:title>
  <dc:creator>Tony George</dc:creator>
  <cp:lastModifiedBy>Steve Preston</cp:lastModifiedBy>
  <cp:revision>18</cp:revision>
  <dcterms:created xsi:type="dcterms:W3CDTF">2022-07-19T19:47:39Z</dcterms:created>
  <dcterms:modified xsi:type="dcterms:W3CDTF">2023-06-22T20:12:20Z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