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0" r:id="rId3"/>
    <p:sldId id="270" r:id="rId4"/>
    <p:sldId id="259" r:id="rId5"/>
    <p:sldId id="257" r:id="rId6"/>
    <p:sldId id="266" r:id="rId7"/>
    <p:sldId id="258" r:id="rId8"/>
    <p:sldId id="261" r:id="rId9"/>
    <p:sldId id="265" r:id="rId10"/>
    <p:sldId id="262" r:id="rId11"/>
    <p:sldId id="263" r:id="rId12"/>
    <p:sldId id="268" r:id="rId13"/>
    <p:sldId id="267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IOTA_Coordinator\2022%20Annual%20Meeting\2020%20Meeting%20Files\2020_annual_meeting_statistics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IOTA_Coordinator\2022%20Annual%20Meeting\2020%20Meeting%20Files\2020_annual_meeting_statistic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i="0" baseline="0" dirty="0"/>
              <a:t>2021 North America</a:t>
            </a:r>
          </a:p>
          <a:p>
            <a:pPr>
              <a:defRPr/>
            </a:pPr>
            <a:r>
              <a:rPr lang="en-US" sz="3200" b="1" i="0" baseline="0" dirty="0"/>
              <a:t>20 or More Observations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'Observers 2021'!$A$3:$A$20</c:f>
              <c:strCache>
                <c:ptCount val="18"/>
                <c:pt idx="0">
                  <c:v>W. Hanna</c:v>
                </c:pt>
                <c:pt idx="1">
                  <c:v>P. Maley</c:v>
                </c:pt>
                <c:pt idx="2">
                  <c:v>R. Venable</c:v>
                </c:pt>
                <c:pt idx="3">
                  <c:v>D &amp; J Dunham</c:v>
                </c:pt>
                <c:pt idx="4">
                  <c:v>S. Messner</c:v>
                </c:pt>
                <c:pt idx="5">
                  <c:v>D. Oesper</c:v>
                </c:pt>
                <c:pt idx="6">
                  <c:v>G. Viscome</c:v>
                </c:pt>
                <c:pt idx="7">
                  <c:v>T. Blank</c:v>
                </c:pt>
                <c:pt idx="8">
                  <c:v>T. George</c:v>
                </c:pt>
                <c:pt idx="9">
                  <c:v>W. Thomas</c:v>
                </c:pt>
                <c:pt idx="10">
                  <c:v>D. Eisfeldt</c:v>
                </c:pt>
                <c:pt idx="11">
                  <c:v>J. Barton</c:v>
                </c:pt>
                <c:pt idx="12">
                  <c:v>P. Stuart</c:v>
                </c:pt>
                <c:pt idx="13">
                  <c:v>N. Carlson</c:v>
                </c:pt>
                <c:pt idx="14">
                  <c:v>R. Dunford</c:v>
                </c:pt>
                <c:pt idx="15">
                  <c:v>J. Bardecker</c:v>
                </c:pt>
                <c:pt idx="16">
                  <c:v>C. Anderson</c:v>
                </c:pt>
                <c:pt idx="17">
                  <c:v>R. Nolthenius</c:v>
                </c:pt>
              </c:strCache>
            </c:strRef>
          </c:cat>
          <c:val>
            <c:numRef>
              <c:f>'Observers 2021'!$B$3:$B$20</c:f>
              <c:numCache>
                <c:formatCode>General</c:formatCode>
                <c:ptCount val="18"/>
                <c:pt idx="0">
                  <c:v>122</c:v>
                </c:pt>
                <c:pt idx="1">
                  <c:v>91</c:v>
                </c:pt>
                <c:pt idx="2">
                  <c:v>67</c:v>
                </c:pt>
                <c:pt idx="3">
                  <c:v>55</c:v>
                </c:pt>
                <c:pt idx="4">
                  <c:v>50</c:v>
                </c:pt>
                <c:pt idx="5">
                  <c:v>49</c:v>
                </c:pt>
                <c:pt idx="6">
                  <c:v>38</c:v>
                </c:pt>
                <c:pt idx="7">
                  <c:v>31</c:v>
                </c:pt>
                <c:pt idx="8">
                  <c:v>31</c:v>
                </c:pt>
                <c:pt idx="9">
                  <c:v>31</c:v>
                </c:pt>
                <c:pt idx="10">
                  <c:v>30</c:v>
                </c:pt>
                <c:pt idx="11">
                  <c:v>29</c:v>
                </c:pt>
                <c:pt idx="12">
                  <c:v>27</c:v>
                </c:pt>
                <c:pt idx="13">
                  <c:v>26</c:v>
                </c:pt>
                <c:pt idx="14">
                  <c:v>23</c:v>
                </c:pt>
                <c:pt idx="15">
                  <c:v>22</c:v>
                </c:pt>
                <c:pt idx="16">
                  <c:v>20</c:v>
                </c:pt>
                <c:pt idx="17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2F-4038-9D58-006EDF68E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9093480"/>
        <c:axId val="359093088"/>
        <c:axId val="0"/>
      </c:bar3DChart>
      <c:catAx>
        <c:axId val="35909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093088"/>
        <c:crosses val="autoZero"/>
        <c:auto val="1"/>
        <c:lblAlgn val="ctr"/>
        <c:lblOffset val="100"/>
        <c:noMultiLvlLbl val="0"/>
      </c:catAx>
      <c:valAx>
        <c:axId val="35909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09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IOTA</a:t>
            </a:r>
            <a:r>
              <a:rPr lang="en-US" b="1" baseline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World Wide</a:t>
            </a:r>
          </a:p>
          <a:p>
            <a:pPr>
              <a:defRPr/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Positive Events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26-4898-B4BE-7DF52C4F25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26-4898-B4BE-7DF52C4F25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925337632079971E-17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26-4898-B4BE-7DF52C4F25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26-4898-B4BE-7DF52C4F25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D26-4898-B4BE-7DF52C4F25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D26-4898-B4BE-7DF52C4F25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777777777777676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D26-4898-B4BE-7DF52C4F25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185067526415994E-16"/>
                  <c:y val="-3.703703703703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D26-4898-B4BE-7DF52C4F25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Graph!$A$13:$A$20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 (est)</c:v>
                </c:pt>
              </c:strCache>
            </c:strRef>
          </c:cat>
          <c:val>
            <c:numRef>
              <c:f>Graph!$B$13:$B$20</c:f>
              <c:numCache>
                <c:formatCode>General</c:formatCode>
                <c:ptCount val="8"/>
                <c:pt idx="0">
                  <c:v>226</c:v>
                </c:pt>
                <c:pt idx="1">
                  <c:v>302</c:v>
                </c:pt>
                <c:pt idx="2">
                  <c:v>337</c:v>
                </c:pt>
                <c:pt idx="3">
                  <c:v>513</c:v>
                </c:pt>
                <c:pt idx="4">
                  <c:v>591</c:v>
                </c:pt>
                <c:pt idx="5">
                  <c:v>878</c:v>
                </c:pt>
                <c:pt idx="6">
                  <c:v>1373</c:v>
                </c:pt>
                <c:pt idx="7">
                  <c:v>1650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D26-4898-B4BE-7DF52C4F2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016992"/>
        <c:axId val="313011896"/>
        <c:axId val="0"/>
      </c:bar3DChart>
      <c:catAx>
        <c:axId val="31301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011896"/>
        <c:crosses val="autoZero"/>
        <c:auto val="1"/>
        <c:lblAlgn val="ctr"/>
        <c:lblOffset val="100"/>
        <c:noMultiLvlLbl val="0"/>
      </c:catAx>
      <c:valAx>
        <c:axId val="313011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01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5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>
                <a:solidFill>
                  <a:schemeClr val="accent5">
                    <a:lumMod val="50000"/>
                  </a:schemeClr>
                </a:solidFill>
              </a:rPr>
              <a:t>IOTA North America</a:t>
            </a:r>
          </a:p>
          <a:p>
            <a:pPr>
              <a:defRPr/>
            </a:pPr>
            <a:r>
              <a:rPr lang="en-US" b="1" baseline="0">
                <a:solidFill>
                  <a:schemeClr val="accent5">
                    <a:lumMod val="50000"/>
                  </a:schemeClr>
                </a:solidFill>
              </a:rPr>
              <a:t>Total Positive Events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Graph!$B$1</c:f>
              <c:strCache>
                <c:ptCount val="1"/>
                <c:pt idx="0">
                  <c:v>Total Events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496878901373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5F1-4552-8339-A8B2BA0D3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496878901373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F1-4552-8339-A8B2BA0D3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295761483709066E-17"/>
                  <c:y val="-4.5776113191843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F1-4552-8339-A8B2BA0D3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496878901373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F1-4552-8339-A8B2BA0D3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3.3291718684977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5F1-4552-8339-A8B2BA0D3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496878901373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5F1-4552-8339-A8B2BA0D3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2591522967418133E-17"/>
                  <c:y val="-3.3291718684977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5F1-4552-8339-A8B2BA0D3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252525252525255E-3"/>
                  <c:y val="-3.3291718684977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5F1-4552-8339-A8B2BA0D3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9144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 (est)</c:v>
                </c:pt>
              </c:strCache>
            </c:strRef>
          </c:cat>
          <c:val>
            <c:numRef>
              <c:f>Graph!$B$2:$B$9</c:f>
              <c:numCache>
                <c:formatCode>General</c:formatCode>
                <c:ptCount val="8"/>
                <c:pt idx="0">
                  <c:v>83</c:v>
                </c:pt>
                <c:pt idx="1">
                  <c:v>109</c:v>
                </c:pt>
                <c:pt idx="2">
                  <c:v>131</c:v>
                </c:pt>
                <c:pt idx="3">
                  <c:v>190</c:v>
                </c:pt>
                <c:pt idx="4">
                  <c:v>207</c:v>
                </c:pt>
                <c:pt idx="5">
                  <c:v>316</c:v>
                </c:pt>
                <c:pt idx="6">
                  <c:v>469</c:v>
                </c:pt>
                <c:pt idx="7">
                  <c:v>550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5F1-4552-8339-A8B2BA0D3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017384"/>
        <c:axId val="313014640"/>
        <c:axId val="0"/>
      </c:bar3DChart>
      <c:catAx>
        <c:axId val="31301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014640"/>
        <c:crosses val="autoZero"/>
        <c:auto val="1"/>
        <c:lblAlgn val="ctr"/>
        <c:lblOffset val="100"/>
        <c:noMultiLvlLbl val="0"/>
      </c:catAx>
      <c:valAx>
        <c:axId val="31301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01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5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0.29608</cdr:x>
      <cdr:y>0.27383</cdr:y>
    </cdr:from>
    <cdr:to>
      <cdr:x>0.70392</cdr:x>
      <cdr:y>0.3663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B2CD95EB-2299-5EFA-531E-75BC7B2EA9D3}"/>
            </a:ext>
          </a:extLst>
        </cdr:cNvPr>
        <cdr:cNvSpPr txBox="1"/>
      </cdr:nvSpPr>
      <cdr:spPr>
        <a:xfrm xmlns:a="http://schemas.openxmlformats.org/drawingml/2006/main">
          <a:off x="3169100" y="1173473"/>
          <a:ext cx="4365325" cy="396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From Occult DB - Only Fitted Events Are Included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7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5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35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1390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34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30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88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23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5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6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6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3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1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9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1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9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E0D914D-B099-4142-A885-11F276715148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05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BDF272-7D70-B06E-AC9F-594C18541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IOTA / North America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9B37C5-EF35-6D2B-832F-6DD8B968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429001"/>
            <a:ext cx="9144000" cy="10194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2022 Summary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John Moore – NA Coordinator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D8D7D8-FCFE-3C47-09E6-5C49384FD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39" y="195963"/>
            <a:ext cx="10934916" cy="14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A554A0-C17F-9EBF-BDB3-DC2DD9BB2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8" y="348771"/>
            <a:ext cx="10705504" cy="146316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1F365AE-E40C-BE37-687D-B5CB2CBADEA5}"/>
              </a:ext>
            </a:extLst>
          </p:cNvPr>
          <p:cNvSpPr txBox="1">
            <a:spLocks/>
          </p:cNvSpPr>
          <p:nvPr/>
        </p:nvSpPr>
        <p:spPr>
          <a:xfrm>
            <a:off x="1120000" y="1825624"/>
            <a:ext cx="10233800" cy="50323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5"/>
                </a:solidFill>
              </a:rPr>
              <a:t>Help Us (your review team) Help You !!!</a:t>
            </a:r>
          </a:p>
          <a:p>
            <a:pPr lvl="1"/>
            <a:endParaRPr lang="en-US" b="1" dirty="0">
              <a:solidFill>
                <a:srgbClr val="FFC000"/>
              </a:solidFill>
            </a:endParaRPr>
          </a:p>
          <a:p>
            <a:pPr lvl="1"/>
            <a:r>
              <a:rPr lang="en-US" b="1" dirty="0">
                <a:solidFill>
                  <a:srgbClr val="FFC000"/>
                </a:solidFill>
              </a:rPr>
              <a:t>File Naming: </a:t>
            </a:r>
            <a:r>
              <a:rPr lang="en-US" b="1" u="sng" dirty="0">
                <a:solidFill>
                  <a:srgbClr val="FFC000"/>
                </a:solidFill>
              </a:rPr>
              <a:t>EVERYTHING</a:t>
            </a:r>
          </a:p>
          <a:p>
            <a:pPr lvl="2"/>
            <a:r>
              <a:rPr lang="en-US" b="1" dirty="0">
                <a:solidFill>
                  <a:srgbClr val="FFC000"/>
                </a:solidFill>
              </a:rPr>
              <a:t>DATE(YYYYMMDD)_</a:t>
            </a:r>
            <a:r>
              <a:rPr lang="en-US" b="1" dirty="0" err="1">
                <a:solidFill>
                  <a:srgbClr val="FFC000"/>
                </a:solidFill>
              </a:rPr>
              <a:t>AstNum_ASTName_Oberver_POS</a:t>
            </a:r>
            <a:r>
              <a:rPr lang="en-US" b="1" dirty="0">
                <a:solidFill>
                  <a:srgbClr val="FFC000"/>
                </a:solidFill>
              </a:rPr>
              <a:t>/NEG</a:t>
            </a:r>
          </a:p>
          <a:p>
            <a:pPr lvl="1"/>
            <a:endParaRPr lang="en-US" b="1" dirty="0">
              <a:solidFill>
                <a:srgbClr val="FFC000"/>
              </a:solidFill>
            </a:endParaRPr>
          </a:p>
          <a:p>
            <a:pPr lvl="1"/>
            <a:r>
              <a:rPr lang="en-US" b="1" dirty="0">
                <a:solidFill>
                  <a:srgbClr val="FFC000"/>
                </a:solidFill>
              </a:rPr>
              <a:t>Example – </a:t>
            </a:r>
            <a:r>
              <a:rPr lang="en-US" b="1" dirty="0">
                <a:solidFill>
                  <a:srgbClr val="FF0000"/>
                </a:solidFill>
              </a:rPr>
              <a:t>MISS Report</a:t>
            </a:r>
          </a:p>
          <a:p>
            <a:pPr lvl="2"/>
            <a:r>
              <a:rPr lang="en-US" b="1" dirty="0">
                <a:solidFill>
                  <a:srgbClr val="FFC000"/>
                </a:solidFill>
              </a:rPr>
              <a:t>20220721_1_Ceres_Moore_NEG.XLS</a:t>
            </a:r>
          </a:p>
          <a:p>
            <a:pPr lvl="2"/>
            <a:endParaRPr lang="en-US" b="1" dirty="0">
              <a:solidFill>
                <a:srgbClr val="FFC000"/>
              </a:solidFill>
            </a:endParaRPr>
          </a:p>
          <a:p>
            <a:pPr lvl="1"/>
            <a:r>
              <a:rPr lang="en-US" b="1" dirty="0">
                <a:solidFill>
                  <a:srgbClr val="FFC000"/>
                </a:solidFill>
              </a:rPr>
              <a:t>Example – </a:t>
            </a:r>
            <a:r>
              <a:rPr lang="en-US" b="1" dirty="0">
                <a:solidFill>
                  <a:srgbClr val="00B050"/>
                </a:solidFill>
              </a:rPr>
              <a:t>POS Report</a:t>
            </a:r>
          </a:p>
          <a:p>
            <a:pPr lvl="2"/>
            <a:r>
              <a:rPr lang="en-US" b="1" dirty="0">
                <a:solidFill>
                  <a:schemeClr val="accent6"/>
                </a:solidFill>
              </a:rPr>
              <a:t>20220721_1_Ceres_Moore_POS.XLS(X) – report spreadsheet</a:t>
            </a:r>
          </a:p>
          <a:p>
            <a:pPr lvl="2"/>
            <a:r>
              <a:rPr lang="en-US" b="1" dirty="0">
                <a:solidFill>
                  <a:schemeClr val="accent6"/>
                </a:solidFill>
              </a:rPr>
              <a:t>20220721_1_Ceres_Moore_POS.CSV – </a:t>
            </a:r>
            <a:r>
              <a:rPr lang="en-US" b="1" dirty="0" err="1">
                <a:solidFill>
                  <a:schemeClr val="accent6"/>
                </a:solidFill>
              </a:rPr>
              <a:t>PyMovie</a:t>
            </a:r>
            <a:r>
              <a:rPr lang="en-US" b="1" dirty="0">
                <a:solidFill>
                  <a:schemeClr val="accent6"/>
                </a:solidFill>
              </a:rPr>
              <a:t>/</a:t>
            </a:r>
            <a:r>
              <a:rPr lang="en-US" b="1" dirty="0" err="1">
                <a:solidFill>
                  <a:schemeClr val="accent6"/>
                </a:solidFill>
              </a:rPr>
              <a:t>Tangra</a:t>
            </a:r>
            <a:r>
              <a:rPr lang="en-US" b="1" dirty="0">
                <a:solidFill>
                  <a:schemeClr val="accent6"/>
                </a:solidFill>
              </a:rPr>
              <a:t>/</a:t>
            </a:r>
            <a:r>
              <a:rPr lang="en-US" b="1" dirty="0" err="1">
                <a:solidFill>
                  <a:schemeClr val="accent6"/>
                </a:solidFill>
              </a:rPr>
              <a:t>LiMovie</a:t>
            </a:r>
            <a:r>
              <a:rPr lang="en-US" b="1" dirty="0">
                <a:solidFill>
                  <a:schemeClr val="accent6"/>
                </a:solidFill>
              </a:rPr>
              <a:t> CSV</a:t>
            </a:r>
          </a:p>
          <a:p>
            <a:pPr lvl="2"/>
            <a:r>
              <a:rPr lang="en-US" b="1" dirty="0">
                <a:solidFill>
                  <a:schemeClr val="accent6"/>
                </a:solidFill>
              </a:rPr>
              <a:t>20220721_1_Ceres_Moore_POS.txt – </a:t>
            </a:r>
            <a:r>
              <a:rPr lang="en-US" b="1" dirty="0" err="1">
                <a:solidFill>
                  <a:schemeClr val="accent6"/>
                </a:solidFill>
              </a:rPr>
              <a:t>PyOTE</a:t>
            </a:r>
            <a:r>
              <a:rPr lang="en-US" b="1" dirty="0">
                <a:solidFill>
                  <a:schemeClr val="accent6"/>
                </a:solidFill>
              </a:rPr>
              <a:t> log file</a:t>
            </a:r>
          </a:p>
          <a:p>
            <a:pPr lvl="3"/>
            <a:r>
              <a:rPr lang="en-US" b="1" dirty="0">
                <a:solidFill>
                  <a:schemeClr val="accent6"/>
                </a:solidFill>
              </a:rPr>
              <a:t>20220721_1_Moore_POS_GPS.txt</a:t>
            </a:r>
          </a:p>
          <a:p>
            <a:pPr lvl="3"/>
            <a:r>
              <a:rPr lang="en-US" b="1" dirty="0">
                <a:solidFill>
                  <a:schemeClr val="accent6"/>
                </a:solidFill>
              </a:rPr>
              <a:t>20220721_1_Moore_POS_Camera_Settings.txt</a:t>
            </a:r>
          </a:p>
        </p:txBody>
      </p:sp>
    </p:spTree>
    <p:extLst>
      <p:ext uri="{BB962C8B-B14F-4D97-AF65-F5344CB8AC3E}">
        <p14:creationId xmlns:p14="http://schemas.microsoft.com/office/powerpoint/2010/main" val="41567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2AA2DF-A55A-7511-3750-A6784AD02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8" y="348771"/>
            <a:ext cx="10705504" cy="146316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4A378F0-4C44-3DC7-2A11-8B6E9EBDDD93}"/>
              </a:ext>
            </a:extLst>
          </p:cNvPr>
          <p:cNvSpPr txBox="1">
            <a:spLocks/>
          </p:cNvSpPr>
          <p:nvPr/>
        </p:nvSpPr>
        <p:spPr>
          <a:xfrm>
            <a:off x="1120000" y="1825624"/>
            <a:ext cx="10233800" cy="50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5"/>
                </a:solidFill>
              </a:rPr>
              <a:t>Help Us (your review team) Help You !!!</a:t>
            </a:r>
          </a:p>
          <a:p>
            <a:pPr lvl="1"/>
            <a:endParaRPr lang="en-US" b="1" dirty="0">
              <a:solidFill>
                <a:srgbClr val="FFC000"/>
              </a:solidFill>
            </a:endParaRP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Register planned observations in OW – Tracked using Trello</a:t>
            </a:r>
          </a:p>
          <a:p>
            <a:pPr marL="457200" lvl="1" indent="0">
              <a:buNone/>
            </a:pP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5EEA0A-E941-B936-2907-0BEC0E39B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168" y="3211286"/>
            <a:ext cx="43267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1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2AA2DF-A55A-7511-3750-A6784AD02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8" y="348771"/>
            <a:ext cx="10705504" cy="146316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4A378F0-4C44-3DC7-2A11-8B6E9EBDDD93}"/>
              </a:ext>
            </a:extLst>
          </p:cNvPr>
          <p:cNvSpPr txBox="1">
            <a:spLocks/>
          </p:cNvSpPr>
          <p:nvPr/>
        </p:nvSpPr>
        <p:spPr>
          <a:xfrm>
            <a:off x="1120000" y="1825624"/>
            <a:ext cx="10233800" cy="50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5"/>
                </a:solidFill>
              </a:rPr>
              <a:t>Help Us (your review team) Help You !!!</a:t>
            </a:r>
          </a:p>
          <a:p>
            <a:pPr lvl="1"/>
            <a:endParaRPr lang="en-US" b="1" dirty="0">
              <a:solidFill>
                <a:srgbClr val="FFC000"/>
              </a:solidFill>
            </a:endParaRP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Register planned observations in OW – Tracked using Trello</a:t>
            </a:r>
          </a:p>
          <a:p>
            <a:pPr marL="457200" lvl="1" indent="0">
              <a:buNone/>
            </a:pP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5EEA0A-E941-B936-2907-0BEC0E39B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168" y="3211286"/>
            <a:ext cx="4326775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DE42AC-885C-560F-C77D-CF4775DB4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168" y="3211286"/>
            <a:ext cx="4326775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0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2AA2DF-A55A-7511-3750-A6784AD02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8" y="348771"/>
            <a:ext cx="10705504" cy="146316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4A378F0-4C44-3DC7-2A11-8B6E9EBDDD93}"/>
              </a:ext>
            </a:extLst>
          </p:cNvPr>
          <p:cNvSpPr txBox="1">
            <a:spLocks/>
          </p:cNvSpPr>
          <p:nvPr/>
        </p:nvSpPr>
        <p:spPr>
          <a:xfrm>
            <a:off x="1120000" y="1825624"/>
            <a:ext cx="10233800" cy="50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5"/>
                </a:solidFill>
              </a:rPr>
              <a:t>Help Us (your review team) Help You !!!</a:t>
            </a:r>
          </a:p>
          <a:p>
            <a:pPr lvl="1"/>
            <a:endParaRPr lang="en-US" b="1" dirty="0">
              <a:solidFill>
                <a:srgbClr val="FFC000"/>
              </a:solidFill>
            </a:endParaRP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Register planned observations in OW</a:t>
            </a:r>
          </a:p>
          <a:p>
            <a:pPr lvl="1"/>
            <a:endParaRPr lang="en-US" b="1" dirty="0">
              <a:solidFill>
                <a:schemeClr val="accent6"/>
              </a:solidFill>
            </a:endParaRP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Update OW </a:t>
            </a:r>
            <a:r>
              <a:rPr lang="en-US" b="1" u="sng" dirty="0">
                <a:solidFill>
                  <a:schemeClr val="accent6"/>
                </a:solidFill>
              </a:rPr>
              <a:t>ASAP</a:t>
            </a:r>
            <a:r>
              <a:rPr lang="en-US" b="1" dirty="0">
                <a:solidFill>
                  <a:schemeClr val="accent6"/>
                </a:solidFill>
              </a:rPr>
              <a:t> after the event</a:t>
            </a:r>
          </a:p>
          <a:p>
            <a:pPr lvl="1"/>
            <a:endParaRPr lang="en-US" b="1" dirty="0">
              <a:solidFill>
                <a:schemeClr val="accent6"/>
              </a:solidFill>
            </a:endParaRP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Timely Reporting – Please try to report within one week (7 days) of the event.  If delayed, please at least let the coordinator know so a notation can be entered into the tracking record.</a:t>
            </a:r>
          </a:p>
          <a:p>
            <a:pPr lvl="1"/>
            <a:endParaRPr lang="en-US" b="1" dirty="0">
              <a:solidFill>
                <a:schemeClr val="accent6"/>
              </a:solidFill>
            </a:endParaRP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Whenever Possible - Finalize report before submitting</a:t>
            </a:r>
          </a:p>
        </p:txBody>
      </p:sp>
    </p:spTree>
    <p:extLst>
      <p:ext uri="{BB962C8B-B14F-4D97-AF65-F5344CB8AC3E}">
        <p14:creationId xmlns:p14="http://schemas.microsoft.com/office/powerpoint/2010/main" val="195180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F46B3-9F56-03D5-5979-DED26801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58312-5220-E323-34B2-7915A8CCE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352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>
                <a:solidFill>
                  <a:srgbClr val="FFC000"/>
                </a:solidFill>
              </a:rPr>
              <a:t>IOTA North America – Conclusions</a:t>
            </a:r>
          </a:p>
          <a:p>
            <a:pPr lvl="1"/>
            <a:endParaRPr lang="en-US" sz="3600" dirty="0">
              <a:solidFill>
                <a:srgbClr val="FFC000"/>
              </a:solidFill>
            </a:endParaRPr>
          </a:p>
          <a:p>
            <a:pPr lvl="1"/>
            <a:r>
              <a:rPr lang="en-US" sz="3200" dirty="0">
                <a:solidFill>
                  <a:srgbClr val="FFC000"/>
                </a:solidFill>
              </a:rPr>
              <a:t>IOTA N/A is Healthy and Growing</a:t>
            </a:r>
          </a:p>
          <a:p>
            <a:pPr lvl="1"/>
            <a:r>
              <a:rPr lang="en-US" sz="3200" dirty="0">
                <a:solidFill>
                  <a:srgbClr val="FFC000"/>
                </a:solidFill>
              </a:rPr>
              <a:t>Report Volumes/Workload Growing</a:t>
            </a:r>
          </a:p>
          <a:p>
            <a:pPr lvl="1"/>
            <a:r>
              <a:rPr lang="en-US" sz="3200" dirty="0">
                <a:solidFill>
                  <a:srgbClr val="FFC000"/>
                </a:solidFill>
              </a:rPr>
              <a:t>Applications and Organizational Structure Evolving</a:t>
            </a:r>
          </a:p>
          <a:p>
            <a:pPr lvl="1"/>
            <a:r>
              <a:rPr lang="en-US" sz="3200" dirty="0">
                <a:solidFill>
                  <a:srgbClr val="FFC000"/>
                </a:solidFill>
              </a:rPr>
              <a:t>Exciting Time to Chase Shadows – Good Luck in 2023!</a:t>
            </a:r>
          </a:p>
          <a:p>
            <a:pPr lvl="1"/>
            <a:r>
              <a:rPr lang="en-US" sz="3200" dirty="0">
                <a:solidFill>
                  <a:srgbClr val="FFC000"/>
                </a:solidFill>
              </a:rPr>
              <a:t>Norm Carlson - 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8A3093-5BFD-208A-0DCC-79F087DB6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74430"/>
            <a:ext cx="10703527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1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D706B0-00EC-563E-8A3F-D3BF94D4D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7A0998-6134-5F30-3F1F-ADA943C5A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rgbClr val="FFC000"/>
                </a:solidFill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61F4C5-3C20-D946-1347-DFD54F187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39" y="195963"/>
            <a:ext cx="10934916" cy="14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B17BE-F6FC-C028-70DD-97711C37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FCEA7BF-EFA4-EA67-F809-61075FFE0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64304"/>
            <a:ext cx="10166100" cy="362857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E73E36-0BFB-16E9-7CC2-CBB9E49CC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74430"/>
            <a:ext cx="10703527" cy="14605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BCADD1-9F01-7D9A-A4D8-38E1EEA71E06}"/>
              </a:ext>
            </a:extLst>
          </p:cNvPr>
          <p:cNvSpPr txBox="1"/>
          <p:nvPr/>
        </p:nvSpPr>
        <p:spPr>
          <a:xfrm>
            <a:off x="1132114" y="1893702"/>
            <a:ext cx="947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2021 </a:t>
            </a:r>
            <a:r>
              <a:rPr lang="en-US" sz="4000" dirty="0" err="1"/>
              <a:t>Asteroidal</a:t>
            </a:r>
            <a:r>
              <a:rPr lang="en-US" sz="4000" dirty="0"/>
              <a:t> Occultations by Region</a:t>
            </a:r>
          </a:p>
        </p:txBody>
      </p:sp>
    </p:spTree>
    <p:extLst>
      <p:ext uri="{BB962C8B-B14F-4D97-AF65-F5344CB8AC3E}">
        <p14:creationId xmlns:p14="http://schemas.microsoft.com/office/powerpoint/2010/main" val="22197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B17BE-F6FC-C028-70DD-97711C37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E73E36-0BFB-16E9-7CC2-CBB9E49CC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74430"/>
            <a:ext cx="10703527" cy="1460585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70CD660A-9570-145A-2D4D-1BB4F4AFEA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502653"/>
              </p:ext>
            </p:extLst>
          </p:nvPr>
        </p:nvGraphicFramePr>
        <p:xfrm>
          <a:off x="838199" y="2057399"/>
          <a:ext cx="10703527" cy="428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042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F14B2C-B2C0-91D1-94DD-B81B48B8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91B96A-878A-AC3D-7594-8773D4F07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2" y="306436"/>
            <a:ext cx="10574215" cy="1442940"/>
          </a:xfrm>
          <a:prstGeom prst="rect">
            <a:avLst/>
          </a:prstGeom>
        </p:spPr>
      </p:pic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xmlns="" id="{4E635E39-A56A-8CC1-30A2-C71A6199BF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20775" y="1825625"/>
          <a:ext cx="102330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158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A60FB-2418-0CA7-A4D1-771843CE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9FFCBC-EB8F-4D74-89F5-66B646EE2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74430"/>
            <a:ext cx="10574215" cy="1442940"/>
          </a:xfrm>
          <a:prstGeom prst="rect">
            <a:avLst/>
          </a:prstGeom>
        </p:spPr>
      </p:pic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xmlns="" id="{13AF6289-0BA8-9367-497B-BAE52D5688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125712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837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F46B3-9F56-03D5-5979-DED26801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58312-5220-E323-34B2-7915A8CCE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3527" cy="435133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3600" dirty="0">
                <a:solidFill>
                  <a:srgbClr val="FFC000"/>
                </a:solidFill>
              </a:rPr>
              <a:t>IOTA North America – Healthy and Growing !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Increased accuracy from Gaia data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Multiple feed options to help with opportunity identification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Big increase in personal predictions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Occult enhancements – Thank you Dave Herald!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Enhancements (recent and planned) in OW/OWC/OWM – Thank You </a:t>
            </a:r>
            <a:r>
              <a:rPr lang="en-US" dirty="0" err="1">
                <a:solidFill>
                  <a:srgbClr val="FFC000"/>
                </a:solidFill>
              </a:rPr>
              <a:t>Hristo</a:t>
            </a:r>
            <a:r>
              <a:rPr lang="en-US" dirty="0">
                <a:solidFill>
                  <a:srgbClr val="FFC000"/>
                </a:solidFill>
              </a:rPr>
              <a:t> Pavlov!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Enhanced data reduction applications – </a:t>
            </a:r>
            <a:r>
              <a:rPr lang="en-US" dirty="0" err="1">
                <a:solidFill>
                  <a:srgbClr val="FFC000"/>
                </a:solidFill>
              </a:rPr>
              <a:t>PyMovie</a:t>
            </a:r>
            <a:r>
              <a:rPr lang="en-US" dirty="0">
                <a:solidFill>
                  <a:srgbClr val="FFC000"/>
                </a:solidFill>
              </a:rPr>
              <a:t>/</a:t>
            </a:r>
            <a:r>
              <a:rPr lang="en-US" dirty="0" err="1">
                <a:solidFill>
                  <a:srgbClr val="FFC000"/>
                </a:solidFill>
              </a:rPr>
              <a:t>PyOTE</a:t>
            </a:r>
            <a:r>
              <a:rPr lang="en-US" dirty="0">
                <a:solidFill>
                  <a:srgbClr val="FFC000"/>
                </a:solidFill>
              </a:rPr>
              <a:t>/</a:t>
            </a:r>
            <a:r>
              <a:rPr lang="en-US" dirty="0" err="1">
                <a:solidFill>
                  <a:srgbClr val="FFC000"/>
                </a:solidFill>
              </a:rPr>
              <a:t>Tangra</a:t>
            </a:r>
            <a:r>
              <a:rPr lang="en-US" dirty="0">
                <a:solidFill>
                  <a:srgbClr val="FFC000"/>
                </a:solidFill>
              </a:rPr>
              <a:t>/AOTA</a:t>
            </a:r>
          </a:p>
          <a:p>
            <a:pPr lvl="2"/>
            <a:r>
              <a:rPr lang="en-US" dirty="0">
                <a:solidFill>
                  <a:srgbClr val="FFC000"/>
                </a:solidFill>
              </a:rPr>
              <a:t>Thank You – Bob Anderson, </a:t>
            </a:r>
            <a:r>
              <a:rPr lang="en-US" dirty="0" err="1">
                <a:solidFill>
                  <a:srgbClr val="FFC000"/>
                </a:solidFill>
              </a:rPr>
              <a:t>Hristo</a:t>
            </a:r>
            <a:r>
              <a:rPr lang="en-US" dirty="0">
                <a:solidFill>
                  <a:srgbClr val="FFC000"/>
                </a:solidFill>
              </a:rPr>
              <a:t> Pavlov, Dave Herald, Tony George… 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New technology – Sensors/Cameras/Timing devices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Significant contributions from our fixed site observers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Good growth with significant contributions from new observers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Increased chord coverage from our pre-point/multi site observers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8A3093-5BFD-208A-0DCC-79F087DB6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74430"/>
            <a:ext cx="10703527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6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F46B3-9F56-03D5-5979-DED26801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58312-5220-E323-34B2-7915A8CCE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600" dirty="0">
                <a:solidFill>
                  <a:srgbClr val="FFC000"/>
                </a:solidFill>
              </a:rPr>
              <a:t>IOTA North America Review Team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John Moore - Coordinator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Jerry </a:t>
            </a:r>
            <a:r>
              <a:rPr lang="en-US" dirty="0" err="1">
                <a:solidFill>
                  <a:srgbClr val="FFC000"/>
                </a:solidFill>
              </a:rPr>
              <a:t>Bardecker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>
                <a:solidFill>
                  <a:srgbClr val="FFC000"/>
                </a:solidFill>
              </a:rPr>
              <a:t>Norm Carlson - Coordinator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Bob Dunford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Ernie Iverson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Steve Messner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Tony George – Difficult Observations Analyst – “The Shadow Whisperer”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Johnny Barton – </a:t>
            </a:r>
            <a:r>
              <a:rPr lang="en-US" dirty="0" err="1">
                <a:solidFill>
                  <a:srgbClr val="FFC000"/>
                </a:solidFill>
              </a:rPr>
              <a:t>Tangra</a:t>
            </a:r>
            <a:r>
              <a:rPr lang="en-US" dirty="0">
                <a:solidFill>
                  <a:srgbClr val="FFC000"/>
                </a:solidFill>
              </a:rPr>
              <a:t> Support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Dave </a:t>
            </a:r>
            <a:r>
              <a:rPr lang="en-US" dirty="0" err="1">
                <a:solidFill>
                  <a:srgbClr val="FFC000"/>
                </a:solidFill>
              </a:rPr>
              <a:t>Eisfeldt</a:t>
            </a:r>
            <a:r>
              <a:rPr lang="en-US" dirty="0">
                <a:solidFill>
                  <a:srgbClr val="FFC000"/>
                </a:solidFill>
              </a:rPr>
              <a:t> – </a:t>
            </a:r>
            <a:r>
              <a:rPr lang="en-US" dirty="0" err="1">
                <a:solidFill>
                  <a:srgbClr val="FFC000"/>
                </a:solidFill>
              </a:rPr>
              <a:t>Tangra</a:t>
            </a:r>
            <a:r>
              <a:rPr lang="en-US" dirty="0">
                <a:solidFill>
                  <a:srgbClr val="FFC000"/>
                </a:solidFill>
              </a:rPr>
              <a:t>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8A3093-5BFD-208A-0DCC-79F087DB6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74430"/>
            <a:ext cx="10703527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63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8E5931-6B9C-1AA2-3BBD-FF9BE3595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4989"/>
            <a:ext cx="10705504" cy="1463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C345D-9620-F358-DAAC-B2C147A9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5BAA7E-7E0A-0949-3978-B469038B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503237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Help Us (your review team) Help You…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Files to submit – File Names</a:t>
            </a:r>
          </a:p>
          <a:p>
            <a:pPr lvl="2"/>
            <a:r>
              <a:rPr lang="en-US" dirty="0">
                <a:solidFill>
                  <a:srgbClr val="FFC000"/>
                </a:solidFill>
              </a:rPr>
              <a:t>For a </a:t>
            </a:r>
            <a:r>
              <a:rPr lang="en-US" b="1" u="sng" dirty="0">
                <a:solidFill>
                  <a:srgbClr val="FF0000"/>
                </a:solidFill>
              </a:rPr>
              <a:t>NEGATIVE (MISS)</a:t>
            </a:r>
            <a:r>
              <a:rPr lang="en-US" dirty="0">
                <a:solidFill>
                  <a:srgbClr val="FFC000"/>
                </a:solidFill>
              </a:rPr>
              <a:t> report…</a:t>
            </a:r>
          </a:p>
          <a:p>
            <a:pPr lvl="3"/>
            <a:r>
              <a:rPr lang="en-US" dirty="0">
                <a:solidFill>
                  <a:srgbClr val="FFC000"/>
                </a:solidFill>
              </a:rPr>
              <a:t>XLS/XLSX Report Spreadsheet</a:t>
            </a:r>
          </a:p>
          <a:p>
            <a:pPr lvl="2"/>
            <a:endParaRPr lang="en-US" dirty="0">
              <a:solidFill>
                <a:srgbClr val="FFC000"/>
              </a:solidFill>
            </a:endParaRPr>
          </a:p>
          <a:p>
            <a:pPr lvl="2"/>
            <a:r>
              <a:rPr lang="en-US" dirty="0">
                <a:solidFill>
                  <a:srgbClr val="FFC000"/>
                </a:solidFill>
              </a:rPr>
              <a:t>For a </a:t>
            </a:r>
            <a:r>
              <a:rPr lang="en-US" b="1" u="sng" dirty="0">
                <a:solidFill>
                  <a:srgbClr val="92D050"/>
                </a:solidFill>
              </a:rPr>
              <a:t>POSITIVE</a:t>
            </a:r>
            <a:r>
              <a:rPr lang="en-US" dirty="0">
                <a:solidFill>
                  <a:srgbClr val="FFC000"/>
                </a:solidFill>
              </a:rPr>
              <a:t> report…</a:t>
            </a:r>
          </a:p>
          <a:p>
            <a:pPr lvl="3"/>
            <a:r>
              <a:rPr lang="en-US" dirty="0">
                <a:solidFill>
                  <a:srgbClr val="FFC000"/>
                </a:solidFill>
              </a:rPr>
              <a:t>XLS/XLSX Report Spreadsheet</a:t>
            </a:r>
          </a:p>
          <a:p>
            <a:pPr lvl="3"/>
            <a:r>
              <a:rPr lang="en-US" dirty="0">
                <a:solidFill>
                  <a:srgbClr val="FFC000"/>
                </a:solidFill>
              </a:rPr>
              <a:t>CSV “raw” </a:t>
            </a:r>
            <a:r>
              <a:rPr lang="en-US" dirty="0" err="1">
                <a:solidFill>
                  <a:srgbClr val="FFC000"/>
                </a:solidFill>
              </a:rPr>
              <a:t>unbinned</a:t>
            </a:r>
            <a:r>
              <a:rPr lang="en-US" dirty="0">
                <a:solidFill>
                  <a:srgbClr val="FFC000"/>
                </a:solidFill>
              </a:rPr>
              <a:t> from </a:t>
            </a:r>
            <a:r>
              <a:rPr lang="en-US" dirty="0" err="1">
                <a:solidFill>
                  <a:srgbClr val="FFC000"/>
                </a:solidFill>
              </a:rPr>
              <a:t>PyMovie</a:t>
            </a:r>
            <a:r>
              <a:rPr lang="en-US" dirty="0">
                <a:solidFill>
                  <a:srgbClr val="FFC000"/>
                </a:solidFill>
              </a:rPr>
              <a:t>/</a:t>
            </a:r>
            <a:r>
              <a:rPr lang="en-US" dirty="0" err="1">
                <a:solidFill>
                  <a:srgbClr val="FFC000"/>
                </a:solidFill>
              </a:rPr>
              <a:t>Tangra</a:t>
            </a:r>
            <a:r>
              <a:rPr lang="en-US" dirty="0">
                <a:solidFill>
                  <a:srgbClr val="FFC000"/>
                </a:solidFill>
              </a:rPr>
              <a:t>/</a:t>
            </a:r>
            <a:r>
              <a:rPr lang="en-US" dirty="0" err="1">
                <a:solidFill>
                  <a:srgbClr val="FFC000"/>
                </a:solidFill>
              </a:rPr>
              <a:t>LiMovie</a:t>
            </a:r>
            <a:endParaRPr lang="en-US" dirty="0">
              <a:solidFill>
                <a:srgbClr val="FFC000"/>
              </a:solidFill>
            </a:endParaRPr>
          </a:p>
          <a:p>
            <a:pPr lvl="3"/>
            <a:r>
              <a:rPr lang="en-US" dirty="0" err="1">
                <a:solidFill>
                  <a:srgbClr val="FFC000"/>
                </a:solidFill>
              </a:rPr>
              <a:t>PyOTE</a:t>
            </a:r>
            <a:r>
              <a:rPr lang="en-US" dirty="0">
                <a:solidFill>
                  <a:srgbClr val="FFC000"/>
                </a:solidFill>
              </a:rPr>
              <a:t> Log File </a:t>
            </a:r>
          </a:p>
          <a:p>
            <a:pPr lvl="4"/>
            <a:r>
              <a:rPr lang="en-US" dirty="0">
                <a:solidFill>
                  <a:srgbClr val="FFC000"/>
                </a:solidFill>
              </a:rPr>
              <a:t>QHY Users</a:t>
            </a:r>
          </a:p>
          <a:p>
            <a:pPr lvl="5"/>
            <a:r>
              <a:rPr lang="en-US" dirty="0">
                <a:solidFill>
                  <a:srgbClr val="FFC000"/>
                </a:solidFill>
              </a:rPr>
              <a:t>GPS Log File</a:t>
            </a:r>
          </a:p>
          <a:p>
            <a:pPr lvl="5"/>
            <a:r>
              <a:rPr lang="en-US" dirty="0">
                <a:solidFill>
                  <a:srgbClr val="FFC000"/>
                </a:solidFill>
              </a:rPr>
              <a:t>Camera Settings</a:t>
            </a:r>
          </a:p>
          <a:p>
            <a:pPr lvl="5"/>
            <a:endParaRPr lang="en-US" dirty="0">
              <a:solidFill>
                <a:srgbClr val="FFC000"/>
              </a:solidFill>
            </a:endParaRPr>
          </a:p>
          <a:p>
            <a:pPr lvl="3"/>
            <a:r>
              <a:rPr lang="en-US" dirty="0">
                <a:solidFill>
                  <a:srgbClr val="FFC000"/>
                </a:solidFill>
              </a:rPr>
              <a:t>Note: </a:t>
            </a:r>
            <a:r>
              <a:rPr lang="en-US" dirty="0" err="1">
                <a:solidFill>
                  <a:srgbClr val="FFC000"/>
                </a:solidFill>
              </a:rPr>
              <a:t>png</a:t>
            </a:r>
            <a:r>
              <a:rPr lang="en-US" dirty="0">
                <a:solidFill>
                  <a:srgbClr val="FFC000"/>
                </a:solidFill>
              </a:rPr>
              <a:t> image of light curve not required but appreciated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8C7F58-BF3B-4CBA-714D-CFABAC41C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74430"/>
            <a:ext cx="10703527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8E5931-6B9C-1AA2-3BBD-FF9BE3595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4989"/>
            <a:ext cx="10705504" cy="1463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C345D-9620-F358-DAAC-B2C147A9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5BAA7E-7E0A-0949-3978-B469038B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503237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Help Us (your review team) Help You…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Files to submit – File Names</a:t>
            </a:r>
          </a:p>
          <a:p>
            <a:pPr lvl="2"/>
            <a:r>
              <a:rPr lang="en-US" dirty="0">
                <a:solidFill>
                  <a:srgbClr val="FFC000"/>
                </a:solidFill>
              </a:rPr>
              <a:t>For a </a:t>
            </a:r>
            <a:r>
              <a:rPr lang="en-US" b="1" u="sng" dirty="0">
                <a:solidFill>
                  <a:srgbClr val="FF0000"/>
                </a:solidFill>
              </a:rPr>
              <a:t>NEGATIVE (MISS)</a:t>
            </a:r>
            <a:r>
              <a:rPr lang="en-US" dirty="0">
                <a:solidFill>
                  <a:srgbClr val="FFC000"/>
                </a:solidFill>
              </a:rPr>
              <a:t> report…</a:t>
            </a:r>
          </a:p>
          <a:p>
            <a:pPr lvl="3"/>
            <a:r>
              <a:rPr lang="en-US" dirty="0">
                <a:solidFill>
                  <a:srgbClr val="FFC000"/>
                </a:solidFill>
              </a:rPr>
              <a:t>XLS/XLSX Report Spreadsheet</a:t>
            </a:r>
          </a:p>
          <a:p>
            <a:pPr lvl="2"/>
            <a:endParaRPr lang="en-US" dirty="0">
              <a:solidFill>
                <a:srgbClr val="FFC000"/>
              </a:solidFill>
            </a:endParaRPr>
          </a:p>
          <a:p>
            <a:pPr lvl="2"/>
            <a:r>
              <a:rPr lang="en-US" dirty="0">
                <a:solidFill>
                  <a:srgbClr val="FFC000"/>
                </a:solidFill>
              </a:rPr>
              <a:t>For a </a:t>
            </a:r>
            <a:r>
              <a:rPr lang="en-US" b="1" u="sng" dirty="0">
                <a:solidFill>
                  <a:srgbClr val="92D050"/>
                </a:solidFill>
              </a:rPr>
              <a:t>POSITIVE</a:t>
            </a:r>
            <a:r>
              <a:rPr lang="en-US" dirty="0">
                <a:solidFill>
                  <a:srgbClr val="FFC000"/>
                </a:solidFill>
              </a:rPr>
              <a:t> report…</a:t>
            </a:r>
          </a:p>
          <a:p>
            <a:pPr lvl="3"/>
            <a:r>
              <a:rPr lang="en-US" dirty="0">
                <a:solidFill>
                  <a:srgbClr val="FFC000"/>
                </a:solidFill>
              </a:rPr>
              <a:t>XLS/XLSX Report Spreadsheet</a:t>
            </a:r>
          </a:p>
          <a:p>
            <a:pPr lvl="3"/>
            <a:r>
              <a:rPr lang="en-US" dirty="0">
                <a:solidFill>
                  <a:srgbClr val="FFC000"/>
                </a:solidFill>
              </a:rPr>
              <a:t>CSV “raw” </a:t>
            </a:r>
            <a:r>
              <a:rPr lang="en-US" dirty="0" err="1">
                <a:solidFill>
                  <a:srgbClr val="FFC000"/>
                </a:solidFill>
              </a:rPr>
              <a:t>unbinned</a:t>
            </a:r>
            <a:r>
              <a:rPr lang="en-US" dirty="0">
                <a:solidFill>
                  <a:srgbClr val="FFC000"/>
                </a:solidFill>
              </a:rPr>
              <a:t> from </a:t>
            </a:r>
            <a:r>
              <a:rPr lang="en-US" dirty="0" err="1">
                <a:solidFill>
                  <a:srgbClr val="FFC000"/>
                </a:solidFill>
              </a:rPr>
              <a:t>PyMovie</a:t>
            </a:r>
            <a:r>
              <a:rPr lang="en-US" dirty="0">
                <a:solidFill>
                  <a:srgbClr val="FFC000"/>
                </a:solidFill>
              </a:rPr>
              <a:t>/</a:t>
            </a:r>
            <a:r>
              <a:rPr lang="en-US" dirty="0" err="1">
                <a:solidFill>
                  <a:srgbClr val="FFC000"/>
                </a:solidFill>
              </a:rPr>
              <a:t>Tangra</a:t>
            </a:r>
            <a:r>
              <a:rPr lang="en-US" dirty="0">
                <a:solidFill>
                  <a:srgbClr val="FFC000"/>
                </a:solidFill>
              </a:rPr>
              <a:t>/</a:t>
            </a:r>
            <a:r>
              <a:rPr lang="en-US" dirty="0" err="1">
                <a:solidFill>
                  <a:srgbClr val="FFC000"/>
                </a:solidFill>
              </a:rPr>
              <a:t>LiMovie</a:t>
            </a:r>
            <a:endParaRPr lang="en-US" dirty="0">
              <a:solidFill>
                <a:srgbClr val="FFC000"/>
              </a:solidFill>
            </a:endParaRPr>
          </a:p>
          <a:p>
            <a:pPr lvl="3"/>
            <a:r>
              <a:rPr lang="en-US" dirty="0" err="1">
                <a:solidFill>
                  <a:srgbClr val="FFC000"/>
                </a:solidFill>
              </a:rPr>
              <a:t>PyOTE</a:t>
            </a:r>
            <a:r>
              <a:rPr lang="en-US" dirty="0">
                <a:solidFill>
                  <a:srgbClr val="FFC000"/>
                </a:solidFill>
              </a:rPr>
              <a:t> Log File </a:t>
            </a:r>
          </a:p>
          <a:p>
            <a:pPr lvl="4"/>
            <a:r>
              <a:rPr lang="en-US" dirty="0">
                <a:solidFill>
                  <a:srgbClr val="FFC000"/>
                </a:solidFill>
              </a:rPr>
              <a:t>QHY Users</a:t>
            </a:r>
          </a:p>
          <a:p>
            <a:pPr lvl="5"/>
            <a:r>
              <a:rPr lang="en-US" dirty="0">
                <a:solidFill>
                  <a:srgbClr val="FFC000"/>
                </a:solidFill>
              </a:rPr>
              <a:t>GPS Log File</a:t>
            </a:r>
          </a:p>
          <a:p>
            <a:pPr lvl="5"/>
            <a:r>
              <a:rPr lang="en-US" dirty="0">
                <a:solidFill>
                  <a:srgbClr val="FFC000"/>
                </a:solidFill>
              </a:rPr>
              <a:t>Camera Settings</a:t>
            </a:r>
          </a:p>
          <a:p>
            <a:pPr lvl="5"/>
            <a:endParaRPr lang="en-US" dirty="0">
              <a:solidFill>
                <a:srgbClr val="FFC000"/>
              </a:solidFill>
            </a:endParaRPr>
          </a:p>
          <a:p>
            <a:pPr lvl="3"/>
            <a:r>
              <a:rPr lang="en-US" dirty="0">
                <a:solidFill>
                  <a:srgbClr val="FFC000"/>
                </a:solidFill>
              </a:rPr>
              <a:t>Note: </a:t>
            </a:r>
            <a:r>
              <a:rPr lang="en-US" dirty="0" err="1">
                <a:solidFill>
                  <a:srgbClr val="FFC000"/>
                </a:solidFill>
              </a:rPr>
              <a:t>png</a:t>
            </a:r>
            <a:r>
              <a:rPr lang="en-US" dirty="0">
                <a:solidFill>
                  <a:srgbClr val="FFC000"/>
                </a:solidFill>
              </a:rPr>
              <a:t> image of light curve not required but appreciated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8C7F58-BF3B-4CBA-714D-CFABAC41C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74430"/>
            <a:ext cx="10703527" cy="1460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8EB644-5198-1DB7-5EB2-B35C1D3BF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438" y="2543793"/>
            <a:ext cx="3040156" cy="1463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CB20D0-2109-F786-5593-D000CE50E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438" y="4339055"/>
            <a:ext cx="3019314" cy="14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6762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4915</TotalTime>
  <Words>511</Words>
  <Application>Microsoft Office PowerPoint</Application>
  <PresentationFormat>Widescreen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Depth</vt:lpstr>
      <vt:lpstr>IOTA / North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 / North America</dc:title>
  <dc:creator>John Moore</dc:creator>
  <cp:lastModifiedBy>Roger</cp:lastModifiedBy>
  <cp:revision>20</cp:revision>
  <dcterms:created xsi:type="dcterms:W3CDTF">2022-07-28T19:13:25Z</dcterms:created>
  <dcterms:modified xsi:type="dcterms:W3CDTF">2022-08-24T01:56:20Z</dcterms:modified>
</cp:coreProperties>
</file>