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03521-7B8D-0BBE-1245-45850EDE8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6BD6B-1CCD-2CAD-4390-26E07F99E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66E13-3300-C5A3-5BC8-5C0FD943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BD8D-6D33-44FB-92D8-4FF678F237F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E6F24-B710-993A-9298-CEF648D22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BDD77-927E-331B-EF76-70392DC4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88C5-165E-4CD4-AEBB-C6A0FD20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1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60DC0-DF00-AD94-9C61-863A730F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F2E54-703A-62E7-2FEC-1833B91E1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C73C8-CD04-4B2C-6EFB-90C34E1B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BD8D-6D33-44FB-92D8-4FF678F237F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EB9C7-2C84-9736-DE6F-9F0A6DA5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C2436-0CB8-2B51-F74D-84A5E7C25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88C5-165E-4CD4-AEBB-C6A0FD20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9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5B353-3F30-00CF-AEF0-E8E184163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30FD69-773A-11F9-C1EA-A5FCD9798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AD84A-D6A3-BF23-08C2-B8C0E71DA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BD8D-6D33-44FB-92D8-4FF678F237F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03A61-CAA3-AC1B-38F5-1466815DB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4FE9E-68C9-AC1A-91AC-CC31C8A8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88C5-165E-4CD4-AEBB-C6A0FD20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4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FD992-D7E5-233D-212F-2F64C4097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09C4B-EDEC-B458-242C-161B359AF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83FF8-130F-6DD4-F4FE-6A97CBA6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BD8D-6D33-44FB-92D8-4FF678F237F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75416-4B91-A4FD-ED8C-9FC5733AD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9FCA7-584C-0891-F346-7F72AD38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88C5-165E-4CD4-AEBB-C6A0FD20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3DE2-FBF1-7FCA-0A17-6BA734A44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F9BFE-5D71-BDC2-3286-E25266B22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8A8BA-A22E-E77B-F862-CB74F85E7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BD8D-6D33-44FB-92D8-4FF678F237F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06FDC-A83D-BBF2-B1B0-9C49B25D6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C1967-AF4B-742E-76A4-29410FF65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88C5-165E-4CD4-AEBB-C6A0FD20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0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0B25A-B887-9DD7-C6F2-3003E056F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C3090-0084-86F1-01D3-2B4E3B44A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DE389-F2C1-B65B-9201-978AE59F3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BAD21-86E4-6B77-8F9E-3D7C26C2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BD8D-6D33-44FB-92D8-4FF678F237F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7141C-0020-BE6D-23BE-3F2BA60B4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F8C34-6B40-3EC6-6671-0B4C017B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88C5-165E-4CD4-AEBB-C6A0FD20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8EA2F-E4FC-03B6-1698-62C23C82A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0829F-66BD-72A4-1AB3-AD89BC82C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998304-3277-A75A-F214-EF165BEA9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A3E2B-A018-DC6F-23CE-D84F1A897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91EF55-7B44-1D6E-9A0F-8E93A3539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2E9D51-3773-14B5-F436-42BFF408F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BD8D-6D33-44FB-92D8-4FF678F237F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13DBA-F033-CEBA-5E98-9F7BFBF19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F217EF-0E52-EDC8-A844-10E5E817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88C5-165E-4CD4-AEBB-C6A0FD20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5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7D66-02BB-3579-A413-0C5ED918A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22D330-9B90-DD2B-4B35-D3403D3E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BD8D-6D33-44FB-92D8-4FF678F237F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3CD4B8-E23F-C723-A45E-93BC3EA2D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DFDA2-F2AE-61A7-CD95-3FA47516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88C5-165E-4CD4-AEBB-C6A0FD20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C91823-8621-DBD9-3638-EC1BB6681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BD8D-6D33-44FB-92D8-4FF678F237F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9B301-F26F-0156-D24B-56470A95A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65EBC8-7285-6849-834F-135A2131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88C5-165E-4CD4-AEBB-C6A0FD20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0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DF6B6-D65B-18C3-1924-F805C7C0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E0E27-EE62-DF02-602E-F1D85C1B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E52D4-792B-4786-8E0E-C3CA8C5D5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3E4080-E597-D67F-56B3-E9A10A98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BD8D-6D33-44FB-92D8-4FF678F237F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E5DB2-BA33-EC7C-9B9D-FD3F3175D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DF377-39F5-4F18-DD7A-11FF537B2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88C5-165E-4CD4-AEBB-C6A0FD20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3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6B09-EAD8-4782-EF12-D73DC72AA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616DE8-1A68-6D47-2BD8-F0E1DF983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A77A7-21EC-3EA6-5A76-5F9B076DD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9F1A7-28F2-A611-27E3-FBD9F9F6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EBD8D-6D33-44FB-92D8-4FF678F237F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DBA35-E80B-E3E4-C10E-4B461D50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16BFE-1934-9658-EAA8-D7F700A1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C88C5-165E-4CD4-AEBB-C6A0FD20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0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6C37B-870E-BEE6-BA11-057074D85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F9487-7C5F-15D8-8A25-138845B2A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DDDB6-AEFF-AFE0-C6FA-8AF6C22A34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EBD8D-6D33-44FB-92D8-4FF678F237F7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E1CCD-CA29-73B3-8F06-F167594BBA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15181-2EA8-5E7F-AFE4-C027EAA90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C88C5-165E-4CD4-AEBB-C6A0FD20C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8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edblank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86597-2CBC-C060-1AE4-2C6E579D3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257" y="67604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Reducing Heat Buildup and Noise in the </a:t>
            </a:r>
            <a:r>
              <a:rPr lang="en-US" b="1" dirty="0" err="1"/>
              <a:t>RunCam</a:t>
            </a:r>
            <a:r>
              <a:rPr lang="en-US" b="1" dirty="0"/>
              <a:t> Night Eagle Cameras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537A5-E8E7-1C83-784E-43D143F36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9736"/>
            <a:ext cx="9144000" cy="1695901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Ted Blank</a:t>
            </a:r>
          </a:p>
          <a:p>
            <a:r>
              <a:rPr lang="en-US" sz="3600" dirty="0"/>
              <a:t>tedblank@gmail.com</a:t>
            </a:r>
          </a:p>
          <a:p>
            <a:r>
              <a:rPr lang="en-US" sz="3600" dirty="0"/>
              <a:t>IOTA NA Annual Conference</a:t>
            </a:r>
          </a:p>
          <a:p>
            <a:r>
              <a:rPr lang="en-US" sz="3600" dirty="0"/>
              <a:t>August 13, 2022</a:t>
            </a:r>
          </a:p>
        </p:txBody>
      </p:sp>
    </p:spTree>
    <p:extLst>
      <p:ext uri="{BB962C8B-B14F-4D97-AF65-F5344CB8AC3E}">
        <p14:creationId xmlns:p14="http://schemas.microsoft.com/office/powerpoint/2010/main" val="419218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5758-9CD7-70FF-DD1D-3E73A9F7F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88218"/>
          </a:xfrm>
        </p:spPr>
        <p:txBody>
          <a:bodyPr>
            <a:normAutofit fontScale="90000"/>
          </a:bodyPr>
          <a:lstStyle/>
          <a:p>
            <a:r>
              <a:rPr lang="en-US" dirty="0"/>
              <a:t>3D-printed carrier allows use of Night Eagle cameras with focal reducer in strut-based scopes with 2” focusers </a:t>
            </a:r>
            <a:r>
              <a:rPr lang="en-US" u="sng" dirty="0"/>
              <a:t>without shortening the struts</a:t>
            </a:r>
          </a:p>
        </p:txBody>
      </p:sp>
      <p:pic>
        <p:nvPicPr>
          <p:cNvPr id="5" name="Content Placeholder 4" descr="A hand holding a camera lens&#10;&#10;Description automatically generated with low confidence">
            <a:extLst>
              <a:ext uri="{FF2B5EF4-FFF2-40B4-BE49-F238E27FC236}">
                <a16:creationId xmlns:a16="http://schemas.microsoft.com/office/drawing/2014/main" id="{5886B02D-6B0F-8DC4-21EF-AAAE40B55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19"/>
          <a:stretch/>
        </p:blipFill>
        <p:spPr>
          <a:xfrm>
            <a:off x="7005397" y="2572793"/>
            <a:ext cx="4348403" cy="3920082"/>
          </a:xfrm>
        </p:spPr>
      </p:pic>
      <p:pic>
        <p:nvPicPr>
          <p:cNvPr id="7" name="Picture 6" descr="A red and black fire extinguisher on a white wall&#10;&#10;Description automatically generated with low confidence">
            <a:extLst>
              <a:ext uri="{FF2B5EF4-FFF2-40B4-BE49-F238E27FC236}">
                <a16:creationId xmlns:a16="http://schemas.microsoft.com/office/drawing/2014/main" id="{77D74786-48F2-F1AB-D86D-CBC575B4B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70548" y="1403930"/>
            <a:ext cx="3004034" cy="5341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EEFB82-D4C5-ADD1-89F2-80DF0D9B9EE5}"/>
              </a:ext>
            </a:extLst>
          </p:cNvPr>
          <p:cNvSpPr txBox="1"/>
          <p:nvPr/>
        </p:nvSpPr>
        <p:spPr>
          <a:xfrm flipH="1">
            <a:off x="1001682" y="5876110"/>
            <a:ext cx="534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 Ted Blank (</a:t>
            </a:r>
            <a:r>
              <a:rPr lang="en-US" dirty="0">
                <a:hlinkClick r:id="rId4"/>
              </a:rPr>
              <a:t>tedblank@gmail.com</a:t>
            </a:r>
            <a:r>
              <a:rPr lang="en-US" dirty="0"/>
              <a:t>) if you would like the slice file to print your own</a:t>
            </a:r>
          </a:p>
        </p:txBody>
      </p:sp>
    </p:spTree>
    <p:extLst>
      <p:ext uri="{BB962C8B-B14F-4D97-AF65-F5344CB8AC3E}">
        <p14:creationId xmlns:p14="http://schemas.microsoft.com/office/powerpoint/2010/main" val="219418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E3A84-4954-5D8F-1DE4-F2F467752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Problem: Heat buildup in the camera inside the carrier significantly increases its background noise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485100-3273-6632-06B5-CCFC40850CF7}"/>
              </a:ext>
            </a:extLst>
          </p:cNvPr>
          <p:cNvSpPr txBox="1"/>
          <p:nvPr/>
        </p:nvSpPr>
        <p:spPr>
          <a:xfrm>
            <a:off x="3576219" y="2046516"/>
            <a:ext cx="4439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Background Noise After 30 Minutes in Carrier</a:t>
            </a:r>
          </a:p>
          <a:p>
            <a:r>
              <a:rPr lang="en-US" dirty="0">
                <a:solidFill>
                  <a:schemeClr val="bg1"/>
                </a:solidFill>
              </a:rPr>
              <a:t>running on 12V power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67A426-41BA-458A-42FD-F04101054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544" y="1809382"/>
            <a:ext cx="6147943" cy="457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0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BL-UA-P5-1">
            <a:extLst>
              <a:ext uri="{FF2B5EF4-FFF2-40B4-BE49-F238E27FC236}">
                <a16:creationId xmlns:a16="http://schemas.microsoft.com/office/drawing/2014/main" id="{AB078B76-4DCD-346D-8309-708030CF6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3888"/>
          <a:stretch/>
        </p:blipFill>
        <p:spPr bwMode="auto">
          <a:xfrm>
            <a:off x="6214339" y="4223983"/>
            <a:ext cx="3430405" cy="252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2615C3-EC19-4AE5-1D14-132185FFC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Camera on 12V Power Also Increases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4A01D-C8C1-8D47-2AC9-2046881CE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6" y="1706563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Night Eagle series require only 5V DC, but can run on 5-35V DC</a:t>
            </a:r>
          </a:p>
          <a:p>
            <a:r>
              <a:rPr lang="en-US" sz="3200" dirty="0"/>
              <a:t>Any supply voltage over 5V is converted to heat inside the camera during the process of voltage reduction</a:t>
            </a:r>
          </a:p>
          <a:p>
            <a:r>
              <a:rPr lang="en-US" sz="3200" dirty="0"/>
              <a:t>Recommendation #1:  </a:t>
            </a:r>
            <a:r>
              <a:rPr lang="en-US" sz="3200" dirty="0">
                <a:solidFill>
                  <a:srgbClr val="FF0000"/>
                </a:solidFill>
              </a:rPr>
              <a:t>power the camera with only 5V DC</a:t>
            </a:r>
          </a:p>
        </p:txBody>
      </p:sp>
      <p:pic>
        <p:nvPicPr>
          <p:cNvPr id="1028" name="Picture 4" descr="TalentCell Rechargeable 12V 6000mAh/5V 12000mAh DC Output Lithium ion Battery Pack for LED Strip and CCTV Camera, Portable...">
            <a:extLst>
              <a:ext uri="{FF2B5EF4-FFF2-40B4-BE49-F238E27FC236}">
                <a16:creationId xmlns:a16="http://schemas.microsoft.com/office/drawing/2014/main" id="{B12D1057-9091-3893-3EE3-F4DFFEA52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680" y="4332842"/>
            <a:ext cx="3660321" cy="252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45FABB-EFFD-F0E7-531B-89BEAC4F459E}"/>
              </a:ext>
            </a:extLst>
          </p:cNvPr>
          <p:cNvSpPr txBox="1"/>
          <p:nvPr/>
        </p:nvSpPr>
        <p:spPr>
          <a:xfrm>
            <a:off x="4937611" y="559542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12V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A63F00-657F-27DF-7303-1CC9F5C0B13B}"/>
              </a:ext>
            </a:extLst>
          </p:cNvPr>
          <p:cNvSpPr txBox="1"/>
          <p:nvPr/>
        </p:nvSpPr>
        <p:spPr>
          <a:xfrm>
            <a:off x="3609764" y="5780087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29F018-C890-930A-F5BA-1EE2CCAE3864}"/>
              </a:ext>
            </a:extLst>
          </p:cNvPr>
          <p:cNvSpPr txBox="1"/>
          <p:nvPr/>
        </p:nvSpPr>
        <p:spPr>
          <a:xfrm>
            <a:off x="691163" y="5257621"/>
            <a:ext cx="17588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Talentcell</a:t>
            </a:r>
            <a:endParaRPr lang="en-US" b="1" dirty="0"/>
          </a:p>
          <a:p>
            <a:r>
              <a:rPr lang="en-US" b="1" dirty="0"/>
              <a:t>Rechargeable</a:t>
            </a:r>
          </a:p>
          <a:p>
            <a:r>
              <a:rPr lang="en-US" b="1" dirty="0"/>
              <a:t>Lithium battery</a:t>
            </a:r>
          </a:p>
          <a:p>
            <a:r>
              <a:rPr lang="en-US" b="1" dirty="0"/>
              <a:t>with 12V and 5V</a:t>
            </a:r>
          </a:p>
          <a:p>
            <a:r>
              <a:rPr lang="en-US" b="1" dirty="0"/>
              <a:t>outputs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251ABA-B0EB-A6AE-8D1A-DE9B3968A956}"/>
              </a:ext>
            </a:extLst>
          </p:cNvPr>
          <p:cNvSpPr txBox="1"/>
          <p:nvPr/>
        </p:nvSpPr>
        <p:spPr>
          <a:xfrm>
            <a:off x="9999484" y="5133756"/>
            <a:ext cx="14776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USB to DC</a:t>
            </a:r>
          </a:p>
          <a:p>
            <a:r>
              <a:rPr lang="en-US" b="1" dirty="0"/>
              <a:t>power supply</a:t>
            </a:r>
          </a:p>
          <a:p>
            <a:r>
              <a:rPr lang="en-US" b="1" dirty="0"/>
              <a:t>cable </a:t>
            </a:r>
          </a:p>
          <a:p>
            <a:r>
              <a:rPr lang="en-US" b="1" dirty="0"/>
              <a:t>(5.5x2.1 mm)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8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536A-FF77-898D-7B57-284F8822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91342"/>
          </a:xfrm>
        </p:spPr>
        <p:txBody>
          <a:bodyPr>
            <a:normAutofit fontScale="90000"/>
          </a:bodyPr>
          <a:lstStyle/>
          <a:p>
            <a:r>
              <a:rPr lang="en-US" dirty="0"/>
              <a:t>Recommendation #2:  </a:t>
            </a:r>
            <a:r>
              <a:rPr lang="en-US" dirty="0">
                <a:solidFill>
                  <a:srgbClr val="FF0000"/>
                </a:solidFill>
              </a:rPr>
              <a:t>Adding a passive heat sink will reduce heat and background noise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4000" dirty="0"/>
              <a:t>(credit &amp; thanks to Bob Anderson for this discovery)</a:t>
            </a:r>
            <a:endParaRPr lang="en-US" dirty="0"/>
          </a:p>
        </p:txBody>
      </p:sp>
      <p:pic>
        <p:nvPicPr>
          <p:cNvPr id="5" name="Picture 4" descr="A close-up of a bicycle handlebar&#10;&#10;Description automatically generated with medium confidence">
            <a:extLst>
              <a:ext uri="{FF2B5EF4-FFF2-40B4-BE49-F238E27FC236}">
                <a16:creationId xmlns:a16="http://schemas.microsoft.com/office/drawing/2014/main" id="{53EBBFDA-D095-6E94-14C2-4E8C062A48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7" r="30787"/>
          <a:stretch/>
        </p:blipFill>
        <p:spPr>
          <a:xfrm>
            <a:off x="675169" y="2446087"/>
            <a:ext cx="4058091" cy="40762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33B43B-FBE3-454A-FCAC-56DD5003DC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1" t="9073" r="34668" b="22657"/>
          <a:stretch/>
        </p:blipFill>
        <p:spPr>
          <a:xfrm>
            <a:off x="6753186" y="2298625"/>
            <a:ext cx="4454539" cy="42237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26FB67-2DB0-5162-1CB6-686DF92CAD12}"/>
              </a:ext>
            </a:extLst>
          </p:cNvPr>
          <p:cNvSpPr txBox="1"/>
          <p:nvPr/>
        </p:nvSpPr>
        <p:spPr>
          <a:xfrm>
            <a:off x="7826833" y="3407740"/>
            <a:ext cx="29169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Digi-Key</a:t>
            </a:r>
          </a:p>
          <a:p>
            <a:pPr algn="ctr"/>
            <a:r>
              <a:rPr lang="en-US" sz="2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1168-TGH-0200-03-ND</a:t>
            </a:r>
          </a:p>
          <a:p>
            <a:pPr algn="ctr"/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</a:rPr>
              <a:t>20mm x 20mm</a:t>
            </a:r>
          </a:p>
          <a:p>
            <a:pPr algn="ctr"/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</a:rPr>
              <a:t>Aluminum Heat Sink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9B4382-47D0-106B-50BA-026D316A30AF}"/>
              </a:ext>
            </a:extLst>
          </p:cNvPr>
          <p:cNvSpPr txBox="1"/>
          <p:nvPr/>
        </p:nvSpPr>
        <p:spPr>
          <a:xfrm flipH="1">
            <a:off x="5103298" y="3579602"/>
            <a:ext cx="11941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2mm</a:t>
            </a:r>
          </a:p>
          <a:p>
            <a:r>
              <a:rPr lang="en-US" dirty="0"/>
              <a:t>screws,</a:t>
            </a:r>
          </a:p>
          <a:p>
            <a:r>
              <a:rPr lang="en-US" dirty="0"/>
              <a:t>rubber band and</a:t>
            </a:r>
          </a:p>
          <a:p>
            <a:r>
              <a:rPr lang="en-US" dirty="0"/>
              <a:t>a drop of</a:t>
            </a:r>
          </a:p>
          <a:p>
            <a:r>
              <a:rPr lang="en-US" dirty="0"/>
              <a:t>Noctua NT-H1</a:t>
            </a:r>
          </a:p>
          <a:p>
            <a:r>
              <a:rPr lang="en-US" dirty="0"/>
              <a:t>thermal</a:t>
            </a:r>
          </a:p>
          <a:p>
            <a:r>
              <a:rPr lang="en-US" dirty="0"/>
              <a:t>paste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02A0E68-A26F-6377-7DB2-93C02553265F}"/>
              </a:ext>
            </a:extLst>
          </p:cNvPr>
          <p:cNvSpPr/>
          <p:nvPr/>
        </p:nvSpPr>
        <p:spPr>
          <a:xfrm rot="10800000">
            <a:off x="3091545" y="5608169"/>
            <a:ext cx="2024743" cy="424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305B5-0003-B7B3-8C60-CE8F457A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#3:  </a:t>
            </a:r>
            <a:r>
              <a:rPr lang="en-US" dirty="0">
                <a:solidFill>
                  <a:srgbClr val="FF0000"/>
                </a:solidFill>
              </a:rPr>
              <a:t>Adding a small fan will further reduce heat buildup</a:t>
            </a:r>
          </a:p>
        </p:txBody>
      </p:sp>
      <p:pic>
        <p:nvPicPr>
          <p:cNvPr id="5" name="Picture 4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79A79875-9DD9-58EB-F793-A44F437AAD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77" t="19629" r="7777" b="12748"/>
          <a:stretch/>
        </p:blipFill>
        <p:spPr>
          <a:xfrm rot="16200000">
            <a:off x="1402346" y="1726046"/>
            <a:ext cx="3856719" cy="4637637"/>
          </a:xfrm>
          <a:prstGeom prst="rect">
            <a:avLst/>
          </a:prstGeom>
        </p:spPr>
      </p:pic>
      <p:pic>
        <p:nvPicPr>
          <p:cNvPr id="9" name="Picture 8" descr="A pair of headphones&#10;&#10;Description automatically generated with low confidence">
            <a:extLst>
              <a:ext uri="{FF2B5EF4-FFF2-40B4-BE49-F238E27FC236}">
                <a16:creationId xmlns:a16="http://schemas.microsoft.com/office/drawing/2014/main" id="{F6C7A62B-1C0B-C0A1-6978-36701DD74A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08"/>
          <a:stretch/>
        </p:blipFill>
        <p:spPr>
          <a:xfrm rot="16200000">
            <a:off x="6680805" y="1726046"/>
            <a:ext cx="4708353" cy="46376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B576228-7198-9892-A55C-AC80C1F278CC}"/>
              </a:ext>
            </a:extLst>
          </p:cNvPr>
          <p:cNvSpPr txBox="1"/>
          <p:nvPr/>
        </p:nvSpPr>
        <p:spPr>
          <a:xfrm>
            <a:off x="282706" y="572142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b="0" i="0" u="sng" dirty="0" err="1">
                <a:solidFill>
                  <a:srgbClr val="C7511F"/>
                </a:solidFill>
                <a:effectLst/>
                <a:latin typeface="Amazon Ember"/>
              </a:rPr>
              <a:t>Easycargo</a:t>
            </a:r>
            <a:r>
              <a:rPr lang="en-US" b="0" i="0" u="sng" dirty="0">
                <a:solidFill>
                  <a:srgbClr val="C7511F"/>
                </a:solidFill>
                <a:effectLst/>
                <a:latin typeface="Amazon Ember"/>
              </a:rPr>
              <a:t> Raspberry Pi 4 Fan 30x30x7mm, Raspberry Pi Cooling Fan Brushless 3.3V 5V DC Quiet Fan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2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8B648-92EF-9937-F8D7-5E331E41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2800" cy="1325563"/>
          </a:xfrm>
        </p:spPr>
        <p:txBody>
          <a:bodyPr>
            <a:noAutofit/>
          </a:bodyPr>
          <a:lstStyle/>
          <a:p>
            <a:r>
              <a:rPr lang="en-US" sz="3600" dirty="0"/>
              <a:t>Conclusions:  Heat sink provides most benefit.  Fan provides a small additional benefit.  </a:t>
            </a:r>
            <a:r>
              <a:rPr lang="en-US" sz="3600" dirty="0">
                <a:solidFill>
                  <a:srgbClr val="FF0000"/>
                </a:solidFill>
              </a:rPr>
              <a:t>Recommend always using the heat sink even when using camera in open air.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475F2D-0E2D-DA38-0E6F-FA0532777B06}"/>
              </a:ext>
            </a:extLst>
          </p:cNvPr>
          <p:cNvSpPr txBox="1"/>
          <p:nvPr/>
        </p:nvSpPr>
        <p:spPr>
          <a:xfrm>
            <a:off x="1083391" y="2481944"/>
            <a:ext cx="4439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Background Noise After 30 Minutes in Carrier</a:t>
            </a:r>
          </a:p>
          <a:p>
            <a:r>
              <a:rPr lang="en-US" dirty="0">
                <a:solidFill>
                  <a:schemeClr val="bg1"/>
                </a:solidFill>
              </a:rPr>
              <a:t>running on 12V power, no heat sink, no fan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439CA-EDF0-050A-92D4-B85F62C50A30}"/>
              </a:ext>
            </a:extLst>
          </p:cNvPr>
          <p:cNvSpPr txBox="1"/>
          <p:nvPr/>
        </p:nvSpPr>
        <p:spPr>
          <a:xfrm>
            <a:off x="6815624" y="2496907"/>
            <a:ext cx="44399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Background Noise After 30 Minutes in Carrier</a:t>
            </a:r>
          </a:p>
          <a:p>
            <a:r>
              <a:rPr lang="en-US" dirty="0">
                <a:solidFill>
                  <a:schemeClr val="bg1"/>
                </a:solidFill>
              </a:rPr>
              <a:t>running on 5V power with heat sink &amp; fan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(white flashes are just me removing the </a:t>
            </a:r>
          </a:p>
          <a:p>
            <a:r>
              <a:rPr lang="en-US" dirty="0">
                <a:solidFill>
                  <a:schemeClr val="bg1"/>
                </a:solidFill>
              </a:rPr>
              <a:t>lens cap for a moment)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96B268-E812-3E24-CBFD-FEC2DDF1D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26" y="2307770"/>
            <a:ext cx="5304936" cy="40011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3BB896-A8CE-9D5D-376F-C427B1958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327" y="2307770"/>
            <a:ext cx="5359790" cy="400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0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323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Amazon Ember</vt:lpstr>
      <vt:lpstr>Arial</vt:lpstr>
      <vt:lpstr>Calibri</vt:lpstr>
      <vt:lpstr>Calibri Light</vt:lpstr>
      <vt:lpstr>Office Theme</vt:lpstr>
      <vt:lpstr>Reducing Heat Buildup and Noise in the RunCam Night Eagle Cameras</vt:lpstr>
      <vt:lpstr>3D-printed carrier allows use of Night Eagle cameras with focal reducer in strut-based scopes with 2” focusers without shortening the struts</vt:lpstr>
      <vt:lpstr>Problem: Heat buildup in the camera inside the carrier significantly increases its background noise</vt:lpstr>
      <vt:lpstr>Running Camera on 12V Power Also Increases Noise</vt:lpstr>
      <vt:lpstr>Recommendation #2:  Adding a passive heat sink will reduce heat and background noise (credit &amp; thanks to Bob Anderson for this discovery)</vt:lpstr>
      <vt:lpstr>Recommendation #3:  Adding a small fan will further reduce heat buildup</vt:lpstr>
      <vt:lpstr>Conclusions:  Heat sink provides most benefit.  Fan provides a small additional benefit.  Recommend always using the heat sink even when using camera in open air.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Controlling Heat Buildup in the RunCam Night Eagle Cameras</dc:title>
  <dc:creator>Blank Ted</dc:creator>
  <cp:lastModifiedBy>Ted Blank</cp:lastModifiedBy>
  <cp:revision>14</cp:revision>
  <dcterms:created xsi:type="dcterms:W3CDTF">2022-08-09T12:51:22Z</dcterms:created>
  <dcterms:modified xsi:type="dcterms:W3CDTF">2023-06-22T16:58:51Z</dcterms:modified>
</cp:coreProperties>
</file>