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0" r:id="rId6"/>
    <p:sldId id="261" r:id="rId7"/>
    <p:sldId id="274" r:id="rId8"/>
    <p:sldId id="275" r:id="rId9"/>
    <p:sldId id="263" r:id="rId10"/>
    <p:sldId id="264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DDF9-4F38-461E-9E59-980AF8FF4E2D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7E02C-D633-4C73-9608-0F69E6A5167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Double star processing</a:t>
            </a:r>
            <a:endParaRPr lang="en-A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Herald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Astrometry issues – 4 solutions</a:t>
            </a:r>
            <a:endParaRPr lang="en-A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Need the ‘average’ position of the main component. That is, the average of the two possible chords.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Click: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sz="2800" dirty="0" smtClean="0">
                <a:solidFill>
                  <a:srgbClr val="92D050"/>
                </a:solidFill>
              </a:rPr>
              <a:t>Follow instructions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After you click</a:t>
            </a:r>
            <a:br>
              <a:rPr lang="en-US" sz="2800" dirty="0" smtClean="0">
                <a:solidFill>
                  <a:srgbClr val="92D050"/>
                </a:solidFill>
              </a:rPr>
            </a:br>
            <a:r>
              <a:rPr lang="en-US" sz="2800" dirty="0" smtClean="0">
                <a:solidFill>
                  <a:srgbClr val="92D050"/>
                </a:solidFill>
              </a:rPr>
              <a:t>‘Set Offsets’ close</a:t>
            </a:r>
            <a:br>
              <a:rPr lang="en-US" sz="2800" dirty="0" smtClean="0">
                <a:solidFill>
                  <a:srgbClr val="92D050"/>
                </a:solidFill>
              </a:rPr>
            </a:br>
            <a:r>
              <a:rPr lang="en-US" sz="2800" dirty="0" smtClean="0">
                <a:solidFill>
                  <a:srgbClr val="92D050"/>
                </a:solidFill>
              </a:rPr>
              <a:t>the form.</a:t>
            </a:r>
            <a:endParaRPr lang="en-US" sz="2800" dirty="0">
              <a:solidFill>
                <a:srgbClr val="92D050"/>
              </a:solidFill>
            </a:endParaRPr>
          </a:p>
          <a:p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200"/>
            <a:ext cx="3324225" cy="59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429000"/>
            <a:ext cx="4848225" cy="332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Setting solutions</a:t>
            </a:r>
            <a:endParaRPr lang="en-A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For each solution, set the solution number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Fit the chords using </a:t>
            </a:r>
            <a:r>
              <a:rPr lang="en-US" dirty="0" err="1" smtClean="0">
                <a:solidFill>
                  <a:srgbClr val="92D050"/>
                </a:solidFill>
              </a:rPr>
              <a:t>Sepn</a:t>
            </a:r>
            <a:r>
              <a:rPr lang="en-US" dirty="0" smtClean="0">
                <a:solidFill>
                  <a:srgbClr val="92D050"/>
                </a:solidFill>
              </a:rPr>
              <a:t> and PA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For Unique and Double solutions, you can use the usual automatic fitting button – just check the boxes for </a:t>
            </a:r>
            <a:r>
              <a:rPr lang="en-US" dirty="0" err="1" smtClean="0">
                <a:solidFill>
                  <a:srgbClr val="92D050"/>
                </a:solidFill>
              </a:rPr>
              <a:t>Sepn</a:t>
            </a:r>
            <a:r>
              <a:rPr lang="en-US" dirty="0" smtClean="0">
                <a:solidFill>
                  <a:srgbClr val="92D050"/>
                </a:solidFill>
              </a:rPr>
              <a:t> &amp; PA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419600"/>
            <a:ext cx="2862262" cy="170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Setting solutions - 2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For four solution events – as you select a new solution number, the location of the primary star will be automatically placed. The task is to fit the other chord.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You can use the Automatic fitting button. However you MUST uncheck the fitting checks for the X and Y coordinates 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953000"/>
            <a:ext cx="25977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Viewing &amp; deleting solutions</a:t>
            </a:r>
            <a:endParaRPr lang="en-A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Click Solutions on the Editor</a:t>
            </a:r>
            <a:br>
              <a:rPr lang="en-US" dirty="0" smtClean="0">
                <a:solidFill>
                  <a:srgbClr val="92D050"/>
                </a:solidFill>
              </a:rPr>
            </a:b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Click </a:t>
            </a:r>
            <a:r>
              <a:rPr lang="en-US" dirty="0" smtClean="0">
                <a:solidFill>
                  <a:srgbClr val="FFFF00"/>
                </a:solidFill>
              </a:rPr>
              <a:t>List current…</a:t>
            </a:r>
            <a:r>
              <a:rPr lang="en-US" dirty="0" smtClean="0">
                <a:solidFill>
                  <a:srgbClr val="92D050"/>
                </a:solidFill>
              </a:rPr>
              <a:t> and get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2400" dirty="0" smtClean="0">
                <a:solidFill>
                  <a:srgbClr val="92D050"/>
                </a:solidFill>
              </a:rPr>
              <a:t/>
            </a:r>
            <a:br>
              <a:rPr lang="en-US" sz="2400" dirty="0" smtClean="0">
                <a:solidFill>
                  <a:srgbClr val="92D050"/>
                </a:solidFill>
              </a:rPr>
            </a:br>
            <a:r>
              <a:rPr lang="en-US" sz="2400" dirty="0" smtClean="0">
                <a:solidFill>
                  <a:srgbClr val="92D050"/>
                </a:solidFill>
              </a:rPr>
              <a:t/>
            </a:r>
            <a:br>
              <a:rPr lang="en-US" sz="2400" dirty="0" smtClean="0">
                <a:solidFill>
                  <a:srgbClr val="92D050"/>
                </a:solidFill>
              </a:rPr>
            </a:b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Click </a:t>
            </a:r>
            <a:r>
              <a:rPr lang="en-US" dirty="0" smtClean="0">
                <a:solidFill>
                  <a:srgbClr val="FFFF00"/>
                </a:solidFill>
              </a:rPr>
              <a:t>Delete…</a:t>
            </a:r>
            <a:r>
              <a:rPr lang="en-US" dirty="0" smtClean="0">
                <a:solidFill>
                  <a:srgbClr val="92D050"/>
                </a:solidFill>
              </a:rPr>
              <a:t> and get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 delete, check the </a:t>
            </a:r>
            <a:b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relevant solution(s), and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click Delete.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Close the form when done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29107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2057400"/>
            <a:ext cx="37365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14800"/>
            <a:ext cx="38065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267200" y="4191000"/>
            <a:ext cx="838200" cy="1524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3340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View all double stars</a:t>
            </a:r>
            <a:endParaRPr lang="en-A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1371599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From Main form, click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Double stars, and get: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33400"/>
            <a:ext cx="2962275" cy="220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65913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62484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With the exception of the first event on this list (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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Sco</a:t>
            </a:r>
            <a:r>
              <a:rPr lang="en-US" sz="2000" dirty="0" smtClean="0">
                <a:solidFill>
                  <a:srgbClr val="FFFF00"/>
                </a:solidFill>
              </a:rPr>
              <a:t>), all are discoveries</a:t>
            </a:r>
            <a:endParaRPr lang="en-A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Getting official recognition for a discovery</a:t>
            </a:r>
            <a:endParaRPr lang="en-A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Official recognition = Entry in WDS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Need to write a short paper for the Journal of</a:t>
            </a:r>
            <a:r>
              <a:rPr lang="en-AU" dirty="0" smtClean="0">
                <a:solidFill>
                  <a:srgbClr val="92D050"/>
                </a:solidFill>
              </a:rPr>
              <a:t/>
            </a:r>
            <a:br>
              <a:rPr lang="en-AU" dirty="0" smtClean="0">
                <a:solidFill>
                  <a:srgbClr val="92D050"/>
                </a:solidFill>
              </a:rPr>
            </a:br>
            <a:r>
              <a:rPr lang="en-AU" dirty="0" smtClean="0">
                <a:solidFill>
                  <a:srgbClr val="92D050"/>
                </a:solidFill>
              </a:rPr>
              <a:t>Double Star Observations. USNO will use that to create an entry in the WDS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Include all solutions. Only one will be listed in the public catalogue, but all will be included in their database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Samples of past papers are readily available…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using a sample, its easy. And JDSO will assist you</a:t>
            </a:r>
          </a:p>
          <a:p>
            <a:endParaRPr lang="en-US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Initial step – match the events to the components</a:t>
            </a:r>
            <a:endParaRPr lang="en-A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Usually very straight forward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Sometimes it takes quite an effort</a:t>
            </a:r>
          </a:p>
          <a:p>
            <a:r>
              <a:rPr lang="en-US" i="1" dirty="0" smtClean="0">
                <a:solidFill>
                  <a:srgbClr val="FFC000"/>
                </a:solidFill>
              </a:rPr>
              <a:t>Treat the observers’ identification of brighter/fainter star with great skepticism if the magnitude differences are not great.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This is the greatest cause of trouble in matching events to components.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Segoe Print" pitchFamily="2" charset="0"/>
              </a:rPr>
              <a:t>Don’t treat magnitudes from light curve analysis tools as always being right</a:t>
            </a:r>
            <a:endParaRPr lang="en-AU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Matching events - 1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Can help to plot events for each component to find possible relationships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319658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600325" cy="20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495800"/>
            <a:ext cx="26911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581400" y="3429000"/>
            <a:ext cx="1524000" cy="533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4648200"/>
            <a:ext cx="1447800" cy="533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133600"/>
            <a:ext cx="2690812" cy="8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Matching events - 2</a:t>
            </a:r>
            <a:endParaRPr lang="en-A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2971800" cy="24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3062653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0"/>
            <a:ext cx="3403994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143000"/>
            <a:ext cx="288036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Light curves can require close inspection</a:t>
            </a:r>
            <a:endParaRPr lang="en-A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962150"/>
            <a:ext cx="8623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4114800"/>
            <a:ext cx="8629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 types of solution - #1</a:t>
            </a:r>
            <a:endParaRPr lang="en-AU" b="1" dirty="0">
              <a:ln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4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Unique solution</a:t>
            </a:r>
            <a:r>
              <a:rPr lang="en-US" dirty="0" smtClean="0">
                <a:solidFill>
                  <a:srgbClr val="92D050"/>
                </a:solidFill>
              </a:rPr>
              <a:t>. For both components, you know where the asteroid is relative to both stars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1"/>
            <a:ext cx="3284327" cy="27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3352800" cy="27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 types of solution - #2</a:t>
            </a:r>
            <a:endParaRPr lang="en-AU" b="1" dirty="0">
              <a:ln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676400"/>
          </a:xfrm>
        </p:spPr>
        <p:txBody>
          <a:bodyPr/>
          <a:lstStyle/>
          <a:p>
            <a:r>
              <a:rPr lang="en-US" sz="4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Double solution</a:t>
            </a:r>
            <a:r>
              <a:rPr lang="en-US" dirty="0" smtClean="0">
                <a:solidFill>
                  <a:srgbClr val="92D050"/>
                </a:solidFill>
              </a:rPr>
              <a:t>. You know where the asteroid is relative to one star, but the fit is ambiguous for the other star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1981200" cy="190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2590800"/>
            <a:ext cx="1981199" cy="18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90800"/>
            <a:ext cx="18465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648200"/>
            <a:ext cx="1981200" cy="207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648200"/>
            <a:ext cx="2081212" cy="20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 types of solution - #3</a:t>
            </a:r>
            <a:endParaRPr lang="en-AU" b="1" dirty="0">
              <a:ln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sz="4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Four solutions</a:t>
            </a:r>
            <a:r>
              <a:rPr lang="en-US" dirty="0" smtClean="0">
                <a:solidFill>
                  <a:srgbClr val="92D050"/>
                </a:solidFill>
              </a:rPr>
              <a:t>. The asteroid location is ambiguous for both stars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3009900" cy="14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599" y="1905000"/>
            <a:ext cx="22317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267200"/>
            <a:ext cx="2209800" cy="223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343400"/>
            <a:ext cx="2120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905000"/>
            <a:ext cx="211632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6147" idx="2"/>
            <a:endCxn id="6148" idx="0"/>
          </p:cNvCxnSpPr>
          <p:nvPr/>
        </p:nvCxnSpPr>
        <p:spPr>
          <a:xfrm flipH="1">
            <a:off x="4762500" y="4038600"/>
            <a:ext cx="10999" cy="228600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150" idx="2"/>
            <a:endCxn id="6149" idx="0"/>
          </p:cNvCxnSpPr>
          <p:nvPr/>
        </p:nvCxnSpPr>
        <p:spPr>
          <a:xfrm>
            <a:off x="7839962" y="4038600"/>
            <a:ext cx="2326" cy="304800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Astrometry issues</a:t>
            </a:r>
            <a:endParaRPr lang="en-A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 almost all cases, our doubles are not resolved in Gaia. So need to match the photo-center to the Gaia star position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Specify relative brightness of the stars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For Unique solutions, and 4-solutions, use the brighter component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For Double solutions, use the component where the star path is known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42576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411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Print</vt:lpstr>
      <vt:lpstr>Symbol</vt:lpstr>
      <vt:lpstr>Office Theme</vt:lpstr>
      <vt:lpstr>Double star processing</vt:lpstr>
      <vt:lpstr>Initial step – match the events to the components</vt:lpstr>
      <vt:lpstr>Matching events - 1</vt:lpstr>
      <vt:lpstr>Matching events - 2</vt:lpstr>
      <vt:lpstr>Light curves can require close inspection</vt:lpstr>
      <vt:lpstr>3 types of solution - #1</vt:lpstr>
      <vt:lpstr>3 types of solution - #2</vt:lpstr>
      <vt:lpstr>3 types of solution - #3</vt:lpstr>
      <vt:lpstr>Astrometry issues</vt:lpstr>
      <vt:lpstr>Astrometry issues – 4 solutions</vt:lpstr>
      <vt:lpstr>Setting solutions</vt:lpstr>
      <vt:lpstr>Setting solutions - 2</vt:lpstr>
      <vt:lpstr>Viewing &amp; deleting solutions</vt:lpstr>
      <vt:lpstr>View all double stars</vt:lpstr>
      <vt:lpstr>Getting official recognition for a discovery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star processing</dc:title>
  <dc:creator>Dave Herald</dc:creator>
  <cp:lastModifiedBy>Roger</cp:lastModifiedBy>
  <cp:revision>41</cp:revision>
  <dcterms:created xsi:type="dcterms:W3CDTF">2022-08-13T11:40:04Z</dcterms:created>
  <dcterms:modified xsi:type="dcterms:W3CDTF">2022-08-24T02:04:19Z</dcterms:modified>
</cp:coreProperties>
</file>