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AEC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3BEF-7034-40E8-BA50-7D5FC6E9B875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716A-926C-452B-8BF1-5AAF38EE06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493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716A-926C-452B-8BF1-5AAF38EE06C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277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4975-F3F0-42A3-ABC0-AE9048BC982E}" type="datetimeFigureOut">
              <a:rPr lang="en-AU" smtClean="0"/>
              <a:pPr/>
              <a:t>23/08/2022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B4E2-423B-489B-A34B-EDCF457236F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Reflections</a:t>
            </a:r>
            <a:endParaRPr lang="en-AU" sz="88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Five issues to think about</a:t>
            </a:r>
            <a:endParaRPr lang="en-A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45720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</a:rPr>
              <a:t>Dave  Herald</a:t>
            </a:r>
          </a:p>
          <a:p>
            <a:r>
              <a:rPr lang="en-US" sz="2800" dirty="0" smtClean="0">
                <a:solidFill>
                  <a:srgbClr val="92D050"/>
                </a:solidFill>
              </a:rPr>
              <a:t>Dave  </a:t>
            </a:r>
            <a:r>
              <a:rPr lang="en-US" sz="2800" dirty="0" err="1" smtClean="0">
                <a:solidFill>
                  <a:srgbClr val="92D050"/>
                </a:solidFill>
              </a:rPr>
              <a:t>Gault</a:t>
            </a:r>
            <a:endParaRPr lang="en-A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Acquisition Delay</a:t>
            </a:r>
            <a:endParaRPr lang="en-A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66762"/>
            <a:ext cx="6781800" cy="3059401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rgbClr val="FFC000"/>
                </a:solidFill>
              </a:rPr>
              <a:t>C</a:t>
            </a:r>
            <a:r>
              <a:rPr lang="en-US" sz="2400" dirty="0" smtClean="0">
                <a:solidFill>
                  <a:srgbClr val="FFC000"/>
                </a:solidFill>
              </a:rPr>
              <a:t>hip readout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Camera processing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(A+B is Instrument Delay of Integrating CBVS cameras)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Cable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Port Hardware Type - USB2, USB3, FireWire…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Port Driver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Camera Driver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Windows Interrupts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Recording Software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ssociate time with image frame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solidFill>
                  <a:srgbClr val="FFC000"/>
                </a:solidFill>
              </a:rPr>
              <a:t>Images saved. 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19" y="762000"/>
            <a:ext cx="6895238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Practical illustration</a:t>
            </a:r>
            <a:r>
              <a:rPr lang="en-U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Startech</a:t>
            </a:r>
            <a: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SVIDUSB Frame Grabber</a:t>
            </a:r>
            <a:b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Acquisition delay over a 24hr period from start-up</a:t>
            </a:r>
            <a:b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Minimum delay – 53 msec. But more than 68 </a:t>
            </a:r>
            <a:r>
              <a:rPr lang="en-US" sz="2200" b="1" dirty="0" err="1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msec</a:t>
            </a:r>
            <a:r>
              <a:rPr lang="en-US" sz="22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2hrs after start-up</a:t>
            </a:r>
            <a:endParaRPr lang="en-AU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905000"/>
            <a:ext cx="881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866382"/>
            <a:ext cx="838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Does anyone test their system for this delay?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Does anyone correct their times for this delay?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19800"/>
            <a:ext cx="74676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Is the answer No to both these questions?</a:t>
            </a:r>
            <a:endParaRPr lang="en-AU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56" y="2057400"/>
            <a:ext cx="2924690" cy="1345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057400"/>
            <a:ext cx="30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Pavlov and Gault, JOA 2020-2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666999"/>
            <a:ext cx="2438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WAT-902+Startech SVID2USB23</a:t>
            </a:r>
            <a:endParaRPr lang="en-A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Event time accuracy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Should I aim for the highest time precision I can achieve?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When is sub-frame timing desirable?</a:t>
            </a:r>
            <a:endParaRPr lang="en-AU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Most residuals reported in our astrometry &gt; 1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mas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Spatial resolution – usually larger than 1km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A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850704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267200"/>
            <a:ext cx="85828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429250"/>
            <a:ext cx="846027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95+% occultation astrometry has uncertainty &gt;1.0 </a:t>
            </a:r>
            <a:r>
              <a:rPr lang="en-US" sz="2000" dirty="0" err="1" smtClean="0">
                <a:solidFill>
                  <a:srgbClr val="92D050"/>
                </a:solidFill>
              </a:rPr>
              <a:t>mas</a:t>
            </a:r>
            <a:r>
              <a:rPr lang="en-US" sz="2000" dirty="0" smtClean="0">
                <a:solidFill>
                  <a:srgbClr val="92D050"/>
                </a:solidFill>
              </a:rPr>
              <a:t>.      0.1 </a:t>
            </a:r>
            <a:r>
              <a:rPr lang="en-US" sz="2000" dirty="0" err="1" smtClean="0">
                <a:solidFill>
                  <a:srgbClr val="92D050"/>
                </a:solidFill>
              </a:rPr>
              <a:t>mas</a:t>
            </a:r>
            <a:r>
              <a:rPr lang="en-US" sz="2000" dirty="0" smtClean="0">
                <a:solidFill>
                  <a:srgbClr val="92D050"/>
                </a:solidFill>
              </a:rPr>
              <a:t> unachievable</a:t>
            </a:r>
            <a:br>
              <a:rPr lang="en-US" sz="2000" dirty="0" smtClean="0">
                <a:solidFill>
                  <a:srgbClr val="92D050"/>
                </a:solidFill>
              </a:rPr>
            </a:br>
            <a:r>
              <a:rPr lang="en-US" sz="2000" dirty="0" smtClean="0">
                <a:solidFill>
                  <a:srgbClr val="92D050"/>
                </a:solidFill>
              </a:rPr>
              <a:t/>
            </a:r>
            <a:br>
              <a:rPr lang="en-US" sz="2000" dirty="0" smtClean="0">
                <a:solidFill>
                  <a:srgbClr val="92D050"/>
                </a:solidFill>
              </a:rPr>
            </a:br>
            <a:r>
              <a:rPr lang="en-US" sz="2000" dirty="0" smtClean="0">
                <a:solidFill>
                  <a:srgbClr val="92D050"/>
                </a:solidFill>
              </a:rPr>
              <a:t>Shape resolution - depends on number of chords. Single chords – irrelevant. If many chords - 20% of separation between chords?   5% of diameter?</a:t>
            </a:r>
            <a:endParaRPr lang="en-AU" sz="20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01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Examples of typical values relating to spatial and time resolution</a:t>
            </a:r>
            <a:endParaRPr lang="en-A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Background subtraction</a:t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1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do, or not to do – that is the question</a:t>
            </a:r>
            <a:endParaRPr lang="en-AU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Purpose of background subtraction – to set the zero level of the light curve to zero light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Makes no adjustments in time direction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When you add two light curves, or subtract a light curve from another: noise of the two light curves is added (</a:t>
            </a:r>
            <a:r>
              <a:rPr lang="en-US" i="1" dirty="0" smtClean="0">
                <a:solidFill>
                  <a:srgbClr val="C00000"/>
                </a:solidFill>
              </a:rPr>
              <a:t>i.e. made worse</a:t>
            </a:r>
            <a:r>
              <a:rPr lang="en-US" dirty="0" smtClean="0">
                <a:solidFill>
                  <a:srgbClr val="92D050"/>
                </a:solidFill>
              </a:rPr>
              <a:t>).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baseline="-25000" dirty="0" smtClean="0">
                <a:solidFill>
                  <a:srgbClr val="92D05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combined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 (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* 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 1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+ 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 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* 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 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)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Can avoid adding noise if you subtract a constant mean value of </a:t>
            </a:r>
            <a:r>
              <a:rPr lang="en-US" smtClean="0">
                <a:solidFill>
                  <a:srgbClr val="92D050"/>
                </a:solidFill>
              </a:rPr>
              <a:t>the background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 2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= 0)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Erida</a:t>
            </a:r>
            <a:r>
              <a:rPr lang="en-US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(R. </a:t>
            </a:r>
            <a:r>
              <a:rPr lang="en-US" sz="2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Nolthenius</a:t>
            </a:r>
            <a:r>
              <a:rPr lang="en-US" sz="2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2022 Jun 24)</a:t>
            </a:r>
            <a:endParaRPr lang="en-AU" sz="2000" dirty="0">
              <a:ln w="1270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77660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7766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029200"/>
            <a:ext cx="77724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685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PyMovie</a:t>
            </a:r>
            <a:r>
              <a:rPr lang="en-US" dirty="0" smtClean="0">
                <a:solidFill>
                  <a:srgbClr val="00B0F0"/>
                </a:solidFill>
              </a:rPr>
              <a:t> light curve, with usual background subtraction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743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Tangra</a:t>
            </a:r>
            <a:r>
              <a:rPr lang="en-US" dirty="0" smtClean="0">
                <a:solidFill>
                  <a:srgbClr val="00B0F0"/>
                </a:solidFill>
              </a:rPr>
              <a:t> light curve, with usual background subtraction in AOTA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Tangra</a:t>
            </a:r>
            <a:r>
              <a:rPr lang="en-US" dirty="0" smtClean="0">
                <a:solidFill>
                  <a:srgbClr val="00B0F0"/>
                </a:solidFill>
              </a:rPr>
              <a:t> light curve, with average background subtraction in AOTA</a:t>
            </a:r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2021 Aug 18</a:t>
            </a:r>
            <a:r>
              <a:rPr lang="en-U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Eleonora</a:t>
            </a:r>
            <a:r>
              <a:rPr lang="en-U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(Herald)</a:t>
            </a:r>
            <a:br>
              <a:rPr lang="en-US" sz="2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 extreme example. Very thin cirrus cloud with bright moon</a:t>
            </a:r>
            <a:endParaRPr lang="en-AU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48175"/>
            <a:ext cx="8020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85975"/>
            <a:ext cx="7988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407884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Tangra</a:t>
            </a:r>
            <a:r>
              <a:rPr lang="en-US" dirty="0" smtClean="0">
                <a:solidFill>
                  <a:srgbClr val="00B0F0"/>
                </a:solidFill>
              </a:rPr>
              <a:t> light curve, with average background subtraction in AOTA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716643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Tangra</a:t>
            </a:r>
            <a:r>
              <a:rPr lang="en-US" dirty="0" smtClean="0">
                <a:solidFill>
                  <a:srgbClr val="00B0F0"/>
                </a:solidFill>
              </a:rPr>
              <a:t> light curve, with usual background subtraction in AOTA</a:t>
            </a:r>
            <a:endParaRPr lang="en-A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Reporting Magnitude drops</a:t>
            </a:r>
            <a:endParaRPr lang="en-AU" b="1" dirty="0">
              <a:ln w="31550" cmpd="sng">
                <a:solidFill>
                  <a:srgbClr val="00B0F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791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92D050"/>
                </a:solidFill>
              </a:rPr>
              <a:t>I am regularly seeing comments in reports about the mag drop, specifying mags to 0.001 (</a:t>
            </a:r>
            <a:r>
              <a:rPr lang="en-US" sz="1800" dirty="0" err="1" smtClean="0">
                <a:solidFill>
                  <a:srgbClr val="92D050"/>
                </a:solidFill>
              </a:rPr>
              <a:t>ie</a:t>
            </a:r>
            <a:r>
              <a:rPr lang="en-US" sz="1800" dirty="0" smtClean="0">
                <a:solidFill>
                  <a:srgbClr val="92D050"/>
                </a:solidFill>
              </a:rPr>
              <a:t> 1 </a:t>
            </a:r>
            <a:r>
              <a:rPr lang="en-US" sz="1800" dirty="0" err="1" smtClean="0">
                <a:solidFill>
                  <a:srgbClr val="92D050"/>
                </a:solidFill>
              </a:rPr>
              <a:t>milli</a:t>
            </a:r>
            <a:r>
              <a:rPr lang="en-US" sz="1800" dirty="0" smtClean="0">
                <a:solidFill>
                  <a:srgbClr val="92D050"/>
                </a:solidFill>
              </a:rPr>
              <a:t>-mag)</a:t>
            </a:r>
          </a:p>
          <a:p>
            <a:r>
              <a:rPr lang="en-US" sz="1800" dirty="0" err="1" smtClean="0">
                <a:solidFill>
                  <a:srgbClr val="92D050"/>
                </a:solidFill>
              </a:rPr>
              <a:t>Eg</a:t>
            </a:r>
            <a:r>
              <a:rPr lang="en-US" sz="1800" dirty="0" smtClean="0">
                <a:solidFill>
                  <a:srgbClr val="92D050"/>
                </a:solidFill>
              </a:rPr>
              <a:t>. 	</a:t>
            </a:r>
            <a:r>
              <a:rPr lang="nl-NL" sz="1800" dirty="0" smtClean="0">
                <a:solidFill>
                  <a:srgbClr val="FFC000"/>
                </a:solidFill>
              </a:rPr>
              <a:t>mag drop = 3.685  +/- 2.146  (0.95 ci)  </a:t>
            </a:r>
            <a:r>
              <a:rPr lang="nl-NL" sz="1800" dirty="0" smtClean="0">
                <a:solidFill>
                  <a:srgbClr val="FF0000"/>
                </a:solidFill>
              </a:rPr>
              <a:t>( a range of 5.8 mags! or drop to 0.5%! )</a:t>
            </a:r>
            <a:r>
              <a:rPr lang="nl-NL" sz="1800" dirty="0" smtClean="0">
                <a:solidFill>
                  <a:srgbClr val="FFC000"/>
                </a:solidFill>
              </a:rPr>
              <a:t/>
            </a:r>
            <a:br>
              <a:rPr lang="nl-NL" sz="1800" dirty="0" smtClean="0">
                <a:solidFill>
                  <a:srgbClr val="FFC000"/>
                </a:solidFill>
              </a:rPr>
            </a:br>
            <a:r>
              <a:rPr lang="nl-NL" sz="1800" dirty="0" smtClean="0">
                <a:solidFill>
                  <a:srgbClr val="FFC000"/>
                </a:solidFill>
              </a:rPr>
              <a:t>	mag drop = 0.997  +/- 0.256  (0.95 ci)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With a </a:t>
            </a:r>
            <a:r>
              <a:rPr lang="en-US" sz="1800" u="sng" dirty="0" smtClean="0">
                <a:solidFill>
                  <a:srgbClr val="92D050"/>
                </a:solidFill>
              </a:rPr>
              <a:t>high quality cooled 16-bit CCD camera and </a:t>
            </a:r>
            <a:r>
              <a:rPr lang="en-AU" sz="1800" u="sng" dirty="0" smtClean="0">
                <a:solidFill>
                  <a:srgbClr val="92D050"/>
                </a:solidFill>
              </a:rPr>
              <a:t>1-minute exposures</a:t>
            </a:r>
            <a:r>
              <a:rPr lang="en-AU" sz="1800" dirty="0" smtClean="0">
                <a:solidFill>
                  <a:srgbClr val="92D050"/>
                </a:solidFill>
              </a:rPr>
              <a:t>, </a:t>
            </a:r>
            <a:r>
              <a:rPr lang="en-AU" sz="1800" dirty="0" err="1" smtClean="0">
                <a:solidFill>
                  <a:srgbClr val="92D050"/>
                </a:solidFill>
              </a:rPr>
              <a:t>milli-mag</a:t>
            </a:r>
            <a:r>
              <a:rPr lang="en-AU" sz="1800" dirty="0" smtClean="0">
                <a:solidFill>
                  <a:srgbClr val="92D050"/>
                </a:solidFill>
              </a:rPr>
              <a:t> precision rarely </a:t>
            </a:r>
            <a:r>
              <a:rPr lang="en-US" sz="1800" dirty="0" smtClean="0">
                <a:solidFill>
                  <a:srgbClr val="92D050"/>
                </a:solidFill>
              </a:rPr>
              <a:t>achieved.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A </a:t>
            </a:r>
            <a:r>
              <a:rPr lang="en-US" sz="1800" dirty="0" err="1" smtClean="0">
                <a:solidFill>
                  <a:srgbClr val="92D050"/>
                </a:solidFill>
              </a:rPr>
              <a:t>photometrist</a:t>
            </a:r>
            <a:r>
              <a:rPr lang="en-US" sz="1800" dirty="0" smtClean="0">
                <a:solidFill>
                  <a:srgbClr val="92D050"/>
                </a:solidFill>
              </a:rPr>
              <a:t> would be contemptuous at the suggestion this was plausible with 8-bit non-cooled camera at sub-second exposures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Realistic values. </a:t>
            </a:r>
            <a:r>
              <a:rPr lang="en-US" sz="1800" dirty="0" smtClean="0">
                <a:solidFill>
                  <a:srgbClr val="FFFF00"/>
                </a:solidFill>
              </a:rPr>
              <a:t>0.1 </a:t>
            </a:r>
            <a:r>
              <a:rPr lang="en-US" sz="1800" dirty="0" err="1" smtClean="0">
                <a:solidFill>
                  <a:srgbClr val="FFFF00"/>
                </a:solidFill>
              </a:rPr>
              <a:t>mag</a:t>
            </a:r>
            <a:r>
              <a:rPr lang="en-US" sz="1800" dirty="0" smtClean="0">
                <a:solidFill>
                  <a:srgbClr val="92D050"/>
                </a:solidFill>
              </a:rPr>
              <a:t> precision for </a:t>
            </a:r>
            <a:r>
              <a:rPr lang="en-US" sz="1800" dirty="0" err="1" smtClean="0">
                <a:solidFill>
                  <a:srgbClr val="92D050"/>
                </a:solidFill>
              </a:rPr>
              <a:t>mag</a:t>
            </a:r>
            <a:r>
              <a:rPr lang="en-US" sz="1800" dirty="0" smtClean="0">
                <a:solidFill>
                  <a:srgbClr val="92D050"/>
                </a:solidFill>
              </a:rPr>
              <a:t> drops of up to about</a:t>
            </a:r>
            <a:r>
              <a:rPr lang="en-US" sz="1800" dirty="0" smtClean="0">
                <a:solidFill>
                  <a:srgbClr val="FFFF00"/>
                </a:solidFill>
              </a:rPr>
              <a:t> 2</a:t>
            </a:r>
            <a:r>
              <a:rPr lang="en-US" sz="1800" dirty="0" smtClean="0">
                <a:solidFill>
                  <a:srgbClr val="92D050"/>
                </a:solidFill>
              </a:rPr>
              <a:t>,  </a:t>
            </a:r>
            <a:r>
              <a:rPr lang="en-US" sz="1800" dirty="0" smtClean="0">
                <a:solidFill>
                  <a:srgbClr val="00B0F0"/>
                </a:solidFill>
              </a:rPr>
              <a:t>1 </a:t>
            </a:r>
            <a:r>
              <a:rPr lang="en-US" sz="1800" dirty="0" err="1" smtClean="0">
                <a:solidFill>
                  <a:srgbClr val="00B0F0"/>
                </a:solidFill>
              </a:rPr>
              <a:t>mag</a:t>
            </a:r>
            <a:r>
              <a:rPr lang="en-US" sz="1800" dirty="0" smtClean="0">
                <a:solidFill>
                  <a:srgbClr val="92D050"/>
                </a:solidFill>
              </a:rPr>
              <a:t> for drops up to about </a:t>
            </a:r>
            <a:r>
              <a:rPr lang="en-US" sz="1800" dirty="0" smtClean="0">
                <a:solidFill>
                  <a:srgbClr val="00B0F0"/>
                </a:solidFill>
              </a:rPr>
              <a:t>3.</a:t>
            </a:r>
            <a:r>
              <a:rPr lang="en-US" sz="1800" i="1" dirty="0" smtClean="0">
                <a:solidFill>
                  <a:srgbClr val="FC9AEC"/>
                </a:solidFill>
              </a:rPr>
              <a:t>  If &gt;3, the  limiting magnitude is far more relevant.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If significant digits were applied, the above examples would become </a:t>
            </a:r>
            <a:r>
              <a:rPr lang="en-US" sz="1800" dirty="0" smtClean="0">
                <a:solidFill>
                  <a:srgbClr val="FFFF00"/>
                </a:solidFill>
              </a:rPr>
              <a:t>4 ±2</a:t>
            </a:r>
            <a:r>
              <a:rPr lang="en-US" sz="1800" dirty="0" smtClean="0">
                <a:solidFill>
                  <a:srgbClr val="92D050"/>
                </a:solidFill>
              </a:rPr>
              <a:t>, and </a:t>
            </a:r>
            <a:r>
              <a:rPr lang="en-US" sz="1800" dirty="0" smtClean="0">
                <a:solidFill>
                  <a:srgbClr val="FFFF00"/>
                </a:solidFill>
              </a:rPr>
              <a:t>1.0 ±0.3</a:t>
            </a:r>
            <a:endParaRPr lang="en-AU" sz="1800" dirty="0" smtClean="0">
              <a:solidFill>
                <a:srgbClr val="FFFF00"/>
              </a:solidFill>
            </a:endParaRPr>
          </a:p>
          <a:p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Why are </a:t>
            </a:r>
            <a:r>
              <a:rPr lang="en-US" sz="1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</a:t>
            </a:r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drops being given to 0.001 </a:t>
            </a:r>
            <a:r>
              <a:rPr lang="en-US" sz="1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mag</a:t>
            </a:r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r>
              <a:rPr lang="en-US" sz="1800" i="1" dirty="0" smtClean="0">
                <a:solidFill>
                  <a:srgbClr val="92D050"/>
                </a:solidFill>
              </a:rPr>
              <a:t>  </a:t>
            </a:r>
            <a:r>
              <a:rPr lang="en-US" sz="1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= 1 part in 1000 ! </a:t>
            </a:r>
            <a:r>
              <a:rPr lang="en-US" sz="1800" i="1" dirty="0" smtClean="0">
                <a:solidFill>
                  <a:srgbClr val="92D050"/>
                </a:solidFill>
              </a:rPr>
              <a:t>  </a:t>
            </a:r>
            <a:r>
              <a:rPr lang="en-US" sz="1800" dirty="0" smtClean="0">
                <a:solidFill>
                  <a:srgbClr val="92D050"/>
                </a:solidFill>
              </a:rPr>
              <a:t>Does this create a public embarrassment re our understanding of photometric accuracy? Does this lead to reduced credibility of our observations generally?</a:t>
            </a:r>
          </a:p>
          <a:p>
            <a:r>
              <a:rPr lang="en-US" sz="2000" b="1" i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Would it better to report the occultation drop as a percentage of full light?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62600"/>
            <a:ext cx="7696200" cy="116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Gamma – to use, or not to use</a:t>
            </a:r>
            <a:endParaRPr lang="en-A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3300" i="1" dirty="0" smtClean="0">
                <a:solidFill>
                  <a:srgbClr val="008000"/>
                </a:solidFill>
              </a:rPr>
              <a:t>Traditional mantra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  <a:r>
              <a:rPr lang="en-US" u="sng" dirty="0" smtClean="0">
                <a:solidFill>
                  <a:srgbClr val="FF0000"/>
                </a:solidFill>
              </a:rPr>
              <a:t>Do not adjust gamma</a:t>
            </a:r>
            <a:r>
              <a:rPr lang="en-US" dirty="0" smtClean="0">
                <a:solidFill>
                  <a:srgbClr val="FF0000"/>
                </a:solidFill>
              </a:rPr>
              <a:t>. ALWAYS set it to 1.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Gamma changes the vertical response in a non-linear manner.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For events that are instantaneous, non-linear vertical response is of minimal consequence to event time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Gamma less than 1 will affect magnitude changes. How much does this matter? Magnitude changes are poorly determined from our 8-bit light curves. And if really necessary, gamma can be undone with </a:t>
            </a:r>
            <a:r>
              <a:rPr lang="en-US" dirty="0" err="1" smtClean="0">
                <a:solidFill>
                  <a:srgbClr val="92D050"/>
                </a:solidFill>
              </a:rPr>
              <a:t>PyOTE</a:t>
            </a:r>
            <a:r>
              <a:rPr lang="en-US" dirty="0" smtClean="0">
                <a:solidFill>
                  <a:srgbClr val="92D05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changing gamma enables you to record an event, or record an event with higher time resolution – why not forget the mantra, and adjust gamma?</a:t>
            </a:r>
            <a:endParaRPr lang="en-A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Computer time stamping </a:t>
            </a:r>
            <a:b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delays within the computer</a:t>
            </a:r>
            <a:endParaRPr lang="en-AU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4144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VTI time stamp – applied as signal leaves the camera. 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QHY174GPS – built in GPS receiver.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ADVS – Numbered frames time tagged.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Flash-Tagging – reference frames tagged in video stream.</a:t>
            </a:r>
          </a:p>
          <a:p>
            <a:pPr lvl="1"/>
            <a:r>
              <a:rPr lang="en-US" sz="2400" dirty="0" smtClean="0">
                <a:solidFill>
                  <a:srgbClr val="92D050"/>
                </a:solidFill>
              </a:rPr>
              <a:t>All, </a:t>
            </a:r>
            <a:r>
              <a:rPr lang="en-US" sz="2400" u="sng" dirty="0" smtClean="0">
                <a:solidFill>
                  <a:srgbClr val="92D050"/>
                </a:solidFill>
              </a:rPr>
              <a:t>subsequent </a:t>
            </a:r>
            <a:r>
              <a:rPr lang="en-US" sz="2400" u="sng" dirty="0">
                <a:solidFill>
                  <a:srgbClr val="92D050"/>
                </a:solidFill>
              </a:rPr>
              <a:t>PC processing time irrelevant</a:t>
            </a:r>
            <a:r>
              <a:rPr lang="en-US" sz="2400" u="sng" dirty="0" smtClean="0">
                <a:solidFill>
                  <a:srgbClr val="92D05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Computer processing time stamping is significant.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And is in addition to camera delays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472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Symbol</vt:lpstr>
      <vt:lpstr>Office Theme</vt:lpstr>
      <vt:lpstr>Reflections</vt:lpstr>
      <vt:lpstr>Event time accuracy</vt:lpstr>
      <vt:lpstr>PowerPoint Presentation</vt:lpstr>
      <vt:lpstr>Background subtraction to do, or not to do – that is the question</vt:lpstr>
      <vt:lpstr>Erida  (R. Nolthenius, 2022 Jun 24)</vt:lpstr>
      <vt:lpstr>2021 Aug 18  Eleonora (Herald) An extreme example. Very thin cirrus cloud with bright moon</vt:lpstr>
      <vt:lpstr>Reporting Magnitude drops</vt:lpstr>
      <vt:lpstr>Gamma – to use, or not to use</vt:lpstr>
      <vt:lpstr>Computer time stamping  delays within the computer</vt:lpstr>
      <vt:lpstr>Acquisition Delay</vt:lpstr>
      <vt:lpstr>Practical illustration Startech SVIDUSB Frame Grabber Acquisition delay over a 24hr period from start-up Minimum delay – 53 msec. But more than 68 msec 2hrs after start-up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</dc:title>
  <dc:creator>Dave Herald</dc:creator>
  <cp:lastModifiedBy>Roger</cp:lastModifiedBy>
  <cp:revision>174</cp:revision>
  <dcterms:created xsi:type="dcterms:W3CDTF">2022-07-27T13:18:34Z</dcterms:created>
  <dcterms:modified xsi:type="dcterms:W3CDTF">2022-08-24T02:01:47Z</dcterms:modified>
</cp:coreProperties>
</file>