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69" r:id="rId3"/>
    <p:sldId id="258" r:id="rId4"/>
    <p:sldId id="263" r:id="rId5"/>
    <p:sldId id="266" r:id="rId6"/>
    <p:sldId id="260" r:id="rId7"/>
    <p:sldId id="270" r:id="rId8"/>
    <p:sldId id="271" r:id="rId9"/>
    <p:sldId id="272" r:id="rId10"/>
    <p:sldId id="273"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11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Meeting%20report\MemberTrends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r>
              <a:rPr lang="en-US" sz="2000" b="1" dirty="0"/>
              <a:t>Membership Trends</a:t>
            </a:r>
          </a:p>
        </c:rich>
      </c:tx>
      <c:overlay val="0"/>
      <c:spPr>
        <a:noFill/>
        <a:ln>
          <a:noFill/>
        </a:ln>
        <a:effectLst/>
      </c:spPr>
      <c:txPr>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invertIfNegative val="0"/>
          <c:cat>
            <c:numRef>
              <c:f>Sheet1!$A$43:$A$62</c:f>
              <c:numCache>
                <c:formatCode>[$-409]mmm\-yy;@</c:formatCode>
                <c:ptCount val="20"/>
                <c:pt idx="0">
                  <c:v>45108</c:v>
                </c:pt>
                <c:pt idx="1">
                  <c:v>44774</c:v>
                </c:pt>
                <c:pt idx="2">
                  <c:v>44378</c:v>
                </c:pt>
                <c:pt idx="3">
                  <c:v>44013</c:v>
                </c:pt>
                <c:pt idx="4">
                  <c:v>43709</c:v>
                </c:pt>
                <c:pt idx="5">
                  <c:v>43201</c:v>
                </c:pt>
                <c:pt idx="6">
                  <c:v>42995</c:v>
                </c:pt>
                <c:pt idx="7">
                  <c:v>42866</c:v>
                </c:pt>
                <c:pt idx="8">
                  <c:v>42705</c:v>
                </c:pt>
                <c:pt idx="9">
                  <c:v>42552</c:v>
                </c:pt>
                <c:pt idx="10">
                  <c:v>42278</c:v>
                </c:pt>
                <c:pt idx="11">
                  <c:v>41974</c:v>
                </c:pt>
                <c:pt idx="12">
                  <c:v>41821</c:v>
                </c:pt>
                <c:pt idx="13">
                  <c:v>41548</c:v>
                </c:pt>
                <c:pt idx="14">
                  <c:v>41518</c:v>
                </c:pt>
                <c:pt idx="15">
                  <c:v>41183</c:v>
                </c:pt>
                <c:pt idx="16">
                  <c:v>40725</c:v>
                </c:pt>
                <c:pt idx="17">
                  <c:v>39942</c:v>
                </c:pt>
                <c:pt idx="18">
                  <c:v>39173</c:v>
                </c:pt>
                <c:pt idx="19">
                  <c:v>38838</c:v>
                </c:pt>
              </c:numCache>
            </c:numRef>
          </c:cat>
          <c:val>
            <c:numRef>
              <c:f>Sheet1!$B$43:$B$62</c:f>
              <c:numCache>
                <c:formatCode>General</c:formatCode>
                <c:ptCount val="20"/>
                <c:pt idx="0">
                  <c:v>128</c:v>
                </c:pt>
                <c:pt idx="1">
                  <c:v>119</c:v>
                </c:pt>
                <c:pt idx="2">
                  <c:v>118</c:v>
                </c:pt>
                <c:pt idx="3">
                  <c:v>113</c:v>
                </c:pt>
                <c:pt idx="4">
                  <c:v>105</c:v>
                </c:pt>
                <c:pt idx="5">
                  <c:v>87</c:v>
                </c:pt>
                <c:pt idx="6">
                  <c:v>67</c:v>
                </c:pt>
                <c:pt idx="7">
                  <c:v>65</c:v>
                </c:pt>
                <c:pt idx="8">
                  <c:v>45</c:v>
                </c:pt>
                <c:pt idx="9">
                  <c:v>104</c:v>
                </c:pt>
                <c:pt idx="10">
                  <c:v>94</c:v>
                </c:pt>
                <c:pt idx="11">
                  <c:v>97</c:v>
                </c:pt>
                <c:pt idx="12">
                  <c:v>95</c:v>
                </c:pt>
                <c:pt idx="13">
                  <c:v>94</c:v>
                </c:pt>
                <c:pt idx="14">
                  <c:v>101</c:v>
                </c:pt>
                <c:pt idx="15">
                  <c:v>132</c:v>
                </c:pt>
                <c:pt idx="16">
                  <c:v>142</c:v>
                </c:pt>
                <c:pt idx="17">
                  <c:v>163</c:v>
                </c:pt>
                <c:pt idx="18">
                  <c:v>132</c:v>
                </c:pt>
                <c:pt idx="19">
                  <c:v>149</c:v>
                </c:pt>
              </c:numCache>
            </c:numRef>
          </c:val>
          <c:extLst>
            <c:ext xmlns:c16="http://schemas.microsoft.com/office/drawing/2014/chart" uri="{C3380CC4-5D6E-409C-BE32-E72D297353CC}">
              <c16:uniqueId val="{00000000-9D62-4D0C-A38D-585FDEAC57B9}"/>
            </c:ext>
          </c:extLst>
        </c:ser>
        <c:dLbls>
          <c:showLegendKey val="0"/>
          <c:showVal val="0"/>
          <c:showCatName val="0"/>
          <c:showSerName val="0"/>
          <c:showPercent val="0"/>
          <c:showBubbleSize val="0"/>
        </c:dLbls>
        <c:gapWidth val="100"/>
        <c:overlap val="-24"/>
        <c:axId val="310433168"/>
        <c:axId val="22078080"/>
      </c:barChart>
      <c:dateAx>
        <c:axId val="310433168"/>
        <c:scaling>
          <c:orientation val="minMax"/>
        </c:scaling>
        <c:delete val="0"/>
        <c:axPos val="b"/>
        <c:numFmt formatCode="[$-409]mmm\-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22078080"/>
        <c:crosses val="autoZero"/>
        <c:auto val="1"/>
        <c:lblOffset val="100"/>
        <c:baseTimeUnit val="months"/>
        <c:majorUnit val="10"/>
        <c:majorTimeUnit val="months"/>
        <c:minorUnit val="3"/>
        <c:minorTimeUnit val="months"/>
      </c:dateAx>
      <c:valAx>
        <c:axId val="22078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310433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EEB182-B3DC-4664-BB29-6FE78AEB8089}" type="datetimeFigureOut">
              <a:rPr lang="en-US" smtClean="0"/>
              <a:t>7/16/2023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FB74EC-6213-4B47-9095-43CED16D82F9}" type="slidenum">
              <a:rPr lang="en-US" smtClean="0"/>
              <a:t>‹#›</a:t>
            </a:fld>
            <a:endParaRPr lang="en-US"/>
          </a:p>
        </p:txBody>
      </p:sp>
    </p:spTree>
    <p:extLst>
      <p:ext uri="{BB962C8B-B14F-4D97-AF65-F5344CB8AC3E}">
        <p14:creationId xmlns:p14="http://schemas.microsoft.com/office/powerpoint/2010/main" val="2384695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03681"/>
            <a:ext cx="9144000" cy="1206281"/>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478532" y="420827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3EA5DED-BD46-45BB-B5F9-7A66F3072F95}"/>
              </a:ext>
            </a:extLst>
          </p:cNvPr>
          <p:cNvSpPr>
            <a:spLocks noGrp="1"/>
          </p:cNvSpPr>
          <p:nvPr>
            <p:ph type="dt" sz="half" idx="10"/>
          </p:nvPr>
        </p:nvSpPr>
        <p:spPr/>
        <p:txBody>
          <a:bodyPr/>
          <a:lstStyle>
            <a:lvl1pPr>
              <a:defRPr/>
            </a:lvl1pPr>
          </a:lstStyle>
          <a:p>
            <a:pPr>
              <a:defRPr/>
            </a:pPr>
            <a:fld id="{27A51E82-6209-4A6B-B07E-10291934EC95}" type="datetime1">
              <a:rPr lang="en-US" smtClean="0"/>
              <a:t>7/16/2023</a:t>
            </a:fld>
            <a:endParaRPr lang="en-US"/>
          </a:p>
        </p:txBody>
      </p:sp>
      <p:sp>
        <p:nvSpPr>
          <p:cNvPr id="5" name="Footer Placeholder 4">
            <a:extLst>
              <a:ext uri="{FF2B5EF4-FFF2-40B4-BE49-F238E27FC236}">
                <a16:creationId xmlns:a16="http://schemas.microsoft.com/office/drawing/2014/main" id="{3D1E17CC-84CB-4116-97B7-63141127DF4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F6055FA-F05F-4218-A83B-64480A98D140}"/>
              </a:ext>
            </a:extLst>
          </p:cNvPr>
          <p:cNvSpPr>
            <a:spLocks noGrp="1"/>
          </p:cNvSpPr>
          <p:nvPr>
            <p:ph type="sldNum" sz="quarter" idx="12"/>
          </p:nvPr>
        </p:nvSpPr>
        <p:spPr/>
        <p:txBody>
          <a:bodyPr/>
          <a:lstStyle>
            <a:lvl1pPr>
              <a:defRPr/>
            </a:lvl1pPr>
          </a:lstStyle>
          <a:p>
            <a:pPr>
              <a:defRPr/>
            </a:pPr>
            <a:fld id="{F8A2B63A-7408-4F99-A039-FF51BB235E74}" type="slidenum">
              <a:rPr lang="en-US"/>
              <a:pPr>
                <a:defRPr/>
              </a:pPr>
              <a:t>‹#›</a:t>
            </a:fld>
            <a:endParaRPr lang="en-US"/>
          </a:p>
        </p:txBody>
      </p:sp>
      <p:pic>
        <p:nvPicPr>
          <p:cNvPr id="10" name="Picture 9" descr="A black and white text&#10;&#10;Description automatically generated">
            <a:extLst>
              <a:ext uri="{FF2B5EF4-FFF2-40B4-BE49-F238E27FC236}">
                <a16:creationId xmlns:a16="http://schemas.microsoft.com/office/drawing/2014/main" id="{02FF666B-59E5-3860-C19D-F4A8B86AD5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51862" cy="1663492"/>
          </a:xfrm>
          <a:prstGeom prst="rect">
            <a:avLst/>
          </a:prstGeom>
        </p:spPr>
      </p:pic>
    </p:spTree>
    <p:extLst>
      <p:ext uri="{BB962C8B-B14F-4D97-AF65-F5344CB8AC3E}">
        <p14:creationId xmlns:p14="http://schemas.microsoft.com/office/powerpoint/2010/main" val="178622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E2C28B-0ED8-478F-A215-A749C26F83B5}"/>
              </a:ext>
            </a:extLst>
          </p:cNvPr>
          <p:cNvSpPr>
            <a:spLocks noGrp="1"/>
          </p:cNvSpPr>
          <p:nvPr>
            <p:ph type="dt" sz="half" idx="10"/>
          </p:nvPr>
        </p:nvSpPr>
        <p:spPr/>
        <p:txBody>
          <a:bodyPr/>
          <a:lstStyle>
            <a:lvl1pPr>
              <a:defRPr/>
            </a:lvl1pPr>
          </a:lstStyle>
          <a:p>
            <a:pPr>
              <a:defRPr/>
            </a:pPr>
            <a:fld id="{8ACBEDAD-E7D4-444F-9E5A-6A423ACE2459}" type="datetime1">
              <a:rPr lang="en-US" smtClean="0"/>
              <a:t>7/16/2023</a:t>
            </a:fld>
            <a:endParaRPr lang="en-US"/>
          </a:p>
        </p:txBody>
      </p:sp>
      <p:sp>
        <p:nvSpPr>
          <p:cNvPr id="5" name="Footer Placeholder 4">
            <a:extLst>
              <a:ext uri="{FF2B5EF4-FFF2-40B4-BE49-F238E27FC236}">
                <a16:creationId xmlns:a16="http://schemas.microsoft.com/office/drawing/2014/main" id="{CD9D455F-17D6-46CC-A1B0-970A48CE7DB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77882DF-7587-46C8-AEAC-AD6B25E33BC3}"/>
              </a:ext>
            </a:extLst>
          </p:cNvPr>
          <p:cNvSpPr>
            <a:spLocks noGrp="1"/>
          </p:cNvSpPr>
          <p:nvPr>
            <p:ph type="sldNum" sz="quarter" idx="12"/>
          </p:nvPr>
        </p:nvSpPr>
        <p:spPr/>
        <p:txBody>
          <a:bodyPr/>
          <a:lstStyle>
            <a:lvl1pPr>
              <a:defRPr/>
            </a:lvl1pPr>
          </a:lstStyle>
          <a:p>
            <a:pPr>
              <a:defRPr/>
            </a:pPr>
            <a:fld id="{452B1694-371E-4D2D-9D34-AFD7DF1E0F3B}" type="slidenum">
              <a:rPr lang="en-US"/>
              <a:pPr>
                <a:defRPr/>
              </a:pPr>
              <a:t>‹#›</a:t>
            </a:fld>
            <a:endParaRPr lang="en-US"/>
          </a:p>
        </p:txBody>
      </p:sp>
    </p:spTree>
    <p:extLst>
      <p:ext uri="{BB962C8B-B14F-4D97-AF65-F5344CB8AC3E}">
        <p14:creationId xmlns:p14="http://schemas.microsoft.com/office/powerpoint/2010/main" val="3959117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D40200-3C00-4866-832A-CA8B561B839E}"/>
              </a:ext>
            </a:extLst>
          </p:cNvPr>
          <p:cNvSpPr>
            <a:spLocks noGrp="1"/>
          </p:cNvSpPr>
          <p:nvPr>
            <p:ph type="dt" sz="half" idx="10"/>
          </p:nvPr>
        </p:nvSpPr>
        <p:spPr/>
        <p:txBody>
          <a:bodyPr/>
          <a:lstStyle>
            <a:lvl1pPr>
              <a:defRPr/>
            </a:lvl1pPr>
          </a:lstStyle>
          <a:p>
            <a:pPr>
              <a:defRPr/>
            </a:pPr>
            <a:fld id="{B9C609E9-8124-4834-90E5-2DFDD8A1AD81}" type="datetime1">
              <a:rPr lang="en-US" smtClean="0"/>
              <a:t>7/16/2023</a:t>
            </a:fld>
            <a:endParaRPr lang="en-US"/>
          </a:p>
        </p:txBody>
      </p:sp>
      <p:sp>
        <p:nvSpPr>
          <p:cNvPr id="5" name="Footer Placeholder 4">
            <a:extLst>
              <a:ext uri="{FF2B5EF4-FFF2-40B4-BE49-F238E27FC236}">
                <a16:creationId xmlns:a16="http://schemas.microsoft.com/office/drawing/2014/main" id="{2988728B-2F83-46D7-8E9B-0F9064FEA3E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43B3CFA-87E9-4080-9D32-5D8890E2763A}"/>
              </a:ext>
            </a:extLst>
          </p:cNvPr>
          <p:cNvSpPr>
            <a:spLocks noGrp="1"/>
          </p:cNvSpPr>
          <p:nvPr>
            <p:ph type="sldNum" sz="quarter" idx="12"/>
          </p:nvPr>
        </p:nvSpPr>
        <p:spPr/>
        <p:txBody>
          <a:bodyPr/>
          <a:lstStyle>
            <a:lvl1pPr>
              <a:defRPr/>
            </a:lvl1pPr>
          </a:lstStyle>
          <a:p>
            <a:pPr>
              <a:defRPr/>
            </a:pPr>
            <a:fld id="{52631702-8BD0-401B-BEC2-83757FDF6363}" type="slidenum">
              <a:rPr lang="en-US"/>
              <a:pPr>
                <a:defRPr/>
              </a:pPr>
              <a:t>‹#›</a:t>
            </a:fld>
            <a:endParaRPr lang="en-US"/>
          </a:p>
        </p:txBody>
      </p:sp>
    </p:spTree>
    <p:extLst>
      <p:ext uri="{BB962C8B-B14F-4D97-AF65-F5344CB8AC3E}">
        <p14:creationId xmlns:p14="http://schemas.microsoft.com/office/powerpoint/2010/main" val="296990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44968A8-D50D-496E-8B20-1BA889EE810D}"/>
              </a:ext>
            </a:extLst>
          </p:cNvPr>
          <p:cNvSpPr>
            <a:spLocks noGrp="1"/>
          </p:cNvSpPr>
          <p:nvPr>
            <p:ph type="dt" sz="half" idx="10"/>
          </p:nvPr>
        </p:nvSpPr>
        <p:spPr/>
        <p:txBody>
          <a:bodyPr/>
          <a:lstStyle>
            <a:lvl1pPr>
              <a:defRPr/>
            </a:lvl1pPr>
          </a:lstStyle>
          <a:p>
            <a:pPr>
              <a:defRPr/>
            </a:pPr>
            <a:fld id="{8A45B317-0827-43EA-98DF-53D6410F7982}" type="datetime1">
              <a:rPr lang="en-US" smtClean="0"/>
              <a:t>7/16/2023</a:t>
            </a:fld>
            <a:endParaRPr lang="en-US"/>
          </a:p>
        </p:txBody>
      </p:sp>
      <p:sp>
        <p:nvSpPr>
          <p:cNvPr id="5" name="Footer Placeholder 4">
            <a:extLst>
              <a:ext uri="{FF2B5EF4-FFF2-40B4-BE49-F238E27FC236}">
                <a16:creationId xmlns:a16="http://schemas.microsoft.com/office/drawing/2014/main" id="{FF50BD4C-11AF-4813-9A49-FE6DE063957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4B99C6-87F0-4AF6-B4F4-0F5495F5CB90}"/>
              </a:ext>
            </a:extLst>
          </p:cNvPr>
          <p:cNvSpPr>
            <a:spLocks noGrp="1"/>
          </p:cNvSpPr>
          <p:nvPr>
            <p:ph type="sldNum" sz="quarter" idx="12"/>
          </p:nvPr>
        </p:nvSpPr>
        <p:spPr/>
        <p:txBody>
          <a:bodyPr/>
          <a:lstStyle>
            <a:lvl1pPr>
              <a:defRPr/>
            </a:lvl1pPr>
          </a:lstStyle>
          <a:p>
            <a:pPr>
              <a:defRPr/>
            </a:pPr>
            <a:fld id="{D2B606B9-5688-42FB-A3AB-5EE100871D1D}" type="slidenum">
              <a:rPr lang="en-US"/>
              <a:pPr>
                <a:defRPr/>
              </a:pPr>
              <a:t>‹#›</a:t>
            </a:fld>
            <a:endParaRPr lang="en-US"/>
          </a:p>
        </p:txBody>
      </p:sp>
    </p:spTree>
    <p:extLst>
      <p:ext uri="{BB962C8B-B14F-4D97-AF65-F5344CB8AC3E}">
        <p14:creationId xmlns:p14="http://schemas.microsoft.com/office/powerpoint/2010/main" val="188702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EF47DE-9173-42DE-A18B-940105D6BF2C}"/>
              </a:ext>
            </a:extLst>
          </p:cNvPr>
          <p:cNvSpPr>
            <a:spLocks noGrp="1"/>
          </p:cNvSpPr>
          <p:nvPr>
            <p:ph type="dt" sz="half" idx="10"/>
          </p:nvPr>
        </p:nvSpPr>
        <p:spPr/>
        <p:txBody>
          <a:bodyPr/>
          <a:lstStyle>
            <a:lvl1pPr>
              <a:defRPr/>
            </a:lvl1pPr>
          </a:lstStyle>
          <a:p>
            <a:pPr>
              <a:defRPr/>
            </a:pPr>
            <a:fld id="{635B3B9D-FE97-4A12-ADD9-9A59A10092BE}" type="datetime1">
              <a:rPr lang="en-US" smtClean="0"/>
              <a:t>7/16/2023</a:t>
            </a:fld>
            <a:endParaRPr lang="en-US"/>
          </a:p>
        </p:txBody>
      </p:sp>
      <p:sp>
        <p:nvSpPr>
          <p:cNvPr id="5" name="Footer Placeholder 4">
            <a:extLst>
              <a:ext uri="{FF2B5EF4-FFF2-40B4-BE49-F238E27FC236}">
                <a16:creationId xmlns:a16="http://schemas.microsoft.com/office/drawing/2014/main" id="{B6946D60-FF57-485C-BC1E-99B24F6A91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58A78D0-38F0-44F1-B4A8-3875B50BC92D}"/>
              </a:ext>
            </a:extLst>
          </p:cNvPr>
          <p:cNvSpPr>
            <a:spLocks noGrp="1"/>
          </p:cNvSpPr>
          <p:nvPr>
            <p:ph type="sldNum" sz="quarter" idx="12"/>
          </p:nvPr>
        </p:nvSpPr>
        <p:spPr/>
        <p:txBody>
          <a:bodyPr/>
          <a:lstStyle>
            <a:lvl1pPr>
              <a:defRPr/>
            </a:lvl1pPr>
          </a:lstStyle>
          <a:p>
            <a:pPr>
              <a:defRPr/>
            </a:pPr>
            <a:fld id="{2D1C9630-5A63-45A8-A24F-77652406B995}" type="slidenum">
              <a:rPr lang="en-US"/>
              <a:pPr>
                <a:defRPr/>
              </a:pPr>
              <a:t>‹#›</a:t>
            </a:fld>
            <a:endParaRPr lang="en-US"/>
          </a:p>
        </p:txBody>
      </p:sp>
    </p:spTree>
    <p:extLst>
      <p:ext uri="{BB962C8B-B14F-4D97-AF65-F5344CB8AC3E}">
        <p14:creationId xmlns:p14="http://schemas.microsoft.com/office/powerpoint/2010/main" val="249993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49672F5-31B0-44A5-995F-294092154894}"/>
              </a:ext>
            </a:extLst>
          </p:cNvPr>
          <p:cNvSpPr>
            <a:spLocks noGrp="1"/>
          </p:cNvSpPr>
          <p:nvPr>
            <p:ph type="dt" sz="half" idx="10"/>
          </p:nvPr>
        </p:nvSpPr>
        <p:spPr/>
        <p:txBody>
          <a:bodyPr/>
          <a:lstStyle>
            <a:lvl1pPr>
              <a:defRPr/>
            </a:lvl1pPr>
          </a:lstStyle>
          <a:p>
            <a:pPr>
              <a:defRPr/>
            </a:pPr>
            <a:fld id="{F8379631-9184-467B-BBCF-A6891B4762C1}" type="datetime1">
              <a:rPr lang="en-US" smtClean="0"/>
              <a:t>7/16/2023</a:t>
            </a:fld>
            <a:endParaRPr lang="en-US"/>
          </a:p>
        </p:txBody>
      </p:sp>
      <p:sp>
        <p:nvSpPr>
          <p:cNvPr id="6" name="Footer Placeholder 4">
            <a:extLst>
              <a:ext uri="{FF2B5EF4-FFF2-40B4-BE49-F238E27FC236}">
                <a16:creationId xmlns:a16="http://schemas.microsoft.com/office/drawing/2014/main" id="{800B475B-8789-4F91-B346-CB6E558A170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8E638E0-9AEB-42A6-A1F4-488C254B59E2}"/>
              </a:ext>
            </a:extLst>
          </p:cNvPr>
          <p:cNvSpPr>
            <a:spLocks noGrp="1"/>
          </p:cNvSpPr>
          <p:nvPr>
            <p:ph type="sldNum" sz="quarter" idx="12"/>
          </p:nvPr>
        </p:nvSpPr>
        <p:spPr/>
        <p:txBody>
          <a:bodyPr/>
          <a:lstStyle>
            <a:lvl1pPr>
              <a:defRPr/>
            </a:lvl1pPr>
          </a:lstStyle>
          <a:p>
            <a:pPr>
              <a:defRPr/>
            </a:pPr>
            <a:fld id="{0DC0B16D-6853-4646-8DDE-05A2932D1BFA}" type="slidenum">
              <a:rPr lang="en-US"/>
              <a:pPr>
                <a:defRPr/>
              </a:pPr>
              <a:t>‹#›</a:t>
            </a:fld>
            <a:endParaRPr lang="en-US"/>
          </a:p>
        </p:txBody>
      </p:sp>
    </p:spTree>
    <p:extLst>
      <p:ext uri="{BB962C8B-B14F-4D97-AF65-F5344CB8AC3E}">
        <p14:creationId xmlns:p14="http://schemas.microsoft.com/office/powerpoint/2010/main" val="510281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4F04E57-7FE7-4D4F-B7DD-98831A76B85D}"/>
              </a:ext>
            </a:extLst>
          </p:cNvPr>
          <p:cNvSpPr>
            <a:spLocks noGrp="1"/>
          </p:cNvSpPr>
          <p:nvPr>
            <p:ph type="dt" sz="half" idx="10"/>
          </p:nvPr>
        </p:nvSpPr>
        <p:spPr/>
        <p:txBody>
          <a:bodyPr/>
          <a:lstStyle>
            <a:lvl1pPr>
              <a:defRPr/>
            </a:lvl1pPr>
          </a:lstStyle>
          <a:p>
            <a:pPr>
              <a:defRPr/>
            </a:pPr>
            <a:fld id="{96174B3E-17F2-4670-A547-D78A0DFB75C9}" type="datetime1">
              <a:rPr lang="en-US" smtClean="0"/>
              <a:t>7/16/2023</a:t>
            </a:fld>
            <a:endParaRPr lang="en-US"/>
          </a:p>
        </p:txBody>
      </p:sp>
      <p:sp>
        <p:nvSpPr>
          <p:cNvPr id="8" name="Footer Placeholder 4">
            <a:extLst>
              <a:ext uri="{FF2B5EF4-FFF2-40B4-BE49-F238E27FC236}">
                <a16:creationId xmlns:a16="http://schemas.microsoft.com/office/drawing/2014/main" id="{4DBC1F18-C387-4BB5-9E79-06538EADD04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95BCEB9-97B7-4F45-BAB6-AA248EC9871B}"/>
              </a:ext>
            </a:extLst>
          </p:cNvPr>
          <p:cNvSpPr>
            <a:spLocks noGrp="1"/>
          </p:cNvSpPr>
          <p:nvPr>
            <p:ph type="sldNum" sz="quarter" idx="12"/>
          </p:nvPr>
        </p:nvSpPr>
        <p:spPr/>
        <p:txBody>
          <a:bodyPr/>
          <a:lstStyle>
            <a:lvl1pPr>
              <a:defRPr/>
            </a:lvl1pPr>
          </a:lstStyle>
          <a:p>
            <a:pPr>
              <a:defRPr/>
            </a:pPr>
            <a:fld id="{562FDFE0-8FBE-486F-8D7E-9119420127A3}" type="slidenum">
              <a:rPr lang="en-US"/>
              <a:pPr>
                <a:defRPr/>
              </a:pPr>
              <a:t>‹#›</a:t>
            </a:fld>
            <a:endParaRPr lang="en-US"/>
          </a:p>
        </p:txBody>
      </p:sp>
    </p:spTree>
    <p:extLst>
      <p:ext uri="{BB962C8B-B14F-4D97-AF65-F5344CB8AC3E}">
        <p14:creationId xmlns:p14="http://schemas.microsoft.com/office/powerpoint/2010/main" val="2537821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15487BE-FA33-4306-9A34-F9080987F7EB}"/>
              </a:ext>
            </a:extLst>
          </p:cNvPr>
          <p:cNvSpPr>
            <a:spLocks noGrp="1"/>
          </p:cNvSpPr>
          <p:nvPr>
            <p:ph type="dt" sz="half" idx="10"/>
          </p:nvPr>
        </p:nvSpPr>
        <p:spPr/>
        <p:txBody>
          <a:bodyPr/>
          <a:lstStyle>
            <a:lvl1pPr>
              <a:defRPr/>
            </a:lvl1pPr>
          </a:lstStyle>
          <a:p>
            <a:pPr>
              <a:defRPr/>
            </a:pPr>
            <a:fld id="{A6026802-BA16-4D76-B284-ED3149896181}" type="datetime1">
              <a:rPr lang="en-US" smtClean="0"/>
              <a:t>7/16/2023</a:t>
            </a:fld>
            <a:endParaRPr lang="en-US"/>
          </a:p>
        </p:txBody>
      </p:sp>
      <p:sp>
        <p:nvSpPr>
          <p:cNvPr id="4" name="Footer Placeholder 4">
            <a:extLst>
              <a:ext uri="{FF2B5EF4-FFF2-40B4-BE49-F238E27FC236}">
                <a16:creationId xmlns:a16="http://schemas.microsoft.com/office/drawing/2014/main" id="{08C2A165-EC19-463C-BAFC-63F021458B3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2CA7192-79CC-437C-8919-36A7B2B5D412}"/>
              </a:ext>
            </a:extLst>
          </p:cNvPr>
          <p:cNvSpPr>
            <a:spLocks noGrp="1"/>
          </p:cNvSpPr>
          <p:nvPr>
            <p:ph type="sldNum" sz="quarter" idx="12"/>
          </p:nvPr>
        </p:nvSpPr>
        <p:spPr/>
        <p:txBody>
          <a:bodyPr/>
          <a:lstStyle>
            <a:lvl1pPr>
              <a:defRPr/>
            </a:lvl1pPr>
          </a:lstStyle>
          <a:p>
            <a:pPr>
              <a:defRPr/>
            </a:pPr>
            <a:fld id="{0ED54359-9F0F-4B19-938F-6547C3805ED5}" type="slidenum">
              <a:rPr lang="en-US"/>
              <a:pPr>
                <a:defRPr/>
              </a:pPr>
              <a:t>‹#›</a:t>
            </a:fld>
            <a:endParaRPr lang="en-US"/>
          </a:p>
        </p:txBody>
      </p:sp>
    </p:spTree>
    <p:extLst>
      <p:ext uri="{BB962C8B-B14F-4D97-AF65-F5344CB8AC3E}">
        <p14:creationId xmlns:p14="http://schemas.microsoft.com/office/powerpoint/2010/main" val="3537469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C658324-E8E1-4A15-97F5-0B3B7ECE8E81}"/>
              </a:ext>
            </a:extLst>
          </p:cNvPr>
          <p:cNvSpPr>
            <a:spLocks noGrp="1"/>
          </p:cNvSpPr>
          <p:nvPr>
            <p:ph type="dt" sz="half" idx="10"/>
          </p:nvPr>
        </p:nvSpPr>
        <p:spPr/>
        <p:txBody>
          <a:bodyPr/>
          <a:lstStyle>
            <a:lvl1pPr>
              <a:defRPr/>
            </a:lvl1pPr>
          </a:lstStyle>
          <a:p>
            <a:pPr>
              <a:defRPr/>
            </a:pPr>
            <a:fld id="{74DFFF2B-DD62-4C41-8103-67A8A5564055}" type="datetime1">
              <a:rPr lang="en-US" smtClean="0"/>
              <a:t>7/16/2023</a:t>
            </a:fld>
            <a:endParaRPr lang="en-US"/>
          </a:p>
        </p:txBody>
      </p:sp>
      <p:sp>
        <p:nvSpPr>
          <p:cNvPr id="3" name="Footer Placeholder 4">
            <a:extLst>
              <a:ext uri="{FF2B5EF4-FFF2-40B4-BE49-F238E27FC236}">
                <a16:creationId xmlns:a16="http://schemas.microsoft.com/office/drawing/2014/main" id="{B92F9879-79A7-4598-9705-D09C25E7C0A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C67D95D-F28D-4907-BBDE-797807E52BD3}"/>
              </a:ext>
            </a:extLst>
          </p:cNvPr>
          <p:cNvSpPr>
            <a:spLocks noGrp="1"/>
          </p:cNvSpPr>
          <p:nvPr>
            <p:ph type="sldNum" sz="quarter" idx="12"/>
          </p:nvPr>
        </p:nvSpPr>
        <p:spPr/>
        <p:txBody>
          <a:bodyPr/>
          <a:lstStyle>
            <a:lvl1pPr>
              <a:defRPr/>
            </a:lvl1pPr>
          </a:lstStyle>
          <a:p>
            <a:pPr>
              <a:defRPr/>
            </a:pPr>
            <a:fld id="{088D5FD9-04C7-4C84-AE0A-AABEA9D8EA79}" type="slidenum">
              <a:rPr lang="en-US"/>
              <a:pPr>
                <a:defRPr/>
              </a:pPr>
              <a:t>‹#›</a:t>
            </a:fld>
            <a:endParaRPr lang="en-US"/>
          </a:p>
        </p:txBody>
      </p:sp>
    </p:spTree>
    <p:extLst>
      <p:ext uri="{BB962C8B-B14F-4D97-AF65-F5344CB8AC3E}">
        <p14:creationId xmlns:p14="http://schemas.microsoft.com/office/powerpoint/2010/main" val="2309391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09C9BBCA-A181-4BEF-9FB5-BFD263A1D481}"/>
              </a:ext>
            </a:extLst>
          </p:cNvPr>
          <p:cNvSpPr>
            <a:spLocks noGrp="1"/>
          </p:cNvSpPr>
          <p:nvPr>
            <p:ph type="dt" sz="half" idx="10"/>
          </p:nvPr>
        </p:nvSpPr>
        <p:spPr/>
        <p:txBody>
          <a:bodyPr/>
          <a:lstStyle>
            <a:lvl1pPr>
              <a:defRPr/>
            </a:lvl1pPr>
          </a:lstStyle>
          <a:p>
            <a:pPr>
              <a:defRPr/>
            </a:pPr>
            <a:fld id="{BA0F7C94-EDFD-4C39-BD36-9A921698EF74}" type="datetime1">
              <a:rPr lang="en-US" smtClean="0"/>
              <a:t>7/16/2023</a:t>
            </a:fld>
            <a:endParaRPr lang="en-US"/>
          </a:p>
        </p:txBody>
      </p:sp>
      <p:sp>
        <p:nvSpPr>
          <p:cNvPr id="6" name="Footer Placeholder 4">
            <a:extLst>
              <a:ext uri="{FF2B5EF4-FFF2-40B4-BE49-F238E27FC236}">
                <a16:creationId xmlns:a16="http://schemas.microsoft.com/office/drawing/2014/main" id="{86DA75CC-51A4-4E53-BE91-C9E78533FB1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021B68F-495B-4B29-B118-A4D5B7C7B40F}"/>
              </a:ext>
            </a:extLst>
          </p:cNvPr>
          <p:cNvSpPr>
            <a:spLocks noGrp="1"/>
          </p:cNvSpPr>
          <p:nvPr>
            <p:ph type="sldNum" sz="quarter" idx="12"/>
          </p:nvPr>
        </p:nvSpPr>
        <p:spPr/>
        <p:txBody>
          <a:bodyPr/>
          <a:lstStyle>
            <a:lvl1pPr>
              <a:defRPr/>
            </a:lvl1pPr>
          </a:lstStyle>
          <a:p>
            <a:pPr>
              <a:defRPr/>
            </a:pPr>
            <a:fld id="{CD9DFAEC-961F-4491-A628-7F49B1B5F0EB}" type="slidenum">
              <a:rPr lang="en-US"/>
              <a:pPr>
                <a:defRPr/>
              </a:pPr>
              <a:t>‹#›</a:t>
            </a:fld>
            <a:endParaRPr lang="en-US"/>
          </a:p>
        </p:txBody>
      </p:sp>
    </p:spTree>
    <p:extLst>
      <p:ext uri="{BB962C8B-B14F-4D97-AF65-F5344CB8AC3E}">
        <p14:creationId xmlns:p14="http://schemas.microsoft.com/office/powerpoint/2010/main" val="2863178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5C568DA5-F91C-48C9-A01E-F89F466937EE}"/>
              </a:ext>
            </a:extLst>
          </p:cNvPr>
          <p:cNvSpPr>
            <a:spLocks noGrp="1"/>
          </p:cNvSpPr>
          <p:nvPr>
            <p:ph type="dt" sz="half" idx="10"/>
          </p:nvPr>
        </p:nvSpPr>
        <p:spPr/>
        <p:txBody>
          <a:bodyPr/>
          <a:lstStyle>
            <a:lvl1pPr>
              <a:defRPr/>
            </a:lvl1pPr>
          </a:lstStyle>
          <a:p>
            <a:pPr>
              <a:defRPr/>
            </a:pPr>
            <a:fld id="{6B0CBFCD-A828-49AD-9A95-0B58111E26E4}" type="datetime1">
              <a:rPr lang="en-US" smtClean="0"/>
              <a:t>7/16/2023</a:t>
            </a:fld>
            <a:endParaRPr lang="en-US"/>
          </a:p>
        </p:txBody>
      </p:sp>
      <p:sp>
        <p:nvSpPr>
          <p:cNvPr id="6" name="Footer Placeholder 4">
            <a:extLst>
              <a:ext uri="{FF2B5EF4-FFF2-40B4-BE49-F238E27FC236}">
                <a16:creationId xmlns:a16="http://schemas.microsoft.com/office/drawing/2014/main" id="{68303171-66BA-4D52-B6C2-1035B48AD3D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3295825-E713-4CFF-BFAC-9995EBEDCD95}"/>
              </a:ext>
            </a:extLst>
          </p:cNvPr>
          <p:cNvSpPr>
            <a:spLocks noGrp="1"/>
          </p:cNvSpPr>
          <p:nvPr>
            <p:ph type="sldNum" sz="quarter" idx="12"/>
          </p:nvPr>
        </p:nvSpPr>
        <p:spPr/>
        <p:txBody>
          <a:bodyPr/>
          <a:lstStyle>
            <a:lvl1pPr>
              <a:defRPr/>
            </a:lvl1pPr>
          </a:lstStyle>
          <a:p>
            <a:pPr>
              <a:defRPr/>
            </a:pPr>
            <a:fld id="{FC8A5F54-BDCA-43A8-A1E2-5416790092E7}" type="slidenum">
              <a:rPr lang="en-US"/>
              <a:pPr>
                <a:defRPr/>
              </a:pPr>
              <a:t>‹#›</a:t>
            </a:fld>
            <a:endParaRPr lang="en-US"/>
          </a:p>
        </p:txBody>
      </p:sp>
    </p:spTree>
    <p:extLst>
      <p:ext uri="{BB962C8B-B14F-4D97-AF65-F5344CB8AC3E}">
        <p14:creationId xmlns:p14="http://schemas.microsoft.com/office/powerpoint/2010/main" val="3870983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8164D25-3095-4C75-96E4-423729A4236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DBFB854-A18A-4637-B3D7-0A44CA808E26}"/>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046A945-6F29-47A7-8E52-E010495357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0E7925AA-8F16-4D76-BA34-DF73358251B9}" type="datetime1">
              <a:rPr lang="en-US" smtClean="0"/>
              <a:t>7/16/2023</a:t>
            </a:fld>
            <a:endParaRPr lang="en-US"/>
          </a:p>
        </p:txBody>
      </p:sp>
      <p:sp>
        <p:nvSpPr>
          <p:cNvPr id="5" name="Footer Placeholder 4">
            <a:extLst>
              <a:ext uri="{FF2B5EF4-FFF2-40B4-BE49-F238E27FC236}">
                <a16:creationId xmlns:a16="http://schemas.microsoft.com/office/drawing/2014/main" id="{427D12C6-AD12-43BB-B742-26273FE308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BAB2FF07-A535-447E-9AB4-8566364529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C98375D8-2A40-4B82-A71E-4FD98BF237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722EB52D-8B99-46C8-956E-F89F82146954}"/>
              </a:ext>
            </a:extLst>
          </p:cNvPr>
          <p:cNvSpPr>
            <a:spLocks noGrp="1" noChangeArrowheads="1"/>
          </p:cNvSpPr>
          <p:nvPr>
            <p:ph type="ctrTitle"/>
          </p:nvPr>
        </p:nvSpPr>
        <p:spPr>
          <a:xfrm>
            <a:off x="1020537" y="1961763"/>
            <a:ext cx="9980023" cy="1254443"/>
          </a:xfrm>
        </p:spPr>
        <p:txBody>
          <a:bodyPr/>
          <a:lstStyle/>
          <a:p>
            <a:r>
              <a:rPr lang="en-US" altLang="en-US" b="1" dirty="0"/>
              <a:t>IOTA Treasury Report</a:t>
            </a:r>
          </a:p>
        </p:txBody>
      </p:sp>
      <p:sp>
        <p:nvSpPr>
          <p:cNvPr id="2051" name="Subtitle 2">
            <a:extLst>
              <a:ext uri="{FF2B5EF4-FFF2-40B4-BE49-F238E27FC236}">
                <a16:creationId xmlns:a16="http://schemas.microsoft.com/office/drawing/2014/main" id="{319000A6-F3FD-4572-8CAB-418872F8874A}"/>
              </a:ext>
            </a:extLst>
          </p:cNvPr>
          <p:cNvSpPr>
            <a:spLocks noGrp="1" noChangeArrowheads="1"/>
          </p:cNvSpPr>
          <p:nvPr>
            <p:ph type="subTitle" idx="1"/>
          </p:nvPr>
        </p:nvSpPr>
        <p:spPr/>
        <p:txBody>
          <a:bodyPr/>
          <a:lstStyle/>
          <a:p>
            <a:r>
              <a:rPr lang="en-US" altLang="en-US" dirty="0"/>
              <a:t>July 15, 2023</a:t>
            </a:r>
          </a:p>
          <a:p>
            <a:r>
              <a:rPr lang="en-US" altLang="en-US" dirty="0"/>
              <a:t>Joan Dunham</a:t>
            </a:r>
          </a:p>
          <a:p>
            <a:r>
              <a:rPr lang="en-US" altLang="en-US" dirty="0"/>
              <a:t>IOTAtreas@yahoo.com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DA87D-79FE-8714-C78D-81E2780C6C6A}"/>
              </a:ext>
            </a:extLst>
          </p:cNvPr>
          <p:cNvSpPr>
            <a:spLocks noGrp="1"/>
          </p:cNvSpPr>
          <p:nvPr>
            <p:ph type="title"/>
          </p:nvPr>
        </p:nvSpPr>
        <p:spPr/>
        <p:txBody>
          <a:bodyPr/>
          <a:lstStyle/>
          <a:p>
            <a:pPr algn="ctr"/>
            <a:r>
              <a:rPr lang="en-US" b="1" dirty="0"/>
              <a:t>Donations</a:t>
            </a:r>
          </a:p>
        </p:txBody>
      </p:sp>
      <p:sp>
        <p:nvSpPr>
          <p:cNvPr id="3" name="Content Placeholder 2">
            <a:extLst>
              <a:ext uri="{FF2B5EF4-FFF2-40B4-BE49-F238E27FC236}">
                <a16:creationId xmlns:a16="http://schemas.microsoft.com/office/drawing/2014/main" id="{7CCA52F7-C1BB-DD19-741E-D5F6E1D9A02A}"/>
              </a:ext>
            </a:extLst>
          </p:cNvPr>
          <p:cNvSpPr>
            <a:spLocks noGrp="1"/>
          </p:cNvSpPr>
          <p:nvPr>
            <p:ph idx="1"/>
          </p:nvPr>
        </p:nvSpPr>
        <p:spPr>
          <a:xfrm>
            <a:off x="812800" y="1470025"/>
            <a:ext cx="10515600" cy="3917950"/>
          </a:xfrm>
        </p:spPr>
        <p:txBody>
          <a:bodyPr/>
          <a:lstStyle/>
          <a:p>
            <a:pPr fontAlgn="auto">
              <a:spcAft>
                <a:spcPts val="0"/>
              </a:spcAft>
              <a:defRPr/>
            </a:pPr>
            <a:r>
              <a:rPr lang="en-US" dirty="0"/>
              <a:t>Cash donations were received from</a:t>
            </a:r>
          </a:p>
          <a:p>
            <a:pPr lvl="1" fontAlgn="auto">
              <a:spcAft>
                <a:spcPts val="0"/>
              </a:spcAft>
              <a:defRPr/>
            </a:pPr>
            <a:r>
              <a:rPr lang="de-DE" dirty="0"/>
              <a:t>Derald Nye Bequest</a:t>
            </a:r>
          </a:p>
          <a:p>
            <a:pPr lvl="1" fontAlgn="auto">
              <a:spcAft>
                <a:spcPts val="0"/>
              </a:spcAft>
              <a:defRPr/>
            </a:pPr>
            <a:r>
              <a:rPr lang="de-DE" dirty="0"/>
              <a:t>Rausch Charitable Fund</a:t>
            </a:r>
          </a:p>
          <a:p>
            <a:pPr lvl="1" fontAlgn="auto">
              <a:spcAft>
                <a:spcPts val="0"/>
              </a:spcAft>
              <a:defRPr/>
            </a:pPr>
            <a:r>
              <a:rPr lang="de-DE" dirty="0"/>
              <a:t>Roger Dier</a:t>
            </a:r>
          </a:p>
          <a:p>
            <a:pPr lvl="1" fontAlgn="auto">
              <a:spcAft>
                <a:spcPts val="0"/>
              </a:spcAft>
              <a:defRPr/>
            </a:pPr>
            <a:r>
              <a:rPr lang="de-DE" dirty="0"/>
              <a:t>Don Stockbauer</a:t>
            </a:r>
          </a:p>
          <a:p>
            <a:pPr lvl="1" fontAlgn="auto">
              <a:spcAft>
                <a:spcPts val="0"/>
              </a:spcAft>
              <a:defRPr/>
            </a:pPr>
            <a:r>
              <a:rPr lang="de-DE" dirty="0"/>
              <a:t>Berton Stevens</a:t>
            </a:r>
          </a:p>
          <a:p>
            <a:r>
              <a:rPr lang="en-US" dirty="0"/>
              <a:t>Non-cash donations were made by many, spending many hours on observing activities, data analysis, software development and maintenance, IOTA administration, outreach activities, web site maintenance, and more.</a:t>
            </a:r>
          </a:p>
          <a:p>
            <a:pPr marL="0" indent="0">
              <a:buNone/>
            </a:pPr>
            <a:endParaRPr lang="en-US" dirty="0"/>
          </a:p>
        </p:txBody>
      </p:sp>
      <p:sp>
        <p:nvSpPr>
          <p:cNvPr id="4" name="Slide Number Placeholder 3">
            <a:extLst>
              <a:ext uri="{FF2B5EF4-FFF2-40B4-BE49-F238E27FC236}">
                <a16:creationId xmlns:a16="http://schemas.microsoft.com/office/drawing/2014/main" id="{572A3850-3861-8959-5C85-098447E0E8DC}"/>
              </a:ext>
            </a:extLst>
          </p:cNvPr>
          <p:cNvSpPr>
            <a:spLocks noGrp="1"/>
          </p:cNvSpPr>
          <p:nvPr>
            <p:ph type="sldNum" sz="quarter" idx="12"/>
          </p:nvPr>
        </p:nvSpPr>
        <p:spPr/>
        <p:txBody>
          <a:bodyPr/>
          <a:lstStyle/>
          <a:p>
            <a:pPr>
              <a:defRPr/>
            </a:pPr>
            <a:fld id="{D2B606B9-5688-42FB-A3AB-5EE100871D1D}" type="slidenum">
              <a:rPr lang="en-US" smtClean="0"/>
              <a:pPr>
                <a:defRPr/>
              </a:pPr>
              <a:t>10</a:t>
            </a:fld>
            <a:endParaRPr lang="en-US"/>
          </a:p>
        </p:txBody>
      </p:sp>
      <p:sp>
        <p:nvSpPr>
          <p:cNvPr id="10" name="TextBox 9">
            <a:extLst>
              <a:ext uri="{FF2B5EF4-FFF2-40B4-BE49-F238E27FC236}">
                <a16:creationId xmlns:a16="http://schemas.microsoft.com/office/drawing/2014/main" id="{489E3543-9E83-D872-6B76-A11DC304D3F7}"/>
              </a:ext>
            </a:extLst>
          </p:cNvPr>
          <p:cNvSpPr txBox="1"/>
          <p:nvPr/>
        </p:nvSpPr>
        <p:spPr>
          <a:xfrm>
            <a:off x="467360" y="5490369"/>
            <a:ext cx="11257280" cy="1231106"/>
          </a:xfrm>
          <a:prstGeom prst="rect">
            <a:avLst/>
          </a:prstGeom>
          <a:noFill/>
        </p:spPr>
        <p:txBody>
          <a:bodyPr wrap="square" rtlCol="0">
            <a:spAutoFit/>
          </a:bodyPr>
          <a:lstStyle/>
          <a:p>
            <a:pPr algn="ctr"/>
            <a:r>
              <a:rPr lang="en-US" sz="2800" dirty="0">
                <a:latin typeface="Arial Rounded MT Bold" panose="020F0704030504030204" pitchFamily="34" charset="0"/>
              </a:rPr>
              <a:t>To everyone who donated to IOTA this past year: THANK YOU! </a:t>
            </a:r>
          </a:p>
          <a:p>
            <a:pPr algn="ctr"/>
            <a:r>
              <a:rPr lang="en-US" sz="2800" dirty="0">
                <a:latin typeface="Arial Rounded MT Bold" panose="020F0704030504030204" pitchFamily="34" charset="0"/>
              </a:rPr>
              <a:t>Your support is key to IOTA’s success.</a:t>
            </a:r>
          </a:p>
          <a:p>
            <a:endParaRPr lang="en-US" dirty="0"/>
          </a:p>
        </p:txBody>
      </p:sp>
    </p:spTree>
    <p:extLst>
      <p:ext uri="{BB962C8B-B14F-4D97-AF65-F5344CB8AC3E}">
        <p14:creationId xmlns:p14="http://schemas.microsoft.com/office/powerpoint/2010/main" val="1421604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D1BC8-AD28-E953-65E4-46B348033821}"/>
              </a:ext>
            </a:extLst>
          </p:cNvPr>
          <p:cNvSpPr>
            <a:spLocks noGrp="1"/>
          </p:cNvSpPr>
          <p:nvPr>
            <p:ph type="title"/>
          </p:nvPr>
        </p:nvSpPr>
        <p:spPr/>
        <p:txBody>
          <a:bodyPr/>
          <a:lstStyle/>
          <a:p>
            <a:pPr algn="ctr"/>
            <a:r>
              <a:rPr lang="en-US" b="1" dirty="0"/>
              <a:t>Request</a:t>
            </a:r>
          </a:p>
        </p:txBody>
      </p:sp>
      <p:sp>
        <p:nvSpPr>
          <p:cNvPr id="3" name="Content Placeholder 2">
            <a:extLst>
              <a:ext uri="{FF2B5EF4-FFF2-40B4-BE49-F238E27FC236}">
                <a16:creationId xmlns:a16="http://schemas.microsoft.com/office/drawing/2014/main" id="{B04946C2-0C00-BE00-6381-BB085407D332}"/>
              </a:ext>
            </a:extLst>
          </p:cNvPr>
          <p:cNvSpPr>
            <a:spLocks noGrp="1"/>
          </p:cNvSpPr>
          <p:nvPr>
            <p:ph idx="1"/>
          </p:nvPr>
        </p:nvSpPr>
        <p:spPr>
          <a:xfrm>
            <a:off x="838200" y="2895599"/>
            <a:ext cx="10515600" cy="3281363"/>
          </a:xfrm>
        </p:spPr>
        <p:txBody>
          <a:bodyPr/>
          <a:lstStyle/>
          <a:p>
            <a:pPr marL="0" indent="0" algn="ctr">
              <a:buNone/>
            </a:pPr>
            <a:r>
              <a:rPr lang="en-US" sz="3600" dirty="0"/>
              <a:t>Please withhold questions and comments until after Steve Preston’s report which follows this. Then we will answer questions on IOTA finances together.</a:t>
            </a:r>
          </a:p>
        </p:txBody>
      </p:sp>
      <p:sp>
        <p:nvSpPr>
          <p:cNvPr id="4" name="Slide Number Placeholder 3">
            <a:extLst>
              <a:ext uri="{FF2B5EF4-FFF2-40B4-BE49-F238E27FC236}">
                <a16:creationId xmlns:a16="http://schemas.microsoft.com/office/drawing/2014/main" id="{3009E6CA-0C8D-A717-A540-1EB7A47440F5}"/>
              </a:ext>
            </a:extLst>
          </p:cNvPr>
          <p:cNvSpPr>
            <a:spLocks noGrp="1"/>
          </p:cNvSpPr>
          <p:nvPr>
            <p:ph type="sldNum" sz="quarter" idx="12"/>
          </p:nvPr>
        </p:nvSpPr>
        <p:spPr/>
        <p:txBody>
          <a:bodyPr/>
          <a:lstStyle/>
          <a:p>
            <a:pPr>
              <a:defRPr/>
            </a:pPr>
            <a:fld id="{D2B606B9-5688-42FB-A3AB-5EE100871D1D}" type="slidenum">
              <a:rPr lang="en-US" smtClean="0"/>
              <a:pPr>
                <a:defRPr/>
              </a:pPr>
              <a:t>2</a:t>
            </a:fld>
            <a:endParaRPr lang="en-US"/>
          </a:p>
        </p:txBody>
      </p:sp>
    </p:spTree>
    <p:extLst>
      <p:ext uri="{BB962C8B-B14F-4D97-AF65-F5344CB8AC3E}">
        <p14:creationId xmlns:p14="http://schemas.microsoft.com/office/powerpoint/2010/main" val="194421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D992AD4-74AB-4F44-A4F0-4235004D0CDA}"/>
              </a:ext>
            </a:extLst>
          </p:cNvPr>
          <p:cNvSpPr>
            <a:spLocks noGrp="1" noChangeArrowheads="1"/>
          </p:cNvSpPr>
          <p:nvPr>
            <p:ph type="title"/>
          </p:nvPr>
        </p:nvSpPr>
        <p:spPr/>
        <p:txBody>
          <a:bodyPr/>
          <a:lstStyle/>
          <a:p>
            <a:pPr algn="ctr"/>
            <a:r>
              <a:rPr lang="en-US" altLang="en-US" b="1" dirty="0"/>
              <a:t>IOTA Membership</a:t>
            </a:r>
            <a:endParaRPr lang="en-US" altLang="en-US" b="1" i="1" dirty="0"/>
          </a:p>
        </p:txBody>
      </p:sp>
      <p:sp>
        <p:nvSpPr>
          <p:cNvPr id="4100" name="TextBox 3">
            <a:extLst>
              <a:ext uri="{FF2B5EF4-FFF2-40B4-BE49-F238E27FC236}">
                <a16:creationId xmlns:a16="http://schemas.microsoft.com/office/drawing/2014/main" id="{CB213E00-928E-4C26-A42E-04DDDB41CFB0}"/>
              </a:ext>
            </a:extLst>
          </p:cNvPr>
          <p:cNvSpPr txBox="1">
            <a:spLocks noChangeArrowheads="1"/>
          </p:cNvSpPr>
          <p:nvPr/>
        </p:nvSpPr>
        <p:spPr bwMode="auto">
          <a:xfrm>
            <a:off x="3779520" y="5736590"/>
            <a:ext cx="5516879"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a:t>Current total voting membership:  128</a:t>
            </a:r>
          </a:p>
          <a:p>
            <a:pPr eaLnBrk="1" hangingPunct="1"/>
            <a:r>
              <a:rPr lang="en-US" altLang="en-US" sz="2000" b="1" dirty="0"/>
              <a:t>Current Library Membership:              1</a:t>
            </a:r>
          </a:p>
          <a:p>
            <a:pPr eaLnBrk="1" hangingPunct="1"/>
            <a:endParaRPr lang="en-US" altLang="en-US" dirty="0"/>
          </a:p>
        </p:txBody>
      </p:sp>
      <p:sp>
        <p:nvSpPr>
          <p:cNvPr id="2" name="Slide Number Placeholder 1">
            <a:extLst>
              <a:ext uri="{FF2B5EF4-FFF2-40B4-BE49-F238E27FC236}">
                <a16:creationId xmlns:a16="http://schemas.microsoft.com/office/drawing/2014/main" id="{C72190EF-4B1E-4BC0-BCF2-BCDF95E67BF3}"/>
              </a:ext>
            </a:extLst>
          </p:cNvPr>
          <p:cNvSpPr>
            <a:spLocks noGrp="1"/>
          </p:cNvSpPr>
          <p:nvPr>
            <p:ph type="sldNum" sz="quarter" idx="12"/>
          </p:nvPr>
        </p:nvSpPr>
        <p:spPr/>
        <p:txBody>
          <a:bodyPr/>
          <a:lstStyle/>
          <a:p>
            <a:pPr>
              <a:defRPr/>
            </a:pPr>
            <a:fld id="{0ED54359-9F0F-4B19-938F-6547C3805ED5}" type="slidenum">
              <a:rPr lang="en-US" smtClean="0"/>
              <a:pPr>
                <a:defRPr/>
              </a:pPr>
              <a:t>3</a:t>
            </a:fld>
            <a:endParaRPr lang="en-US" dirty="0"/>
          </a:p>
        </p:txBody>
      </p:sp>
      <p:graphicFrame>
        <p:nvGraphicFramePr>
          <p:cNvPr id="3" name="Chart 2">
            <a:extLst>
              <a:ext uri="{FF2B5EF4-FFF2-40B4-BE49-F238E27FC236}">
                <a16:creationId xmlns:a16="http://schemas.microsoft.com/office/drawing/2014/main" id="{033FD7BA-595C-46A4-8C41-B9AA160EF1BF}"/>
              </a:ext>
            </a:extLst>
          </p:cNvPr>
          <p:cNvGraphicFramePr>
            <a:graphicFrameLocks/>
          </p:cNvGraphicFramePr>
          <p:nvPr>
            <p:extLst>
              <p:ext uri="{D42A27DB-BD31-4B8C-83A1-F6EECF244321}">
                <p14:modId xmlns:p14="http://schemas.microsoft.com/office/powerpoint/2010/main" val="1342153783"/>
              </p:ext>
            </p:extLst>
          </p:nvPr>
        </p:nvGraphicFramePr>
        <p:xfrm>
          <a:off x="1432560" y="1886584"/>
          <a:ext cx="8361680" cy="37318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9D8DD78-4190-4B21-86AF-7C034D6E5BB6}"/>
              </a:ext>
            </a:extLst>
          </p:cNvPr>
          <p:cNvSpPr>
            <a:spLocks noGrp="1" noChangeArrowheads="1"/>
          </p:cNvSpPr>
          <p:nvPr>
            <p:ph type="title"/>
          </p:nvPr>
        </p:nvSpPr>
        <p:spPr/>
        <p:txBody>
          <a:bodyPr/>
          <a:lstStyle/>
          <a:p>
            <a:pPr algn="ctr"/>
            <a:r>
              <a:rPr lang="en-US" altLang="en-US" b="1" dirty="0"/>
              <a:t>Income and Expenses 8/1/22 – 6/30/23</a:t>
            </a:r>
          </a:p>
        </p:txBody>
      </p:sp>
      <p:sp>
        <p:nvSpPr>
          <p:cNvPr id="3" name="Content Placeholder 2">
            <a:extLst>
              <a:ext uri="{FF2B5EF4-FFF2-40B4-BE49-F238E27FC236}">
                <a16:creationId xmlns:a16="http://schemas.microsoft.com/office/drawing/2014/main" id="{E87B0214-1918-4339-929D-C5EBEC9E8DB8}"/>
              </a:ext>
            </a:extLst>
          </p:cNvPr>
          <p:cNvSpPr>
            <a:spLocks noGrp="1"/>
          </p:cNvSpPr>
          <p:nvPr>
            <p:ph sz="half" idx="1"/>
          </p:nvPr>
        </p:nvSpPr>
        <p:spPr>
          <a:xfrm>
            <a:off x="1280160" y="1690688"/>
            <a:ext cx="5181600" cy="3335338"/>
          </a:xfrm>
        </p:spPr>
        <p:txBody>
          <a:bodyPr rtlCol="0">
            <a:normAutofit/>
          </a:bodyPr>
          <a:lstStyle/>
          <a:p>
            <a:pPr marL="0" indent="0" fontAlgn="auto">
              <a:spcAft>
                <a:spcPts val="0"/>
              </a:spcAft>
              <a:buFont typeface="Arial" panose="020B0604020202020204" pitchFamily="34" charset="0"/>
              <a:buNone/>
              <a:defRPr/>
            </a:pPr>
            <a:r>
              <a:rPr lang="en-US" b="1" dirty="0"/>
              <a:t>INCOME</a:t>
            </a:r>
          </a:p>
          <a:p>
            <a:pPr fontAlgn="auto">
              <a:spcAft>
                <a:spcPts val="0"/>
              </a:spcAft>
              <a:defRPr/>
            </a:pPr>
            <a:r>
              <a:rPr lang="en-US" sz="1900" b="1" dirty="0"/>
              <a:t>Memberships		$       1701.66</a:t>
            </a:r>
          </a:p>
          <a:p>
            <a:pPr fontAlgn="auto">
              <a:spcAft>
                <a:spcPts val="0"/>
              </a:spcAft>
              <a:defRPr/>
            </a:pPr>
            <a:r>
              <a:rPr lang="en-US" sz="1900" b="1" dirty="0"/>
              <a:t>Store sales		$        -381.53</a:t>
            </a:r>
          </a:p>
          <a:p>
            <a:pPr fontAlgn="auto">
              <a:spcAft>
                <a:spcPts val="0"/>
              </a:spcAft>
              <a:defRPr/>
            </a:pPr>
            <a:r>
              <a:rPr lang="en-US" sz="1900" b="1" dirty="0"/>
              <a:t>Donations		$  100,763.52 </a:t>
            </a:r>
          </a:p>
          <a:p>
            <a:pPr fontAlgn="auto">
              <a:spcAft>
                <a:spcPts val="0"/>
              </a:spcAft>
              <a:defRPr/>
            </a:pPr>
            <a:r>
              <a:rPr lang="en-US" sz="1900" b="1" dirty="0"/>
              <a:t>Dividends and Interest	$          963.22</a:t>
            </a:r>
          </a:p>
          <a:p>
            <a:pPr fontAlgn="auto">
              <a:spcAft>
                <a:spcPts val="0"/>
              </a:spcAft>
              <a:defRPr/>
            </a:pPr>
            <a:r>
              <a:rPr lang="en-US" sz="1900" b="1" dirty="0"/>
              <a:t>TOTAL INCOME		$  103,046.87</a:t>
            </a:r>
          </a:p>
          <a:p>
            <a:pPr marL="0" indent="0" fontAlgn="auto">
              <a:spcAft>
                <a:spcPts val="0"/>
              </a:spcAft>
              <a:buNone/>
              <a:defRPr/>
            </a:pPr>
            <a:r>
              <a:rPr lang="en-US" sz="1900" b="1" dirty="0"/>
              <a:t>			</a:t>
            </a:r>
            <a:r>
              <a:rPr lang="en-US" b="1" dirty="0"/>
              <a:t>	</a:t>
            </a:r>
          </a:p>
        </p:txBody>
      </p:sp>
      <p:sp>
        <p:nvSpPr>
          <p:cNvPr id="4" name="Content Placeholder 3">
            <a:extLst>
              <a:ext uri="{FF2B5EF4-FFF2-40B4-BE49-F238E27FC236}">
                <a16:creationId xmlns:a16="http://schemas.microsoft.com/office/drawing/2014/main" id="{149AA13C-1FDE-431E-AC51-4A38178B02B8}"/>
              </a:ext>
            </a:extLst>
          </p:cNvPr>
          <p:cNvSpPr>
            <a:spLocks noGrp="1"/>
          </p:cNvSpPr>
          <p:nvPr>
            <p:ph sz="half" idx="2"/>
          </p:nvPr>
        </p:nvSpPr>
        <p:spPr>
          <a:xfrm>
            <a:off x="6781800" y="1690688"/>
            <a:ext cx="5181600" cy="2978150"/>
          </a:xfrm>
        </p:spPr>
        <p:txBody>
          <a:bodyPr rtlCol="0">
            <a:normAutofit/>
          </a:bodyPr>
          <a:lstStyle/>
          <a:p>
            <a:pPr marL="0" indent="0" fontAlgn="auto">
              <a:spcAft>
                <a:spcPts val="0"/>
              </a:spcAft>
              <a:buFont typeface="Arial" panose="020B0604020202020204" pitchFamily="34" charset="0"/>
              <a:buNone/>
              <a:defRPr/>
            </a:pPr>
            <a:r>
              <a:rPr lang="en-US" b="1" dirty="0"/>
              <a:t>EXPENSES</a:t>
            </a:r>
          </a:p>
          <a:p>
            <a:pPr fontAlgn="auto">
              <a:spcAft>
                <a:spcPts val="0"/>
              </a:spcAft>
              <a:defRPr/>
            </a:pPr>
            <a:r>
              <a:rPr lang="en-US" sz="1900" b="1" dirty="0"/>
              <a:t>JOA Production		$      794.37</a:t>
            </a:r>
          </a:p>
          <a:p>
            <a:pPr fontAlgn="auto">
              <a:spcAft>
                <a:spcPts val="0"/>
              </a:spcAft>
              <a:defRPr/>
            </a:pPr>
            <a:r>
              <a:rPr lang="en-US" sz="1900" b="1" dirty="0"/>
              <a:t>Store Purchases		$   6,185.04</a:t>
            </a:r>
          </a:p>
          <a:p>
            <a:pPr fontAlgn="auto">
              <a:spcAft>
                <a:spcPts val="0"/>
              </a:spcAft>
              <a:defRPr/>
            </a:pPr>
            <a:r>
              <a:rPr lang="en-US" sz="1900" b="1" dirty="0"/>
              <a:t>Office Expenses 	$   5,686.40</a:t>
            </a:r>
          </a:p>
          <a:p>
            <a:pPr fontAlgn="auto">
              <a:spcAft>
                <a:spcPts val="0"/>
              </a:spcAft>
              <a:defRPr/>
            </a:pPr>
            <a:r>
              <a:rPr lang="en-US" sz="1900" b="1" dirty="0"/>
              <a:t>Other			$       587.64</a:t>
            </a:r>
          </a:p>
          <a:p>
            <a:pPr fontAlgn="auto">
              <a:spcAft>
                <a:spcPts val="0"/>
              </a:spcAft>
              <a:defRPr/>
            </a:pPr>
            <a:r>
              <a:rPr lang="en-US" sz="1900" b="1" dirty="0"/>
              <a:t>TOTAL EXPENSES	$  13,253.45</a:t>
            </a:r>
            <a:r>
              <a:rPr lang="en-US" b="1" dirty="0"/>
              <a:t>	</a:t>
            </a:r>
          </a:p>
          <a:p>
            <a:pPr marL="0" indent="0" fontAlgn="auto">
              <a:spcAft>
                <a:spcPts val="0"/>
              </a:spcAft>
              <a:buFont typeface="Arial" panose="020B0604020202020204" pitchFamily="34" charset="0"/>
              <a:buNone/>
              <a:defRPr/>
            </a:pPr>
            <a:endParaRPr lang="en-US" dirty="0"/>
          </a:p>
        </p:txBody>
      </p:sp>
      <p:sp>
        <p:nvSpPr>
          <p:cNvPr id="5125" name="TextBox 4">
            <a:extLst>
              <a:ext uri="{FF2B5EF4-FFF2-40B4-BE49-F238E27FC236}">
                <a16:creationId xmlns:a16="http://schemas.microsoft.com/office/drawing/2014/main" id="{C49B4558-D24F-40F0-94FE-74098AAC7290}"/>
              </a:ext>
            </a:extLst>
          </p:cNvPr>
          <p:cNvSpPr txBox="1">
            <a:spLocks noChangeArrowheads="1"/>
          </p:cNvSpPr>
          <p:nvPr/>
        </p:nvSpPr>
        <p:spPr bwMode="auto">
          <a:xfrm>
            <a:off x="2819400" y="5146676"/>
            <a:ext cx="71628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b="1" dirty="0"/>
              <a:t>NET INCOME 	$ 89,793.42</a:t>
            </a:r>
          </a:p>
          <a:p>
            <a:pPr algn="ctr" eaLnBrk="1" hangingPunct="1"/>
            <a:endParaRPr lang="en-US" altLang="en-US" dirty="0"/>
          </a:p>
        </p:txBody>
      </p:sp>
      <p:sp>
        <p:nvSpPr>
          <p:cNvPr id="2" name="Slide Number Placeholder 1">
            <a:extLst>
              <a:ext uri="{FF2B5EF4-FFF2-40B4-BE49-F238E27FC236}">
                <a16:creationId xmlns:a16="http://schemas.microsoft.com/office/drawing/2014/main" id="{4F179FF8-5BBF-44E3-8774-00D02322E3D9}"/>
              </a:ext>
            </a:extLst>
          </p:cNvPr>
          <p:cNvSpPr>
            <a:spLocks noGrp="1"/>
          </p:cNvSpPr>
          <p:nvPr>
            <p:ph type="sldNum" sz="quarter" idx="12"/>
          </p:nvPr>
        </p:nvSpPr>
        <p:spPr/>
        <p:txBody>
          <a:bodyPr/>
          <a:lstStyle/>
          <a:p>
            <a:pPr>
              <a:defRPr/>
            </a:pPr>
            <a:fld id="{0DC0B16D-6853-4646-8DDE-05A2932D1BF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9EBEE76-5952-41F9-A700-8E05C9C68D22}"/>
              </a:ext>
            </a:extLst>
          </p:cNvPr>
          <p:cNvSpPr>
            <a:spLocks noGrp="1" noChangeArrowheads="1"/>
          </p:cNvSpPr>
          <p:nvPr>
            <p:ph type="title"/>
          </p:nvPr>
        </p:nvSpPr>
        <p:spPr/>
        <p:txBody>
          <a:bodyPr/>
          <a:lstStyle/>
          <a:p>
            <a:pPr algn="ctr"/>
            <a:r>
              <a:rPr lang="en-US" altLang="en-US" b="1" dirty="0"/>
              <a:t>IOTA Balance Sheet</a:t>
            </a:r>
          </a:p>
        </p:txBody>
      </p:sp>
      <p:graphicFrame>
        <p:nvGraphicFramePr>
          <p:cNvPr id="4" name="Table 4">
            <a:extLst>
              <a:ext uri="{FF2B5EF4-FFF2-40B4-BE49-F238E27FC236}">
                <a16:creationId xmlns:a16="http://schemas.microsoft.com/office/drawing/2014/main" id="{39BC7B10-E901-44C9-8739-77E1FBE7A0CE}"/>
              </a:ext>
            </a:extLst>
          </p:cNvPr>
          <p:cNvGraphicFramePr>
            <a:graphicFrameLocks noGrp="1"/>
          </p:cNvGraphicFramePr>
          <p:nvPr>
            <p:ph idx="1"/>
            <p:extLst>
              <p:ext uri="{D42A27DB-BD31-4B8C-83A1-F6EECF244321}">
                <p14:modId xmlns:p14="http://schemas.microsoft.com/office/powerpoint/2010/main" val="1013614736"/>
              </p:ext>
            </p:extLst>
          </p:nvPr>
        </p:nvGraphicFramePr>
        <p:xfrm>
          <a:off x="1046480" y="1297813"/>
          <a:ext cx="9428480" cy="4233171"/>
        </p:xfrm>
        <a:graphic>
          <a:graphicData uri="http://schemas.openxmlformats.org/drawingml/2006/table">
            <a:tbl>
              <a:tblPr firstRow="1" bandRow="1">
                <a:tableStyleId>{5C22544A-7EE6-4342-B048-85BDC9FD1C3A}</a:tableStyleId>
              </a:tblPr>
              <a:tblGrid>
                <a:gridCol w="2759168">
                  <a:extLst>
                    <a:ext uri="{9D8B030D-6E8A-4147-A177-3AD203B41FA5}">
                      <a16:colId xmlns:a16="http://schemas.microsoft.com/office/drawing/2014/main" val="20000"/>
                    </a:ext>
                  </a:extLst>
                </a:gridCol>
                <a:gridCol w="3544320">
                  <a:extLst>
                    <a:ext uri="{9D8B030D-6E8A-4147-A177-3AD203B41FA5}">
                      <a16:colId xmlns:a16="http://schemas.microsoft.com/office/drawing/2014/main" val="202596657"/>
                    </a:ext>
                  </a:extLst>
                </a:gridCol>
                <a:gridCol w="3124992">
                  <a:extLst>
                    <a:ext uri="{9D8B030D-6E8A-4147-A177-3AD203B41FA5}">
                      <a16:colId xmlns:a16="http://schemas.microsoft.com/office/drawing/2014/main" val="4173187441"/>
                    </a:ext>
                  </a:extLst>
                </a:gridCol>
              </a:tblGrid>
              <a:tr h="606345">
                <a:tc>
                  <a:txBody>
                    <a:bodyPr/>
                    <a:lstStyle/>
                    <a:p>
                      <a:r>
                        <a:rPr lang="en-US" sz="2800" dirty="0"/>
                        <a:t>Category</a:t>
                      </a:r>
                    </a:p>
                  </a:txBody>
                  <a:tcPr marL="91434" marR="91434" marT="45699" marB="45699"/>
                </a:tc>
                <a:tc>
                  <a:txBody>
                    <a:bodyPr/>
                    <a:lstStyle/>
                    <a:p>
                      <a:r>
                        <a:rPr lang="en-US" sz="2800"/>
                        <a:t>Description</a:t>
                      </a:r>
                      <a:endParaRPr lang="en-US" sz="2800" dirty="0"/>
                    </a:p>
                  </a:txBody>
                  <a:tcPr marL="91434" marR="91434" marT="45699" marB="45699"/>
                </a:tc>
                <a:tc>
                  <a:txBody>
                    <a:bodyPr/>
                    <a:lstStyle/>
                    <a:p>
                      <a:r>
                        <a:rPr lang="en-US" sz="2800"/>
                        <a:t>Amount</a:t>
                      </a:r>
                      <a:endParaRPr lang="en-US" sz="2800" dirty="0"/>
                    </a:p>
                  </a:txBody>
                  <a:tcPr marL="91434" marR="91434" marT="45699" marB="45699"/>
                </a:tc>
                <a:extLst>
                  <a:ext uri="{0D108BD9-81ED-4DB2-BD59-A6C34878D82A}">
                    <a16:rowId xmlns:a16="http://schemas.microsoft.com/office/drawing/2014/main" val="10000"/>
                  </a:ext>
                </a:extLst>
              </a:tr>
              <a:tr h="514271">
                <a:tc>
                  <a:txBody>
                    <a:bodyPr/>
                    <a:lstStyle/>
                    <a:p>
                      <a:r>
                        <a:rPr lang="en-US" sz="2800" dirty="0"/>
                        <a:t>IOTA</a:t>
                      </a:r>
                    </a:p>
                  </a:txBody>
                  <a:tcPr marL="91434" marR="91434" marT="45699" marB="45699"/>
                </a:tc>
                <a:tc>
                  <a:txBody>
                    <a:bodyPr/>
                    <a:lstStyle/>
                    <a:p>
                      <a:r>
                        <a:rPr lang="en-US" sz="2800" dirty="0"/>
                        <a:t>Bank and PayPal </a:t>
                      </a:r>
                    </a:p>
                  </a:txBody>
                  <a:tcPr marL="91434" marR="91434" marT="45699" marB="45699"/>
                </a:tc>
                <a:tc>
                  <a:txBody>
                    <a:bodyPr/>
                    <a:lstStyle/>
                    <a:p>
                      <a:r>
                        <a:rPr lang="en-US" sz="2800" b="1" dirty="0">
                          <a:latin typeface="Courier New" panose="02070309020205020404" pitchFamily="49" charset="0"/>
                          <a:cs typeface="Courier New" panose="02070309020205020404" pitchFamily="49" charset="0"/>
                        </a:rPr>
                        <a:t>$48,048.64</a:t>
                      </a:r>
                      <a:endParaRPr lang="en-US" sz="2800" dirty="0"/>
                    </a:p>
                  </a:txBody>
                  <a:tcPr marL="91434" marR="91434" marT="45699" marB="45699"/>
                </a:tc>
                <a:extLst>
                  <a:ext uri="{0D108BD9-81ED-4DB2-BD59-A6C34878D82A}">
                    <a16:rowId xmlns:a16="http://schemas.microsoft.com/office/drawing/2014/main" val="10001"/>
                  </a:ext>
                </a:extLst>
              </a:tr>
              <a:tr h="514271">
                <a:tc>
                  <a:txBody>
                    <a:bodyPr/>
                    <a:lstStyle/>
                    <a:p>
                      <a:r>
                        <a:rPr lang="en-US" sz="2800" dirty="0"/>
                        <a:t>Store</a:t>
                      </a:r>
                    </a:p>
                  </a:txBody>
                  <a:tcPr marL="91434" marR="91434" marT="45699" marB="45699"/>
                </a:tc>
                <a:tc>
                  <a:txBody>
                    <a:bodyPr/>
                    <a:lstStyle/>
                    <a:p>
                      <a:r>
                        <a:rPr lang="en-US" sz="2800" dirty="0"/>
                        <a:t>PayPal</a:t>
                      </a:r>
                    </a:p>
                  </a:txBody>
                  <a:tcPr marL="91434" marR="91434" marT="45699" marB="45699"/>
                </a:tc>
                <a:tc>
                  <a:txBody>
                    <a:bodyPr/>
                    <a:lstStyle/>
                    <a:p>
                      <a:r>
                        <a:rPr lang="en-US" sz="2800" b="1" dirty="0">
                          <a:latin typeface="Courier New" panose="02070309020205020404" pitchFamily="49" charset="0"/>
                          <a:cs typeface="Courier New" panose="02070309020205020404" pitchFamily="49" charset="0"/>
                        </a:rPr>
                        <a:t>$ 2,417.71</a:t>
                      </a:r>
                      <a:endParaRPr lang="en-US" sz="2800" dirty="0"/>
                    </a:p>
                  </a:txBody>
                  <a:tcPr marL="91434" marR="91434" marT="45699" marB="45699"/>
                </a:tc>
                <a:extLst>
                  <a:ext uri="{0D108BD9-81ED-4DB2-BD59-A6C34878D82A}">
                    <a16:rowId xmlns:a16="http://schemas.microsoft.com/office/drawing/2014/main" val="1630896969"/>
                  </a:ext>
                </a:extLst>
              </a:tr>
              <a:tr h="514271">
                <a:tc>
                  <a:txBody>
                    <a:bodyPr/>
                    <a:lstStyle/>
                    <a:p>
                      <a:r>
                        <a:rPr lang="en-US" sz="2800" dirty="0"/>
                        <a:t>Store</a:t>
                      </a:r>
                    </a:p>
                  </a:txBody>
                  <a:tcPr marL="91434" marR="91434" marT="45699" marB="45699"/>
                </a:tc>
                <a:tc>
                  <a:txBody>
                    <a:bodyPr/>
                    <a:lstStyle/>
                    <a:p>
                      <a:r>
                        <a:rPr lang="en-US" sz="2800" dirty="0"/>
                        <a:t>Inventory</a:t>
                      </a:r>
                    </a:p>
                  </a:txBody>
                  <a:tcPr marL="91434" marR="91434" marT="45699" marB="45699"/>
                </a:tc>
                <a:tc>
                  <a:txBody>
                    <a:bodyPr/>
                    <a:lstStyle/>
                    <a:p>
                      <a:r>
                        <a:rPr lang="en-US" sz="2800" b="1" dirty="0">
                          <a:latin typeface="Courier New" panose="02070309020205020404" pitchFamily="49" charset="0"/>
                          <a:cs typeface="Courier New" panose="02070309020205020404" pitchFamily="49" charset="0"/>
                        </a:rPr>
                        <a:t>$ 5,927.00</a:t>
                      </a:r>
                      <a:endParaRPr lang="en-US" sz="2800" dirty="0"/>
                    </a:p>
                  </a:txBody>
                  <a:tcPr marL="91434" marR="91434" marT="45699" marB="45699"/>
                </a:tc>
                <a:extLst>
                  <a:ext uri="{0D108BD9-81ED-4DB2-BD59-A6C34878D82A}">
                    <a16:rowId xmlns:a16="http://schemas.microsoft.com/office/drawing/2014/main" val="1258687005"/>
                  </a:ext>
                </a:extLst>
              </a:tr>
              <a:tr h="514271">
                <a:tc>
                  <a:txBody>
                    <a:bodyPr/>
                    <a:lstStyle/>
                    <a:p>
                      <a:r>
                        <a:rPr lang="en-US" sz="2800" dirty="0"/>
                        <a:t>Reserves</a:t>
                      </a:r>
                    </a:p>
                  </a:txBody>
                  <a:tcPr marL="91434" marR="91434" marT="45699" marB="45699"/>
                </a:tc>
                <a:tc>
                  <a:txBody>
                    <a:bodyPr/>
                    <a:lstStyle/>
                    <a:p>
                      <a:r>
                        <a:rPr lang="en-US" sz="2800" dirty="0"/>
                        <a:t>Investment </a:t>
                      </a:r>
                    </a:p>
                  </a:txBody>
                  <a:tcPr marL="91434" marR="91434" marT="45699" marB="45699"/>
                </a:tc>
                <a:tc>
                  <a:txBody>
                    <a:bodyPr/>
                    <a:lstStyle/>
                    <a:p>
                      <a:r>
                        <a:rPr lang="en-US" sz="2800" b="1" dirty="0">
                          <a:latin typeface="Courier New" panose="02070309020205020404" pitchFamily="49" charset="0"/>
                          <a:cs typeface="Courier New" panose="02070309020205020404" pitchFamily="49" charset="0"/>
                        </a:rPr>
                        <a:t>$65,151.44</a:t>
                      </a:r>
                      <a:endParaRPr lang="en-US" sz="2800" dirty="0"/>
                    </a:p>
                  </a:txBody>
                  <a:tcPr marL="91434" marR="91434" marT="45699" marB="45699"/>
                </a:tc>
                <a:extLst>
                  <a:ext uri="{0D108BD9-81ED-4DB2-BD59-A6C34878D82A}">
                    <a16:rowId xmlns:a16="http://schemas.microsoft.com/office/drawing/2014/main" val="1373774429"/>
                  </a:ext>
                </a:extLst>
              </a:tr>
              <a:tr h="514271">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Special Purpose Funds</a:t>
                      </a:r>
                    </a:p>
                  </a:txBody>
                  <a:tcPr marL="91434" marR="91434" marT="45699" marB="45699"/>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1701767"/>
                  </a:ext>
                </a:extLst>
              </a:tr>
              <a:tr h="514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a:txBody>
                  <a:tcPr marL="91434" marR="91434" marT="45699" marB="456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a:t>MADAMO* Award</a:t>
                      </a:r>
                      <a:endParaRPr lang="en-US" sz="2800" dirty="0"/>
                    </a:p>
                  </a:txBody>
                  <a:tcPr marL="91434" marR="91434" marT="45699" marB="456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latin typeface="Courier New" panose="02070309020205020404" pitchFamily="49" charset="0"/>
                          <a:cs typeface="Courier New" panose="02070309020205020404" pitchFamily="49" charset="0"/>
                        </a:rPr>
                        <a:t>$ 4,000.00</a:t>
                      </a:r>
                      <a:endParaRPr lang="en-US" sz="2800" dirty="0"/>
                    </a:p>
                  </a:txBody>
                  <a:tcPr marL="91434" marR="91434" marT="45699" marB="45699"/>
                </a:tc>
                <a:extLst>
                  <a:ext uri="{0D108BD9-81ED-4DB2-BD59-A6C34878D82A}">
                    <a16:rowId xmlns:a16="http://schemas.microsoft.com/office/drawing/2014/main" val="10002"/>
                  </a:ext>
                </a:extLst>
              </a:tr>
              <a:tr h="514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a:txBody>
                  <a:tcPr marL="91434" marR="91434" marT="45699" marB="456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Web Server Fund</a:t>
                      </a:r>
                    </a:p>
                  </a:txBody>
                  <a:tcPr marL="91434" marR="91434" marT="45699" marB="456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latin typeface="Courier New" panose="02070309020205020404" pitchFamily="49" charset="0"/>
                          <a:cs typeface="Courier New" panose="02070309020205020404" pitchFamily="49" charset="0"/>
                        </a:rPr>
                        <a:t>$   500.00</a:t>
                      </a:r>
                      <a:endParaRPr lang="en-US" sz="2800" dirty="0"/>
                    </a:p>
                  </a:txBody>
                  <a:tcPr marL="91434" marR="91434" marT="45699" marB="45699"/>
                </a:tc>
                <a:extLst>
                  <a:ext uri="{0D108BD9-81ED-4DB2-BD59-A6C34878D82A}">
                    <a16:rowId xmlns:a16="http://schemas.microsoft.com/office/drawing/2014/main" val="10003"/>
                  </a:ext>
                </a:extLst>
              </a:tr>
            </a:tbl>
          </a:graphicData>
        </a:graphic>
      </p:graphicFrame>
      <p:sp>
        <p:nvSpPr>
          <p:cNvPr id="6169" name="TextBox 6">
            <a:extLst>
              <a:ext uri="{FF2B5EF4-FFF2-40B4-BE49-F238E27FC236}">
                <a16:creationId xmlns:a16="http://schemas.microsoft.com/office/drawing/2014/main" id="{27CD43F3-C5D2-4554-B96A-808357AAC7A3}"/>
              </a:ext>
            </a:extLst>
          </p:cNvPr>
          <p:cNvSpPr txBox="1">
            <a:spLocks noChangeArrowheads="1"/>
          </p:cNvSpPr>
          <p:nvPr/>
        </p:nvSpPr>
        <p:spPr bwMode="auto">
          <a:xfrm>
            <a:off x="3092353" y="5402243"/>
            <a:ext cx="600729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dirty="0"/>
              <a:t>Net Worth - $121,544.79</a:t>
            </a:r>
          </a:p>
        </p:txBody>
      </p:sp>
      <p:sp>
        <p:nvSpPr>
          <p:cNvPr id="2" name="TextBox 1">
            <a:extLst>
              <a:ext uri="{FF2B5EF4-FFF2-40B4-BE49-F238E27FC236}">
                <a16:creationId xmlns:a16="http://schemas.microsoft.com/office/drawing/2014/main" id="{0F6B33A9-2BD8-493B-A0F1-1E3F37C0650A}"/>
              </a:ext>
            </a:extLst>
          </p:cNvPr>
          <p:cNvSpPr txBox="1"/>
          <p:nvPr/>
        </p:nvSpPr>
        <p:spPr>
          <a:xfrm>
            <a:off x="2213429" y="6171684"/>
            <a:ext cx="8521337" cy="369332"/>
          </a:xfrm>
          <a:prstGeom prst="rect">
            <a:avLst/>
          </a:prstGeom>
          <a:noFill/>
        </p:spPr>
        <p:txBody>
          <a:bodyPr wrap="square" rtlCol="0">
            <a:spAutoFit/>
          </a:bodyPr>
          <a:lstStyle/>
          <a:p>
            <a:r>
              <a:rPr lang="en-US" dirty="0"/>
              <a:t>*W. J. </a:t>
            </a:r>
            <a:r>
              <a:rPr lang="en-US" dirty="0" err="1"/>
              <a:t>Merline</a:t>
            </a:r>
            <a:r>
              <a:rPr lang="en-US" dirty="0"/>
              <a:t> Award for Discovery of an Asteroid Moon by Occultation (MADAMO)</a:t>
            </a:r>
          </a:p>
        </p:txBody>
      </p:sp>
      <p:sp>
        <p:nvSpPr>
          <p:cNvPr id="3" name="Slide Number Placeholder 2">
            <a:extLst>
              <a:ext uri="{FF2B5EF4-FFF2-40B4-BE49-F238E27FC236}">
                <a16:creationId xmlns:a16="http://schemas.microsoft.com/office/drawing/2014/main" id="{0969E345-99F9-4EA7-B074-2DD120C28E08}"/>
              </a:ext>
            </a:extLst>
          </p:cNvPr>
          <p:cNvSpPr>
            <a:spLocks noGrp="1"/>
          </p:cNvSpPr>
          <p:nvPr>
            <p:ph type="sldNum" sz="quarter" idx="12"/>
          </p:nvPr>
        </p:nvSpPr>
        <p:spPr/>
        <p:txBody>
          <a:bodyPr/>
          <a:lstStyle/>
          <a:p>
            <a:pPr>
              <a:defRPr/>
            </a:pPr>
            <a:fld id="{D2B606B9-5688-42FB-A3AB-5EE100871D1D}"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73A1A1C-DB04-48F4-9CE7-7A65812C7139}"/>
              </a:ext>
            </a:extLst>
          </p:cNvPr>
          <p:cNvSpPr>
            <a:spLocks noGrp="1" noChangeArrowheads="1"/>
          </p:cNvSpPr>
          <p:nvPr>
            <p:ph type="title"/>
          </p:nvPr>
        </p:nvSpPr>
        <p:spPr/>
        <p:txBody>
          <a:bodyPr/>
          <a:lstStyle/>
          <a:p>
            <a:pPr algn="ctr"/>
            <a:r>
              <a:rPr lang="en-US" altLang="en-US" b="1" dirty="0"/>
              <a:t>Store Inventory</a:t>
            </a:r>
          </a:p>
        </p:txBody>
      </p:sp>
      <p:graphicFrame>
        <p:nvGraphicFramePr>
          <p:cNvPr id="6" name="Table 6">
            <a:extLst>
              <a:ext uri="{FF2B5EF4-FFF2-40B4-BE49-F238E27FC236}">
                <a16:creationId xmlns:a16="http://schemas.microsoft.com/office/drawing/2014/main" id="{9CA92BE7-97E3-497A-86E5-76104BBDCF53}"/>
              </a:ext>
            </a:extLst>
          </p:cNvPr>
          <p:cNvGraphicFramePr>
            <a:graphicFrameLocks noGrp="1"/>
          </p:cNvGraphicFramePr>
          <p:nvPr>
            <p:ph idx="1"/>
            <p:extLst>
              <p:ext uri="{D42A27DB-BD31-4B8C-83A1-F6EECF244321}">
                <p14:modId xmlns:p14="http://schemas.microsoft.com/office/powerpoint/2010/main" val="3811248645"/>
              </p:ext>
            </p:extLst>
          </p:nvPr>
        </p:nvGraphicFramePr>
        <p:xfrm>
          <a:off x="1630289" y="1877060"/>
          <a:ext cx="8931421" cy="3932903"/>
        </p:xfrm>
        <a:graphic>
          <a:graphicData uri="http://schemas.openxmlformats.org/drawingml/2006/table">
            <a:tbl>
              <a:tblPr firstRow="1" bandRow="1">
                <a:tableStyleId>{5C22544A-7EE6-4342-B048-85BDC9FD1C3A}</a:tableStyleId>
              </a:tblPr>
              <a:tblGrid>
                <a:gridCol w="3498362">
                  <a:extLst>
                    <a:ext uri="{9D8B030D-6E8A-4147-A177-3AD203B41FA5}">
                      <a16:colId xmlns:a16="http://schemas.microsoft.com/office/drawing/2014/main" val="20000"/>
                    </a:ext>
                  </a:extLst>
                </a:gridCol>
                <a:gridCol w="2298843">
                  <a:extLst>
                    <a:ext uri="{9D8B030D-6E8A-4147-A177-3AD203B41FA5}">
                      <a16:colId xmlns:a16="http://schemas.microsoft.com/office/drawing/2014/main" val="20001"/>
                    </a:ext>
                  </a:extLst>
                </a:gridCol>
                <a:gridCol w="3134216">
                  <a:extLst>
                    <a:ext uri="{9D8B030D-6E8A-4147-A177-3AD203B41FA5}">
                      <a16:colId xmlns:a16="http://schemas.microsoft.com/office/drawing/2014/main" val="20002"/>
                    </a:ext>
                  </a:extLst>
                </a:gridCol>
              </a:tblGrid>
              <a:tr h="592699">
                <a:tc>
                  <a:txBody>
                    <a:bodyPr/>
                    <a:lstStyle/>
                    <a:p>
                      <a:r>
                        <a:rPr lang="en-US" sz="2400" dirty="0"/>
                        <a:t>Item</a:t>
                      </a:r>
                    </a:p>
                  </a:txBody>
                  <a:tcPr marL="91451" marR="91451" marT="45722" marB="45722"/>
                </a:tc>
                <a:tc>
                  <a:txBody>
                    <a:bodyPr/>
                    <a:lstStyle/>
                    <a:p>
                      <a:r>
                        <a:rPr lang="en-US" sz="2400" dirty="0"/>
                        <a:t>Ready for Sale</a:t>
                      </a:r>
                    </a:p>
                  </a:txBody>
                  <a:tcPr marL="91451" marR="91451" marT="45722" marB="45722"/>
                </a:tc>
                <a:tc>
                  <a:txBody>
                    <a:bodyPr/>
                    <a:lstStyle/>
                    <a:p>
                      <a:r>
                        <a:rPr lang="en-US" sz="2400" dirty="0"/>
                        <a:t>In Preparation</a:t>
                      </a:r>
                    </a:p>
                  </a:txBody>
                  <a:tcPr marL="91451" marR="91451" marT="45722" marB="45722"/>
                </a:tc>
                <a:extLst>
                  <a:ext uri="{0D108BD9-81ED-4DB2-BD59-A6C34878D82A}">
                    <a16:rowId xmlns:a16="http://schemas.microsoft.com/office/drawing/2014/main" val="10000"/>
                  </a:ext>
                </a:extLst>
              </a:tr>
              <a:tr h="564745">
                <a:tc>
                  <a:txBody>
                    <a:bodyPr/>
                    <a:lstStyle/>
                    <a:p>
                      <a:r>
                        <a:rPr lang="en-US" sz="2400" b="1" dirty="0" err="1"/>
                        <a:t>RunCam</a:t>
                      </a:r>
                      <a:r>
                        <a:rPr lang="en-US" sz="2400" b="1" dirty="0"/>
                        <a:t> Night Eagle 3</a:t>
                      </a:r>
                    </a:p>
                  </a:txBody>
                  <a:tcPr marL="91451" marR="91451" marT="45722" marB="45722"/>
                </a:tc>
                <a:tc>
                  <a:txBody>
                    <a:bodyPr/>
                    <a:lstStyle/>
                    <a:p>
                      <a:pPr algn="r"/>
                      <a:r>
                        <a:rPr lang="en-US" sz="2400" b="1" dirty="0"/>
                        <a:t>23</a:t>
                      </a:r>
                    </a:p>
                  </a:txBody>
                  <a:tcPr marL="91451" marR="91451" marT="45722" marB="45722"/>
                </a:tc>
                <a:tc>
                  <a:txBody>
                    <a:bodyPr/>
                    <a:lstStyle/>
                    <a:p>
                      <a:pPr algn="r"/>
                      <a:endParaRPr lang="en-US" sz="2400" b="1" dirty="0"/>
                    </a:p>
                  </a:txBody>
                  <a:tcPr marL="91451" marR="91451" marT="45722" marB="45722"/>
                </a:tc>
                <a:extLst>
                  <a:ext uri="{0D108BD9-81ED-4DB2-BD59-A6C34878D82A}">
                    <a16:rowId xmlns:a16="http://schemas.microsoft.com/office/drawing/2014/main" val="10001"/>
                  </a:ext>
                </a:extLst>
              </a:tr>
              <a:tr h="564745">
                <a:tc>
                  <a:txBody>
                    <a:bodyPr/>
                    <a:lstStyle/>
                    <a:p>
                      <a:r>
                        <a:rPr lang="en-US" sz="2400" b="1" dirty="0" err="1"/>
                        <a:t>RunCam</a:t>
                      </a:r>
                      <a:r>
                        <a:rPr lang="en-US" sz="2400" b="1" dirty="0"/>
                        <a:t> Night Eagle 2</a:t>
                      </a:r>
                    </a:p>
                  </a:txBody>
                  <a:tcPr marL="91451" marR="91451" marT="45722" marB="45722"/>
                </a:tc>
                <a:tc>
                  <a:txBody>
                    <a:bodyPr/>
                    <a:lstStyle/>
                    <a:p>
                      <a:pPr algn="r"/>
                      <a:r>
                        <a:rPr lang="en-US" sz="2400" b="1" dirty="0"/>
                        <a:t>0</a:t>
                      </a:r>
                    </a:p>
                  </a:txBody>
                  <a:tcPr marL="91451" marR="91451" marT="45722" marB="45722"/>
                </a:tc>
                <a:tc>
                  <a:txBody>
                    <a:bodyPr/>
                    <a:lstStyle/>
                    <a:p>
                      <a:pPr algn="r"/>
                      <a:endParaRPr lang="en-US" sz="2400" b="1" dirty="0"/>
                    </a:p>
                  </a:txBody>
                  <a:tcPr marL="91451" marR="91451" marT="45722" marB="45722"/>
                </a:tc>
                <a:extLst>
                  <a:ext uri="{0D108BD9-81ED-4DB2-BD59-A6C34878D82A}">
                    <a16:rowId xmlns:a16="http://schemas.microsoft.com/office/drawing/2014/main" val="4150520562"/>
                  </a:ext>
                </a:extLst>
              </a:tr>
              <a:tr h="564745">
                <a:tc>
                  <a:txBody>
                    <a:bodyPr/>
                    <a:lstStyle/>
                    <a:p>
                      <a:r>
                        <a:rPr lang="en-US" sz="2400" b="1" dirty="0"/>
                        <a:t>Video Time Inserters</a:t>
                      </a:r>
                    </a:p>
                  </a:txBody>
                  <a:tcPr marL="91451" marR="91451" marT="45722" marB="45722"/>
                </a:tc>
                <a:tc>
                  <a:txBody>
                    <a:bodyPr/>
                    <a:lstStyle/>
                    <a:p>
                      <a:pPr algn="r"/>
                      <a:r>
                        <a:rPr lang="en-US" sz="2400" b="1" dirty="0"/>
                        <a:t>14</a:t>
                      </a:r>
                    </a:p>
                  </a:txBody>
                  <a:tcPr marL="91451" marR="91451" marT="45722" marB="45722"/>
                </a:tc>
                <a:tc>
                  <a:txBody>
                    <a:bodyPr/>
                    <a:lstStyle/>
                    <a:p>
                      <a:pPr algn="r"/>
                      <a:r>
                        <a:rPr lang="en-US" sz="2400" b="1" dirty="0"/>
                        <a:t>8</a:t>
                      </a:r>
                    </a:p>
                  </a:txBody>
                  <a:tcPr marL="91451" marR="91451" marT="45722" marB="45722"/>
                </a:tc>
                <a:extLst>
                  <a:ext uri="{0D108BD9-81ED-4DB2-BD59-A6C34878D82A}">
                    <a16:rowId xmlns:a16="http://schemas.microsoft.com/office/drawing/2014/main" val="3677705550"/>
                  </a:ext>
                </a:extLst>
              </a:tr>
              <a:tr h="564745">
                <a:tc gridSpan="3">
                  <a:txBody>
                    <a:bodyPr/>
                    <a:lstStyle/>
                    <a:p>
                      <a:r>
                        <a:rPr lang="en-US" sz="2400" b="1" dirty="0"/>
                        <a:t>Parts – wiring harnesses, heat sinks, focal reducers, etc. sufficient to supply expected requests for the cameras </a:t>
                      </a:r>
                    </a:p>
                  </a:txBody>
                  <a:tcPr marL="91451" marR="91451" marT="45722" marB="45722"/>
                </a:tc>
                <a:tc hMerge="1">
                  <a:txBody>
                    <a:bodyPr/>
                    <a:lstStyle/>
                    <a:p>
                      <a:pPr algn="r"/>
                      <a:endParaRPr lang="en-US" sz="2400" b="1" dirty="0"/>
                    </a:p>
                  </a:txBody>
                  <a:tcPr marL="91451" marR="91451" marT="45722" marB="45722"/>
                </a:tc>
                <a:tc hMerge="1">
                  <a:txBody>
                    <a:bodyPr/>
                    <a:lstStyle/>
                    <a:p>
                      <a:pPr algn="r"/>
                      <a:endParaRPr lang="en-US" sz="2400" b="1" dirty="0"/>
                    </a:p>
                  </a:txBody>
                  <a:tcPr marL="91451" marR="91451" marT="45722" marB="45722"/>
                </a:tc>
                <a:extLst>
                  <a:ext uri="{0D108BD9-81ED-4DB2-BD59-A6C34878D82A}">
                    <a16:rowId xmlns:a16="http://schemas.microsoft.com/office/drawing/2014/main" val="10003"/>
                  </a:ext>
                </a:extLst>
              </a:tr>
              <a:tr h="823005">
                <a:tc gridSpan="3">
                  <a:txBody>
                    <a:bodyPr/>
                    <a:lstStyle/>
                    <a:p>
                      <a:pPr algn="ctr"/>
                      <a:r>
                        <a:rPr lang="en-US" sz="3200" b="1" dirty="0"/>
                        <a:t>Total Cost of Inventory  - $5927.00</a:t>
                      </a:r>
                    </a:p>
                  </a:txBody>
                  <a:tcPr marL="91451" marR="91451" marT="45722" marB="45722"/>
                </a:tc>
                <a:tc hMerge="1">
                  <a:txBody>
                    <a:bodyPr/>
                    <a:lstStyle/>
                    <a:p>
                      <a:pPr algn="r"/>
                      <a:endParaRPr lang="en-US" sz="2400" b="1" dirty="0"/>
                    </a:p>
                  </a:txBody>
                  <a:tcPr/>
                </a:tc>
                <a:tc hMerge="1">
                  <a:txBody>
                    <a:bodyPr/>
                    <a:lstStyle/>
                    <a:p>
                      <a:pPr algn="r"/>
                      <a:endParaRPr lang="en-US" sz="2400" b="1" dirty="0"/>
                    </a:p>
                  </a:txBody>
                  <a:tcPr/>
                </a:tc>
                <a:extLst>
                  <a:ext uri="{0D108BD9-81ED-4DB2-BD59-A6C34878D82A}">
                    <a16:rowId xmlns:a16="http://schemas.microsoft.com/office/drawing/2014/main" val="10005"/>
                  </a:ext>
                </a:extLst>
              </a:tr>
            </a:tbl>
          </a:graphicData>
        </a:graphic>
      </p:graphicFrame>
      <p:sp>
        <p:nvSpPr>
          <p:cNvPr id="2" name="Slide Number Placeholder 1">
            <a:extLst>
              <a:ext uri="{FF2B5EF4-FFF2-40B4-BE49-F238E27FC236}">
                <a16:creationId xmlns:a16="http://schemas.microsoft.com/office/drawing/2014/main" id="{EE2C71F8-0965-4965-9FA9-E9D4F2913C54}"/>
              </a:ext>
            </a:extLst>
          </p:cNvPr>
          <p:cNvSpPr>
            <a:spLocks noGrp="1"/>
          </p:cNvSpPr>
          <p:nvPr>
            <p:ph type="sldNum" sz="quarter" idx="12"/>
          </p:nvPr>
        </p:nvSpPr>
        <p:spPr/>
        <p:txBody>
          <a:bodyPr/>
          <a:lstStyle/>
          <a:p>
            <a:pPr>
              <a:defRPr/>
            </a:pPr>
            <a:fld id="{D2B606B9-5688-42FB-A3AB-5EE100871D1D}"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5541C8-C408-F422-609B-20B1E0CB7164}"/>
              </a:ext>
            </a:extLst>
          </p:cNvPr>
          <p:cNvSpPr>
            <a:spLocks noGrp="1"/>
          </p:cNvSpPr>
          <p:nvPr>
            <p:ph type="title"/>
          </p:nvPr>
        </p:nvSpPr>
        <p:spPr/>
        <p:txBody>
          <a:bodyPr/>
          <a:lstStyle/>
          <a:p>
            <a:pPr algn="ctr"/>
            <a:r>
              <a:rPr lang="en-US" b="1" dirty="0"/>
              <a:t>Reserves Funds</a:t>
            </a:r>
          </a:p>
        </p:txBody>
      </p:sp>
      <p:graphicFrame>
        <p:nvGraphicFramePr>
          <p:cNvPr id="5" name="Table 5">
            <a:extLst>
              <a:ext uri="{FF2B5EF4-FFF2-40B4-BE49-F238E27FC236}">
                <a16:creationId xmlns:a16="http://schemas.microsoft.com/office/drawing/2014/main" id="{DA86951B-9394-8167-30F2-A0E3212BE09C}"/>
              </a:ext>
            </a:extLst>
          </p:cNvPr>
          <p:cNvGraphicFramePr>
            <a:graphicFrameLocks noGrp="1"/>
          </p:cNvGraphicFramePr>
          <p:nvPr>
            <p:ph idx="1"/>
            <p:extLst>
              <p:ext uri="{D42A27DB-BD31-4B8C-83A1-F6EECF244321}">
                <p14:modId xmlns:p14="http://schemas.microsoft.com/office/powerpoint/2010/main" val="3181236084"/>
              </p:ext>
            </p:extLst>
          </p:nvPr>
        </p:nvGraphicFramePr>
        <p:xfrm>
          <a:off x="1635760" y="2168188"/>
          <a:ext cx="8920479" cy="2316480"/>
        </p:xfrm>
        <a:graphic>
          <a:graphicData uri="http://schemas.openxmlformats.org/drawingml/2006/table">
            <a:tbl>
              <a:tblPr firstRow="1" bandRow="1">
                <a:tableStyleId>{5C22544A-7EE6-4342-B048-85BDC9FD1C3A}</a:tableStyleId>
              </a:tblPr>
              <a:tblGrid>
                <a:gridCol w="2973493">
                  <a:extLst>
                    <a:ext uri="{9D8B030D-6E8A-4147-A177-3AD203B41FA5}">
                      <a16:colId xmlns:a16="http://schemas.microsoft.com/office/drawing/2014/main" val="1539701515"/>
                    </a:ext>
                  </a:extLst>
                </a:gridCol>
                <a:gridCol w="2973493">
                  <a:extLst>
                    <a:ext uri="{9D8B030D-6E8A-4147-A177-3AD203B41FA5}">
                      <a16:colId xmlns:a16="http://schemas.microsoft.com/office/drawing/2014/main" val="497963959"/>
                    </a:ext>
                  </a:extLst>
                </a:gridCol>
                <a:gridCol w="2973493">
                  <a:extLst>
                    <a:ext uri="{9D8B030D-6E8A-4147-A177-3AD203B41FA5}">
                      <a16:colId xmlns:a16="http://schemas.microsoft.com/office/drawing/2014/main" val="4204079428"/>
                    </a:ext>
                  </a:extLst>
                </a:gridCol>
              </a:tblGrid>
              <a:tr h="370840">
                <a:tc>
                  <a:txBody>
                    <a:bodyPr/>
                    <a:lstStyle/>
                    <a:p>
                      <a:pPr algn="l"/>
                      <a:r>
                        <a:rPr lang="en-US" sz="3200" dirty="0"/>
                        <a:t>Input</a:t>
                      </a:r>
                    </a:p>
                  </a:txBody>
                  <a:tcPr/>
                </a:tc>
                <a:tc>
                  <a:txBody>
                    <a:bodyPr/>
                    <a:lstStyle/>
                    <a:p>
                      <a:r>
                        <a:rPr lang="en-US" sz="3200" dirty="0"/>
                        <a:t>8/1/22-6/30/23</a:t>
                      </a:r>
                    </a:p>
                  </a:txBody>
                  <a:tcPr/>
                </a:tc>
                <a:tc>
                  <a:txBody>
                    <a:bodyPr/>
                    <a:lstStyle/>
                    <a:p>
                      <a:pPr algn="l"/>
                      <a:r>
                        <a:rPr lang="en-US" sz="3200" dirty="0"/>
                        <a:t>Value</a:t>
                      </a:r>
                    </a:p>
                  </a:txBody>
                  <a:tcPr/>
                </a:tc>
                <a:extLst>
                  <a:ext uri="{0D108BD9-81ED-4DB2-BD59-A6C34878D82A}">
                    <a16:rowId xmlns:a16="http://schemas.microsoft.com/office/drawing/2014/main" val="290442228"/>
                  </a:ext>
                </a:extLst>
              </a:tr>
              <a:tr h="370840">
                <a:tc>
                  <a:txBody>
                    <a:bodyPr/>
                    <a:lstStyle/>
                    <a:p>
                      <a:r>
                        <a:rPr lang="en-US" sz="3200" dirty="0"/>
                        <a:t>Purchases</a:t>
                      </a:r>
                    </a:p>
                  </a:txBody>
                  <a:tcPr/>
                </a:tc>
                <a:tc>
                  <a:txBody>
                    <a:bodyPr/>
                    <a:lstStyle/>
                    <a:p>
                      <a:r>
                        <a:rPr lang="en-US" sz="3200" dirty="0"/>
                        <a:t>Total</a:t>
                      </a:r>
                    </a:p>
                  </a:txBody>
                  <a:tcPr/>
                </a:tc>
                <a:tc>
                  <a:txBody>
                    <a:bodyPr/>
                    <a:lstStyle/>
                    <a:p>
                      <a:r>
                        <a:rPr lang="en-US" sz="3200" dirty="0"/>
                        <a:t>$63,000.00</a:t>
                      </a:r>
                    </a:p>
                  </a:txBody>
                  <a:tcPr/>
                </a:tc>
                <a:extLst>
                  <a:ext uri="{0D108BD9-81ED-4DB2-BD59-A6C34878D82A}">
                    <a16:rowId xmlns:a16="http://schemas.microsoft.com/office/drawing/2014/main" val="404732627"/>
                  </a:ext>
                </a:extLst>
              </a:tr>
              <a:tr h="370840">
                <a:tc>
                  <a:txBody>
                    <a:bodyPr/>
                    <a:lstStyle/>
                    <a:p>
                      <a:r>
                        <a:rPr lang="en-US" sz="3200" dirty="0"/>
                        <a:t>Dividends</a:t>
                      </a:r>
                    </a:p>
                  </a:txBody>
                  <a:tcPr/>
                </a:tc>
                <a:tc>
                  <a:txBody>
                    <a:bodyPr/>
                    <a:lstStyle/>
                    <a:p>
                      <a:r>
                        <a:rPr lang="en-US" sz="3200" dirty="0"/>
                        <a:t>Total</a:t>
                      </a:r>
                    </a:p>
                  </a:txBody>
                  <a:tcPr/>
                </a:tc>
                <a:tc>
                  <a:txBody>
                    <a:bodyPr/>
                    <a:lstStyle/>
                    <a:p>
                      <a:r>
                        <a:rPr lang="en-US" sz="3200" dirty="0"/>
                        <a:t>$      963.22</a:t>
                      </a:r>
                    </a:p>
                  </a:txBody>
                  <a:tcPr/>
                </a:tc>
                <a:extLst>
                  <a:ext uri="{0D108BD9-81ED-4DB2-BD59-A6C34878D82A}">
                    <a16:rowId xmlns:a16="http://schemas.microsoft.com/office/drawing/2014/main" val="3341081746"/>
                  </a:ext>
                </a:extLst>
              </a:tr>
              <a:tr h="0">
                <a:tc>
                  <a:txBody>
                    <a:bodyPr/>
                    <a:lstStyle/>
                    <a:p>
                      <a:r>
                        <a:rPr lang="en-US" sz="3200" dirty="0"/>
                        <a:t>TOTAL</a:t>
                      </a:r>
                    </a:p>
                  </a:txBody>
                  <a:tcPr/>
                </a:tc>
                <a:tc>
                  <a:txBody>
                    <a:bodyPr/>
                    <a:lstStyle/>
                    <a:p>
                      <a:endParaRPr lang="en-US" sz="3200" dirty="0"/>
                    </a:p>
                  </a:txBody>
                  <a:tcPr/>
                </a:tc>
                <a:tc>
                  <a:txBody>
                    <a:bodyPr/>
                    <a:lstStyle/>
                    <a:p>
                      <a:r>
                        <a:rPr lang="en-US" sz="3200"/>
                        <a:t>$63,963.22</a:t>
                      </a:r>
                      <a:endParaRPr lang="en-US" sz="3200" dirty="0"/>
                    </a:p>
                  </a:txBody>
                  <a:tcPr/>
                </a:tc>
                <a:extLst>
                  <a:ext uri="{0D108BD9-81ED-4DB2-BD59-A6C34878D82A}">
                    <a16:rowId xmlns:a16="http://schemas.microsoft.com/office/drawing/2014/main" val="1426572999"/>
                  </a:ext>
                </a:extLst>
              </a:tr>
            </a:tbl>
          </a:graphicData>
        </a:graphic>
      </p:graphicFrame>
      <p:sp>
        <p:nvSpPr>
          <p:cNvPr id="2" name="Slide Number Placeholder 1">
            <a:extLst>
              <a:ext uri="{FF2B5EF4-FFF2-40B4-BE49-F238E27FC236}">
                <a16:creationId xmlns:a16="http://schemas.microsoft.com/office/drawing/2014/main" id="{6BE171C8-09F2-180B-C67B-9CDA59B1A4FC}"/>
              </a:ext>
            </a:extLst>
          </p:cNvPr>
          <p:cNvSpPr>
            <a:spLocks noGrp="1"/>
          </p:cNvSpPr>
          <p:nvPr>
            <p:ph type="sldNum" sz="quarter" idx="12"/>
          </p:nvPr>
        </p:nvSpPr>
        <p:spPr/>
        <p:txBody>
          <a:bodyPr/>
          <a:lstStyle/>
          <a:p>
            <a:pPr>
              <a:defRPr/>
            </a:pPr>
            <a:fld id="{088D5FD9-04C7-4C84-AE0A-AABEA9D8EA79}" type="slidenum">
              <a:rPr lang="en-US" smtClean="0"/>
              <a:pPr>
                <a:defRPr/>
              </a:pPr>
              <a:t>7</a:t>
            </a:fld>
            <a:endParaRPr lang="en-US"/>
          </a:p>
        </p:txBody>
      </p:sp>
      <p:sp>
        <p:nvSpPr>
          <p:cNvPr id="6" name="TextBox 5">
            <a:extLst>
              <a:ext uri="{FF2B5EF4-FFF2-40B4-BE49-F238E27FC236}">
                <a16:creationId xmlns:a16="http://schemas.microsoft.com/office/drawing/2014/main" id="{37ACBA75-9088-15D2-79AB-6196A8E3DDA0}"/>
              </a:ext>
            </a:extLst>
          </p:cNvPr>
          <p:cNvSpPr txBox="1"/>
          <p:nvPr/>
        </p:nvSpPr>
        <p:spPr>
          <a:xfrm>
            <a:off x="1656080" y="5232519"/>
            <a:ext cx="8757920" cy="646331"/>
          </a:xfrm>
          <a:prstGeom prst="rect">
            <a:avLst/>
          </a:prstGeom>
          <a:noFill/>
        </p:spPr>
        <p:txBody>
          <a:bodyPr wrap="square" rtlCol="0">
            <a:spAutoFit/>
          </a:bodyPr>
          <a:lstStyle/>
          <a:p>
            <a:pPr algn="ctr"/>
            <a:r>
              <a:rPr lang="en-US" sz="3600" b="1" dirty="0"/>
              <a:t>Total Value as of 6/30/2023:  $65,151.44</a:t>
            </a:r>
          </a:p>
        </p:txBody>
      </p:sp>
    </p:spTree>
    <p:extLst>
      <p:ext uri="{BB962C8B-B14F-4D97-AF65-F5344CB8AC3E}">
        <p14:creationId xmlns:p14="http://schemas.microsoft.com/office/powerpoint/2010/main" val="85877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9C65-1619-DC3E-1F0F-52BD9E21E984}"/>
              </a:ext>
            </a:extLst>
          </p:cNvPr>
          <p:cNvSpPr>
            <a:spLocks noGrp="1"/>
          </p:cNvSpPr>
          <p:nvPr>
            <p:ph type="title"/>
          </p:nvPr>
        </p:nvSpPr>
        <p:spPr/>
        <p:txBody>
          <a:bodyPr/>
          <a:lstStyle/>
          <a:p>
            <a:pPr algn="ctr"/>
            <a:r>
              <a:rPr lang="en-US" b="1" dirty="0"/>
              <a:t>Office Expenses</a:t>
            </a:r>
          </a:p>
        </p:txBody>
      </p:sp>
      <p:graphicFrame>
        <p:nvGraphicFramePr>
          <p:cNvPr id="5" name="Table 5">
            <a:extLst>
              <a:ext uri="{FF2B5EF4-FFF2-40B4-BE49-F238E27FC236}">
                <a16:creationId xmlns:a16="http://schemas.microsoft.com/office/drawing/2014/main" id="{25A51C17-AACB-AA8E-C2BA-BA19EEA056E3}"/>
              </a:ext>
            </a:extLst>
          </p:cNvPr>
          <p:cNvGraphicFramePr>
            <a:graphicFrameLocks noGrp="1"/>
          </p:cNvGraphicFramePr>
          <p:nvPr>
            <p:ph idx="1"/>
            <p:extLst>
              <p:ext uri="{D42A27DB-BD31-4B8C-83A1-F6EECF244321}">
                <p14:modId xmlns:p14="http://schemas.microsoft.com/office/powerpoint/2010/main" val="3576758270"/>
              </p:ext>
            </p:extLst>
          </p:nvPr>
        </p:nvGraphicFramePr>
        <p:xfrm>
          <a:off x="1361441" y="2047399"/>
          <a:ext cx="9225279" cy="2590800"/>
        </p:xfrm>
        <a:graphic>
          <a:graphicData uri="http://schemas.openxmlformats.org/drawingml/2006/table">
            <a:tbl>
              <a:tblPr firstRow="1" bandRow="1">
                <a:tableStyleId>{5C22544A-7EE6-4342-B048-85BDC9FD1C3A}</a:tableStyleId>
              </a:tblPr>
              <a:tblGrid>
                <a:gridCol w="2367279">
                  <a:extLst>
                    <a:ext uri="{9D8B030D-6E8A-4147-A177-3AD203B41FA5}">
                      <a16:colId xmlns:a16="http://schemas.microsoft.com/office/drawing/2014/main" val="2499509304"/>
                    </a:ext>
                  </a:extLst>
                </a:gridCol>
                <a:gridCol w="4064000">
                  <a:extLst>
                    <a:ext uri="{9D8B030D-6E8A-4147-A177-3AD203B41FA5}">
                      <a16:colId xmlns:a16="http://schemas.microsoft.com/office/drawing/2014/main" val="4067542242"/>
                    </a:ext>
                  </a:extLst>
                </a:gridCol>
                <a:gridCol w="2794000">
                  <a:extLst>
                    <a:ext uri="{9D8B030D-6E8A-4147-A177-3AD203B41FA5}">
                      <a16:colId xmlns:a16="http://schemas.microsoft.com/office/drawing/2014/main" val="2199788957"/>
                    </a:ext>
                  </a:extLst>
                </a:gridCol>
              </a:tblGrid>
              <a:tr h="370840">
                <a:tc>
                  <a:txBody>
                    <a:bodyPr/>
                    <a:lstStyle/>
                    <a:p>
                      <a:r>
                        <a:rPr lang="en-US" sz="2800" dirty="0"/>
                        <a:t>Description</a:t>
                      </a:r>
                    </a:p>
                  </a:txBody>
                  <a:tcPr/>
                </a:tc>
                <a:tc>
                  <a:txBody>
                    <a:bodyPr/>
                    <a:lstStyle/>
                    <a:p>
                      <a:r>
                        <a:rPr lang="en-US" sz="2800" dirty="0"/>
                        <a:t>Purpose</a:t>
                      </a:r>
                    </a:p>
                  </a:txBody>
                  <a:tcPr/>
                </a:tc>
                <a:tc>
                  <a:txBody>
                    <a:bodyPr/>
                    <a:lstStyle/>
                    <a:p>
                      <a:r>
                        <a:rPr lang="en-US" sz="2800" dirty="0"/>
                        <a:t>Amount</a:t>
                      </a:r>
                    </a:p>
                  </a:txBody>
                  <a:tcPr/>
                </a:tc>
                <a:extLst>
                  <a:ext uri="{0D108BD9-81ED-4DB2-BD59-A6C34878D82A}">
                    <a16:rowId xmlns:a16="http://schemas.microsoft.com/office/drawing/2014/main" val="3053214836"/>
                  </a:ext>
                </a:extLst>
              </a:tr>
              <a:tr h="370840">
                <a:tc>
                  <a:txBody>
                    <a:bodyPr/>
                    <a:lstStyle/>
                    <a:p>
                      <a:r>
                        <a:rPr lang="en-US" sz="2800" dirty="0"/>
                        <a:t>Insurance</a:t>
                      </a:r>
                    </a:p>
                  </a:txBody>
                  <a:tcPr/>
                </a:tc>
                <a:tc>
                  <a:txBody>
                    <a:bodyPr/>
                    <a:lstStyle/>
                    <a:p>
                      <a:r>
                        <a:rPr lang="en-US" sz="2800" dirty="0"/>
                        <a:t>Directors &amp; Officers</a:t>
                      </a:r>
                    </a:p>
                  </a:txBody>
                  <a:tcPr/>
                </a:tc>
                <a:tc>
                  <a:txBody>
                    <a:bodyPr/>
                    <a:lstStyle/>
                    <a:p>
                      <a:r>
                        <a:rPr lang="en-US" sz="2800" b="1" dirty="0">
                          <a:latin typeface="Courier New" panose="02070309020205020404" pitchFamily="49" charset="0"/>
                          <a:cs typeface="Courier New" panose="02070309020205020404" pitchFamily="49" charset="0"/>
                        </a:rPr>
                        <a:t>$2,249.00</a:t>
                      </a:r>
                    </a:p>
                  </a:txBody>
                  <a:tcPr/>
                </a:tc>
                <a:extLst>
                  <a:ext uri="{0D108BD9-81ED-4DB2-BD59-A6C34878D82A}">
                    <a16:rowId xmlns:a16="http://schemas.microsoft.com/office/drawing/2014/main" val="3003810835"/>
                  </a:ext>
                </a:extLst>
              </a:tr>
              <a:tr h="0">
                <a:tc>
                  <a:txBody>
                    <a:bodyPr/>
                    <a:lstStyle/>
                    <a:p>
                      <a:r>
                        <a:rPr lang="en-US" sz="2800" dirty="0"/>
                        <a:t>Legal </a:t>
                      </a:r>
                    </a:p>
                  </a:txBody>
                  <a:tcPr/>
                </a:tc>
                <a:tc>
                  <a:txBody>
                    <a:bodyPr/>
                    <a:lstStyle/>
                    <a:p>
                      <a:r>
                        <a:rPr lang="en-US" sz="2800" dirty="0"/>
                        <a:t>Consultations</a:t>
                      </a:r>
                    </a:p>
                  </a:txBody>
                  <a:tcPr/>
                </a:tc>
                <a:tc>
                  <a:txBody>
                    <a:bodyPr/>
                    <a:lstStyle/>
                    <a:p>
                      <a:r>
                        <a:rPr lang="en-US" sz="2800" b="1" dirty="0">
                          <a:latin typeface="Courier New" panose="02070309020205020404" pitchFamily="49" charset="0"/>
                          <a:cs typeface="Courier New" panose="02070309020205020404" pitchFamily="49" charset="0"/>
                        </a:rPr>
                        <a:t>$2,918.50</a:t>
                      </a:r>
                    </a:p>
                  </a:txBody>
                  <a:tcPr/>
                </a:tc>
                <a:extLst>
                  <a:ext uri="{0D108BD9-81ED-4DB2-BD59-A6C34878D82A}">
                    <a16:rowId xmlns:a16="http://schemas.microsoft.com/office/drawing/2014/main" val="430038957"/>
                  </a:ext>
                </a:extLst>
              </a:tr>
              <a:tr h="370840">
                <a:tc>
                  <a:txBody>
                    <a:bodyPr/>
                    <a:lstStyle/>
                    <a:p>
                      <a:r>
                        <a:rPr lang="en-US" sz="2800" dirty="0"/>
                        <a:t>Operations</a:t>
                      </a:r>
                    </a:p>
                  </a:txBody>
                  <a:tcPr/>
                </a:tc>
                <a:tc>
                  <a:txBody>
                    <a:bodyPr/>
                    <a:lstStyle/>
                    <a:p>
                      <a:r>
                        <a:rPr lang="en-US" sz="2800" dirty="0"/>
                        <a:t>Internet and PO Box Fees</a:t>
                      </a:r>
                    </a:p>
                  </a:txBody>
                  <a:tcPr/>
                </a:tc>
                <a:tc>
                  <a:txBody>
                    <a:bodyPr/>
                    <a:lstStyle/>
                    <a:p>
                      <a:r>
                        <a:rPr lang="en-US" sz="2800" b="1" dirty="0">
                          <a:latin typeface="Courier New" panose="02070309020205020404" pitchFamily="49" charset="0"/>
                          <a:cs typeface="Courier New" panose="02070309020205020404" pitchFamily="49" charset="0"/>
                        </a:rPr>
                        <a:t>$  518.90</a:t>
                      </a:r>
                    </a:p>
                  </a:txBody>
                  <a:tcPr/>
                </a:tc>
                <a:extLst>
                  <a:ext uri="{0D108BD9-81ED-4DB2-BD59-A6C34878D82A}">
                    <a16:rowId xmlns:a16="http://schemas.microsoft.com/office/drawing/2014/main" val="1730255728"/>
                  </a:ext>
                </a:extLst>
              </a:tr>
              <a:tr h="370840">
                <a:tc>
                  <a:txBody>
                    <a:bodyPr/>
                    <a:lstStyle/>
                    <a:p>
                      <a:r>
                        <a:rPr lang="en-US" sz="2800" dirty="0"/>
                        <a:t>TOTAL</a:t>
                      </a:r>
                    </a:p>
                  </a:txBody>
                  <a:tcPr/>
                </a:tc>
                <a:tc>
                  <a:txBody>
                    <a:bodyPr/>
                    <a:lstStyle/>
                    <a:p>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latin typeface="Courier New" panose="02070309020205020404" pitchFamily="49" charset="0"/>
                          <a:cs typeface="Courier New" panose="02070309020205020404" pitchFamily="49" charset="0"/>
                        </a:rPr>
                        <a:t>$5,686.40</a:t>
                      </a:r>
                    </a:p>
                  </a:txBody>
                  <a:tcPr/>
                </a:tc>
                <a:extLst>
                  <a:ext uri="{0D108BD9-81ED-4DB2-BD59-A6C34878D82A}">
                    <a16:rowId xmlns:a16="http://schemas.microsoft.com/office/drawing/2014/main" val="1587263327"/>
                  </a:ext>
                </a:extLst>
              </a:tr>
            </a:tbl>
          </a:graphicData>
        </a:graphic>
      </p:graphicFrame>
      <p:sp>
        <p:nvSpPr>
          <p:cNvPr id="4" name="Slide Number Placeholder 3">
            <a:extLst>
              <a:ext uri="{FF2B5EF4-FFF2-40B4-BE49-F238E27FC236}">
                <a16:creationId xmlns:a16="http://schemas.microsoft.com/office/drawing/2014/main" id="{4EBDB9A3-CD9F-6FE9-EB8C-76AF9AA6AE58}"/>
              </a:ext>
            </a:extLst>
          </p:cNvPr>
          <p:cNvSpPr>
            <a:spLocks noGrp="1"/>
          </p:cNvSpPr>
          <p:nvPr>
            <p:ph type="sldNum" sz="quarter" idx="12"/>
          </p:nvPr>
        </p:nvSpPr>
        <p:spPr/>
        <p:txBody>
          <a:bodyPr/>
          <a:lstStyle/>
          <a:p>
            <a:pPr>
              <a:defRPr/>
            </a:pPr>
            <a:fld id="{D2B606B9-5688-42FB-A3AB-5EE100871D1D}" type="slidenum">
              <a:rPr lang="en-US" smtClean="0"/>
              <a:pPr>
                <a:defRPr/>
              </a:pPr>
              <a:t>8</a:t>
            </a:fld>
            <a:endParaRPr lang="en-US"/>
          </a:p>
        </p:txBody>
      </p:sp>
    </p:spTree>
    <p:extLst>
      <p:ext uri="{BB962C8B-B14F-4D97-AF65-F5344CB8AC3E}">
        <p14:creationId xmlns:p14="http://schemas.microsoft.com/office/powerpoint/2010/main" val="3527778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60923-91D9-6C65-A573-FC0DDF013B23}"/>
              </a:ext>
            </a:extLst>
          </p:cNvPr>
          <p:cNvSpPr>
            <a:spLocks noGrp="1"/>
          </p:cNvSpPr>
          <p:nvPr>
            <p:ph type="title"/>
          </p:nvPr>
        </p:nvSpPr>
        <p:spPr/>
        <p:txBody>
          <a:bodyPr/>
          <a:lstStyle/>
          <a:p>
            <a:pPr algn="ctr"/>
            <a:r>
              <a:rPr lang="en-US" b="1" dirty="0"/>
              <a:t>Future Expense Considerations</a:t>
            </a:r>
          </a:p>
        </p:txBody>
      </p:sp>
      <p:sp>
        <p:nvSpPr>
          <p:cNvPr id="3" name="Content Placeholder 2">
            <a:extLst>
              <a:ext uri="{FF2B5EF4-FFF2-40B4-BE49-F238E27FC236}">
                <a16:creationId xmlns:a16="http://schemas.microsoft.com/office/drawing/2014/main" id="{7EEA08B7-BACD-40D8-7C46-CEF9FB466D5B}"/>
              </a:ext>
            </a:extLst>
          </p:cNvPr>
          <p:cNvSpPr>
            <a:spLocks noGrp="1"/>
          </p:cNvSpPr>
          <p:nvPr>
            <p:ph idx="1"/>
          </p:nvPr>
        </p:nvSpPr>
        <p:spPr>
          <a:xfrm>
            <a:off x="838200" y="1541145"/>
            <a:ext cx="10515600" cy="4351338"/>
          </a:xfrm>
        </p:spPr>
        <p:txBody>
          <a:bodyPr/>
          <a:lstStyle/>
          <a:p>
            <a:r>
              <a:rPr lang="en-US" dirty="0"/>
              <a:t>Accounting and bookkeeping charges have not yet been levied.</a:t>
            </a:r>
          </a:p>
          <a:p>
            <a:r>
              <a:rPr lang="en-US" dirty="0"/>
              <a:t>IOTA tax filings so far have been within the limits for the small non-profit “postcard” (electronic Form 990-N). That will likely change in the future.</a:t>
            </a:r>
          </a:p>
          <a:p>
            <a:pPr lvl="1"/>
            <a:r>
              <a:rPr lang="en-US" dirty="0"/>
              <a:t>All non-profit tax filings are available on the IRS.gov website for public view.</a:t>
            </a:r>
          </a:p>
          <a:p>
            <a:r>
              <a:rPr lang="en-US" dirty="0"/>
              <a:t>Observers are encouraged to provide yearly summaries of their expenses even if they do not intend to report them on their personal taxes. Knowing the approximate costs for IOTA observers and operations is very helpful in IOTA planning and requests evaluations.</a:t>
            </a:r>
          </a:p>
          <a:p>
            <a:pPr marL="457200" lvl="1" indent="0">
              <a:buNone/>
            </a:pPr>
            <a:endParaRPr lang="en-US" dirty="0"/>
          </a:p>
          <a:p>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EB1F1038-ADE1-0872-45C7-F42BAE06D655}"/>
              </a:ext>
            </a:extLst>
          </p:cNvPr>
          <p:cNvSpPr>
            <a:spLocks noGrp="1"/>
          </p:cNvSpPr>
          <p:nvPr>
            <p:ph type="sldNum" sz="quarter" idx="12"/>
          </p:nvPr>
        </p:nvSpPr>
        <p:spPr/>
        <p:txBody>
          <a:bodyPr/>
          <a:lstStyle/>
          <a:p>
            <a:pPr>
              <a:defRPr/>
            </a:pPr>
            <a:fld id="{D2B606B9-5688-42FB-A3AB-5EE100871D1D}" type="slidenum">
              <a:rPr lang="en-US" smtClean="0"/>
              <a:pPr>
                <a:defRPr/>
              </a:pPr>
              <a:t>9</a:t>
            </a:fld>
            <a:endParaRPr lang="en-US"/>
          </a:p>
        </p:txBody>
      </p:sp>
    </p:spTree>
    <p:extLst>
      <p:ext uri="{BB962C8B-B14F-4D97-AF65-F5344CB8AC3E}">
        <p14:creationId xmlns:p14="http://schemas.microsoft.com/office/powerpoint/2010/main" val="2821775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TotalTime>
  <Words>475</Words>
  <Application>Microsoft Office PowerPoint</Application>
  <PresentationFormat>Widescreen</PresentationFormat>
  <Paragraphs>114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Rounded MT Bold</vt:lpstr>
      <vt:lpstr>Calibri</vt:lpstr>
      <vt:lpstr>Calibri Light</vt:lpstr>
      <vt:lpstr>Courier New</vt:lpstr>
      <vt:lpstr>Office Theme</vt:lpstr>
      <vt:lpstr>IOTA Treasury Report</vt:lpstr>
      <vt:lpstr>Request</vt:lpstr>
      <vt:lpstr>IOTA Membership</vt:lpstr>
      <vt:lpstr>Income and Expenses 8/1/22 – 6/30/23</vt:lpstr>
      <vt:lpstr>IOTA Balance Sheet</vt:lpstr>
      <vt:lpstr>Store Inventory</vt:lpstr>
      <vt:lpstr>Reserves Funds</vt:lpstr>
      <vt:lpstr>Office Expenses</vt:lpstr>
      <vt:lpstr>Future Expense Considerations</vt:lpstr>
      <vt:lpstr>Donations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IOTA Secretary/Treasury Report</dc:title>
  <dc:creator>Joan Dunham</dc:creator>
  <cp:lastModifiedBy>Joan Dunham</cp:lastModifiedBy>
  <cp:revision>114</cp:revision>
  <dcterms:created xsi:type="dcterms:W3CDTF">2019-09-03T01:44:55Z</dcterms:created>
  <dcterms:modified xsi:type="dcterms:W3CDTF">2023-07-16T19:46:34Z</dcterms:modified>
</cp:coreProperties>
</file>