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864" r:id="rId2"/>
    <p:sldId id="865" r:id="rId3"/>
    <p:sldId id="387" r:id="rId4"/>
    <p:sldId id="846" r:id="rId5"/>
    <p:sldId id="847" r:id="rId6"/>
    <p:sldId id="812" r:id="rId7"/>
    <p:sldId id="867" r:id="rId8"/>
    <p:sldId id="718" r:id="rId9"/>
    <p:sldId id="835" r:id="rId10"/>
    <p:sldId id="863" r:id="rId11"/>
    <p:sldId id="873" r:id="rId12"/>
    <p:sldId id="869" r:id="rId13"/>
    <p:sldId id="870" r:id="rId14"/>
    <p:sldId id="871" r:id="rId15"/>
    <p:sldId id="852" r:id="rId16"/>
    <p:sldId id="854" r:id="rId17"/>
    <p:sldId id="839" r:id="rId18"/>
    <p:sldId id="874" r:id="rId19"/>
    <p:sldId id="851" r:id="rId20"/>
    <p:sldId id="875" r:id="rId21"/>
    <p:sldId id="881" r:id="rId22"/>
    <p:sldId id="856" r:id="rId23"/>
    <p:sldId id="850" r:id="rId24"/>
    <p:sldId id="876" r:id="rId25"/>
    <p:sldId id="872" r:id="rId26"/>
    <p:sldId id="884" r:id="rId27"/>
    <p:sldId id="885" r:id="rId28"/>
    <p:sldId id="886" r:id="rId29"/>
    <p:sldId id="892" r:id="rId30"/>
    <p:sldId id="889" r:id="rId31"/>
    <p:sldId id="888" r:id="rId32"/>
    <p:sldId id="855" r:id="rId33"/>
    <p:sldId id="887" r:id="rId34"/>
    <p:sldId id="893" r:id="rId35"/>
    <p:sldId id="894" r:id="rId36"/>
    <p:sldId id="895" r:id="rId37"/>
    <p:sldId id="866" r:id="rId38"/>
  </p:sldIdLst>
  <p:sldSz cx="9144000" cy="6858000" type="screen4x3"/>
  <p:notesSz cx="6858000" cy="92075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1424" autoAdjust="0"/>
  </p:normalViewPr>
  <p:slideViewPr>
    <p:cSldViewPr>
      <p:cViewPr varScale="1">
        <p:scale>
          <a:sx n="73" d="100"/>
          <a:sy n="73" d="100"/>
        </p:scale>
        <p:origin x="8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3666F09-780F-419E-B6D8-D6E1F14C2690}"/>
              </a:ext>
            </a:extLst>
          </p:cNvPr>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792" tIns="45896" rIns="91792" bIns="45896" numCol="1" anchor="t" anchorCtr="0" compatLnSpc="1">
            <a:prstTxWarp prst="textNoShape">
              <a:avLst/>
            </a:prstTxWarp>
          </a:bodyPr>
          <a:lstStyle>
            <a:lvl1pPr defTabSz="919163" eaLnBrk="1" hangingPunct="1">
              <a:defRPr sz="1200"/>
            </a:lvl1pPr>
          </a:lstStyle>
          <a:p>
            <a:pPr>
              <a:defRPr/>
            </a:pPr>
            <a:endParaRPr lang="en-US"/>
          </a:p>
        </p:txBody>
      </p:sp>
      <p:sp>
        <p:nvSpPr>
          <p:cNvPr id="48131" name="Rectangle 3">
            <a:extLst>
              <a:ext uri="{FF2B5EF4-FFF2-40B4-BE49-F238E27FC236}">
                <a16:creationId xmlns:a16="http://schemas.microsoft.com/office/drawing/2014/main" id="{60BD3150-10A2-425C-BE64-7583997760D9}"/>
              </a:ext>
            </a:extLst>
          </p:cNvPr>
          <p:cNvSpPr>
            <a:spLocks noGrp="1" noChangeArrowheads="1"/>
          </p:cNvSpPr>
          <p:nvPr>
            <p:ph type="dt" sz="quarter" idx="1"/>
          </p:nvPr>
        </p:nvSpPr>
        <p:spPr bwMode="auto">
          <a:xfrm>
            <a:off x="3886200" y="0"/>
            <a:ext cx="2971800" cy="460375"/>
          </a:xfrm>
          <a:prstGeom prst="rect">
            <a:avLst/>
          </a:prstGeom>
          <a:noFill/>
          <a:ln w="9525">
            <a:noFill/>
            <a:miter lim="800000"/>
            <a:headEnd/>
            <a:tailEnd/>
          </a:ln>
          <a:effectLst/>
        </p:spPr>
        <p:txBody>
          <a:bodyPr vert="horz" wrap="square" lIns="91792" tIns="45896" rIns="91792" bIns="45896" numCol="1" anchor="t" anchorCtr="0" compatLnSpc="1">
            <a:prstTxWarp prst="textNoShape">
              <a:avLst/>
            </a:prstTxWarp>
          </a:bodyPr>
          <a:lstStyle>
            <a:lvl1pPr algn="r" defTabSz="919163" eaLnBrk="1" hangingPunct="1">
              <a:defRPr sz="1200"/>
            </a:lvl1pPr>
          </a:lstStyle>
          <a:p>
            <a:pPr>
              <a:defRPr/>
            </a:pPr>
            <a:endParaRPr lang="en-US"/>
          </a:p>
        </p:txBody>
      </p:sp>
      <p:sp>
        <p:nvSpPr>
          <p:cNvPr id="48132" name="Rectangle 4">
            <a:extLst>
              <a:ext uri="{FF2B5EF4-FFF2-40B4-BE49-F238E27FC236}">
                <a16:creationId xmlns:a16="http://schemas.microsoft.com/office/drawing/2014/main" id="{21658528-C970-45A7-8951-7EAE24DED66E}"/>
              </a:ext>
            </a:extLst>
          </p:cNvPr>
          <p:cNvSpPr>
            <a:spLocks noGrp="1" noChangeArrowheads="1"/>
          </p:cNvSpPr>
          <p:nvPr>
            <p:ph type="ftr" sz="quarter" idx="2"/>
          </p:nvPr>
        </p:nvSpPr>
        <p:spPr bwMode="auto">
          <a:xfrm>
            <a:off x="0" y="8747125"/>
            <a:ext cx="2971800" cy="460375"/>
          </a:xfrm>
          <a:prstGeom prst="rect">
            <a:avLst/>
          </a:prstGeom>
          <a:noFill/>
          <a:ln w="9525">
            <a:noFill/>
            <a:miter lim="800000"/>
            <a:headEnd/>
            <a:tailEnd/>
          </a:ln>
          <a:effectLst/>
        </p:spPr>
        <p:txBody>
          <a:bodyPr vert="horz" wrap="square" lIns="91792" tIns="45896" rIns="91792" bIns="45896" numCol="1" anchor="b" anchorCtr="0" compatLnSpc="1">
            <a:prstTxWarp prst="textNoShape">
              <a:avLst/>
            </a:prstTxWarp>
          </a:bodyPr>
          <a:lstStyle>
            <a:lvl1pPr defTabSz="919163" eaLnBrk="1" hangingPunct="1">
              <a:defRPr sz="1200"/>
            </a:lvl1pPr>
          </a:lstStyle>
          <a:p>
            <a:pPr>
              <a:defRPr/>
            </a:pPr>
            <a:endParaRPr lang="en-US"/>
          </a:p>
        </p:txBody>
      </p:sp>
      <p:sp>
        <p:nvSpPr>
          <p:cNvPr id="48133" name="Rectangle 5">
            <a:extLst>
              <a:ext uri="{FF2B5EF4-FFF2-40B4-BE49-F238E27FC236}">
                <a16:creationId xmlns:a16="http://schemas.microsoft.com/office/drawing/2014/main" id="{03D316ED-FA7D-443C-B44E-FED1495B24FB}"/>
              </a:ext>
            </a:extLst>
          </p:cNvPr>
          <p:cNvSpPr>
            <a:spLocks noGrp="1" noChangeArrowheads="1"/>
          </p:cNvSpPr>
          <p:nvPr>
            <p:ph type="sldNum" sz="quarter" idx="3"/>
          </p:nvPr>
        </p:nvSpPr>
        <p:spPr bwMode="auto">
          <a:xfrm>
            <a:off x="3886200" y="8747125"/>
            <a:ext cx="2971800" cy="460375"/>
          </a:xfrm>
          <a:prstGeom prst="rect">
            <a:avLst/>
          </a:prstGeom>
          <a:noFill/>
          <a:ln w="9525">
            <a:noFill/>
            <a:miter lim="800000"/>
            <a:headEnd/>
            <a:tailEnd/>
          </a:ln>
          <a:effectLst/>
        </p:spPr>
        <p:txBody>
          <a:bodyPr vert="horz" wrap="square" lIns="91792" tIns="45896" rIns="91792" bIns="45896" numCol="1" anchor="b" anchorCtr="0" compatLnSpc="1">
            <a:prstTxWarp prst="textNoShape">
              <a:avLst/>
            </a:prstTxWarp>
          </a:bodyPr>
          <a:lstStyle>
            <a:lvl1pPr algn="r" defTabSz="919163" eaLnBrk="1" hangingPunct="1">
              <a:defRPr sz="1200"/>
            </a:lvl1pPr>
          </a:lstStyle>
          <a:p>
            <a:pPr>
              <a:defRPr/>
            </a:pPr>
            <a:fld id="{A3EB210E-9152-4046-A454-A0F14D7460E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607FF9-54A4-453E-9855-1F5E6B22B9B2}"/>
              </a:ext>
            </a:extLst>
          </p:cNvPr>
          <p:cNvSpPr>
            <a:spLocks noGrp="1"/>
          </p:cNvSpPr>
          <p:nvPr>
            <p:ph type="hdr" sz="quarter"/>
          </p:nvPr>
        </p:nvSpPr>
        <p:spPr>
          <a:xfrm>
            <a:off x="0" y="0"/>
            <a:ext cx="2971800" cy="46037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C910885C-87C2-45AD-9FA4-0D86E84D256F}"/>
              </a:ext>
            </a:extLst>
          </p:cNvPr>
          <p:cNvSpPr>
            <a:spLocks noGrp="1"/>
          </p:cNvSpPr>
          <p:nvPr>
            <p:ph type="dt" idx="1"/>
          </p:nvPr>
        </p:nvSpPr>
        <p:spPr>
          <a:xfrm>
            <a:off x="3884613" y="0"/>
            <a:ext cx="2971800" cy="460375"/>
          </a:xfrm>
          <a:prstGeom prst="rect">
            <a:avLst/>
          </a:prstGeom>
        </p:spPr>
        <p:txBody>
          <a:bodyPr vert="horz" lIns="91440" tIns="45720" rIns="91440" bIns="45720" rtlCol="0"/>
          <a:lstStyle>
            <a:lvl1pPr algn="r" eaLnBrk="1" hangingPunct="1">
              <a:defRPr sz="1200"/>
            </a:lvl1pPr>
          </a:lstStyle>
          <a:p>
            <a:pPr>
              <a:defRPr/>
            </a:pPr>
            <a:fld id="{0E94E4F1-5F1F-4746-95A3-C19D3B9AB135}" type="datetimeFigureOut">
              <a:rPr lang="en-US"/>
              <a:pPr>
                <a:defRPr/>
              </a:pPr>
              <a:t>7/15/2023</a:t>
            </a:fld>
            <a:endParaRPr lang="en-US"/>
          </a:p>
        </p:txBody>
      </p:sp>
      <p:sp>
        <p:nvSpPr>
          <p:cNvPr id="4" name="Slide Image Placeholder 3">
            <a:extLst>
              <a:ext uri="{FF2B5EF4-FFF2-40B4-BE49-F238E27FC236}">
                <a16:creationId xmlns:a16="http://schemas.microsoft.com/office/drawing/2014/main" id="{058DDAB0-F0D8-41FC-852D-C1AAFDE5BC89}"/>
              </a:ext>
            </a:extLst>
          </p:cNvPr>
          <p:cNvSpPr>
            <a:spLocks noGrp="1" noRot="1" noChangeAspect="1"/>
          </p:cNvSpPr>
          <p:nvPr>
            <p:ph type="sldImg" idx="2"/>
          </p:nvPr>
        </p:nvSpPr>
        <p:spPr>
          <a:xfrm>
            <a:off x="1127125" y="690563"/>
            <a:ext cx="4603750" cy="3452812"/>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BE15510-841D-4BDF-89F2-482536E2E3DF}"/>
              </a:ext>
            </a:extLst>
          </p:cNvPr>
          <p:cNvSpPr>
            <a:spLocks noGrp="1"/>
          </p:cNvSpPr>
          <p:nvPr>
            <p:ph type="body" sz="quarter" idx="3"/>
          </p:nvPr>
        </p:nvSpPr>
        <p:spPr>
          <a:xfrm>
            <a:off x="685800" y="4373563"/>
            <a:ext cx="5486400" cy="41433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321A318-3E32-4AD4-874A-5A2D706D703A}"/>
              </a:ext>
            </a:extLst>
          </p:cNvPr>
          <p:cNvSpPr>
            <a:spLocks noGrp="1"/>
          </p:cNvSpPr>
          <p:nvPr>
            <p:ph type="ftr" sz="quarter" idx="4"/>
          </p:nvPr>
        </p:nvSpPr>
        <p:spPr>
          <a:xfrm>
            <a:off x="0" y="8745538"/>
            <a:ext cx="2971800" cy="46037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2A8D06A-B0A1-4040-A4B5-535EBF0D0C89}"/>
              </a:ext>
            </a:extLst>
          </p:cNvPr>
          <p:cNvSpPr>
            <a:spLocks noGrp="1"/>
          </p:cNvSpPr>
          <p:nvPr>
            <p:ph type="sldNum" sz="quarter" idx="5"/>
          </p:nvPr>
        </p:nvSpPr>
        <p:spPr>
          <a:xfrm>
            <a:off x="3884613" y="8745538"/>
            <a:ext cx="2971800" cy="4603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B718B82-6261-488E-8687-F3C796B495F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F5D4766-A0D5-4FE4-8302-206F0EA3C40C}"/>
              </a:ext>
            </a:extLst>
          </p:cNvPr>
          <p:cNvSpPr>
            <a:spLocks noGrp="1" noRot="1" noChangeAspect="1" noTextEdit="1"/>
          </p:cNvSpPr>
          <p:nvPr>
            <p:ph type="sldImg"/>
          </p:nvPr>
        </p:nvSpPr>
        <p:spPr bwMode="auto">
          <a:xfrm>
            <a:off x="1127125" y="690563"/>
            <a:ext cx="4603750" cy="3452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E80152A-E613-40B8-B5B5-EB5197251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BD696BFC-29F5-48C8-A40D-6265B94D5A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A66714-9756-479A-99B7-078D969AC2D2}" type="slidenum">
              <a:rPr lang="en-US" altLang="en-US" smtClean="0">
                <a:latin typeface="Times New Roman" panose="02020603050405020304" pitchFamily="18" charset="0"/>
              </a:rPr>
              <a:pPr>
                <a:spcBef>
                  <a:spcPct val="0"/>
                </a:spcBef>
              </a:pPr>
              <a:t>1</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7B557A-51EE-41D2-AB9A-E29E5C7E28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6FF999-2988-41E7-A41F-766B107031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DC4AD9-5CF0-45A1-83B4-FF69B2765F1B}"/>
              </a:ext>
            </a:extLst>
          </p:cNvPr>
          <p:cNvSpPr>
            <a:spLocks noGrp="1" noChangeArrowheads="1"/>
          </p:cNvSpPr>
          <p:nvPr>
            <p:ph type="sldNum" sz="quarter" idx="12"/>
          </p:nvPr>
        </p:nvSpPr>
        <p:spPr>
          <a:ln/>
        </p:spPr>
        <p:txBody>
          <a:bodyPr/>
          <a:lstStyle>
            <a:lvl1pPr>
              <a:defRPr/>
            </a:lvl1pPr>
          </a:lstStyle>
          <a:p>
            <a:pPr>
              <a:defRPr/>
            </a:pPr>
            <a:fld id="{762A03DE-698E-4FF0-B466-AB8D655CB486}" type="slidenum">
              <a:rPr lang="en-US" altLang="en-US"/>
              <a:pPr>
                <a:defRPr/>
              </a:pPr>
              <a:t>‹#›</a:t>
            </a:fld>
            <a:endParaRPr lang="en-US" altLang="en-US"/>
          </a:p>
        </p:txBody>
      </p:sp>
    </p:spTree>
    <p:extLst>
      <p:ext uri="{BB962C8B-B14F-4D97-AF65-F5344CB8AC3E}">
        <p14:creationId xmlns:p14="http://schemas.microsoft.com/office/powerpoint/2010/main" val="244051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C78C3C-A5D7-4F11-9CBB-33F0B42DF9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7D3FB4-AF42-4388-AF6A-6FEC0FEB4D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45A8B2-D0CE-4A19-9D5A-68CBEEE2D1CE}"/>
              </a:ext>
            </a:extLst>
          </p:cNvPr>
          <p:cNvSpPr>
            <a:spLocks noGrp="1" noChangeArrowheads="1"/>
          </p:cNvSpPr>
          <p:nvPr>
            <p:ph type="sldNum" sz="quarter" idx="12"/>
          </p:nvPr>
        </p:nvSpPr>
        <p:spPr>
          <a:ln/>
        </p:spPr>
        <p:txBody>
          <a:bodyPr/>
          <a:lstStyle>
            <a:lvl1pPr>
              <a:defRPr/>
            </a:lvl1pPr>
          </a:lstStyle>
          <a:p>
            <a:pPr>
              <a:defRPr/>
            </a:pPr>
            <a:fld id="{49FF194F-AFE2-4164-B488-394A58FC4DB9}" type="slidenum">
              <a:rPr lang="en-US" altLang="en-US"/>
              <a:pPr>
                <a:defRPr/>
              </a:pPr>
              <a:t>‹#›</a:t>
            </a:fld>
            <a:endParaRPr lang="en-US" altLang="en-US"/>
          </a:p>
        </p:txBody>
      </p:sp>
    </p:spTree>
    <p:extLst>
      <p:ext uri="{BB962C8B-B14F-4D97-AF65-F5344CB8AC3E}">
        <p14:creationId xmlns:p14="http://schemas.microsoft.com/office/powerpoint/2010/main" val="203649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319DAF-FDE5-4B5F-A9A7-9F738BE10E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3F214F-51FF-491B-828C-06B317DF3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BB7F3D-3B7D-4921-9FA2-4854008ADEED}"/>
              </a:ext>
            </a:extLst>
          </p:cNvPr>
          <p:cNvSpPr>
            <a:spLocks noGrp="1" noChangeArrowheads="1"/>
          </p:cNvSpPr>
          <p:nvPr>
            <p:ph type="sldNum" sz="quarter" idx="12"/>
          </p:nvPr>
        </p:nvSpPr>
        <p:spPr>
          <a:ln/>
        </p:spPr>
        <p:txBody>
          <a:bodyPr/>
          <a:lstStyle>
            <a:lvl1pPr>
              <a:defRPr/>
            </a:lvl1pPr>
          </a:lstStyle>
          <a:p>
            <a:pPr>
              <a:defRPr/>
            </a:pPr>
            <a:fld id="{2DA29DFF-E9CC-4A1A-A94C-58237E006B24}" type="slidenum">
              <a:rPr lang="en-US" altLang="en-US"/>
              <a:pPr>
                <a:defRPr/>
              </a:pPr>
              <a:t>‹#›</a:t>
            </a:fld>
            <a:endParaRPr lang="en-US" altLang="en-US"/>
          </a:p>
        </p:txBody>
      </p:sp>
    </p:spTree>
    <p:extLst>
      <p:ext uri="{BB962C8B-B14F-4D97-AF65-F5344CB8AC3E}">
        <p14:creationId xmlns:p14="http://schemas.microsoft.com/office/powerpoint/2010/main" val="246591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C19D4A-AACA-46B6-8750-04F43DBF8D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99B789-74F4-4833-9A99-C5C32A4B51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CC9861-DAA4-45E8-A016-4F1C3E1CE42F}"/>
              </a:ext>
            </a:extLst>
          </p:cNvPr>
          <p:cNvSpPr>
            <a:spLocks noGrp="1" noChangeArrowheads="1"/>
          </p:cNvSpPr>
          <p:nvPr>
            <p:ph type="sldNum" sz="quarter" idx="12"/>
          </p:nvPr>
        </p:nvSpPr>
        <p:spPr>
          <a:ln/>
        </p:spPr>
        <p:txBody>
          <a:bodyPr/>
          <a:lstStyle>
            <a:lvl1pPr>
              <a:defRPr/>
            </a:lvl1pPr>
          </a:lstStyle>
          <a:p>
            <a:pPr>
              <a:defRPr/>
            </a:pPr>
            <a:fld id="{6BFDFE4A-EA9F-43B4-BC0B-D0EF3F9692FA}" type="slidenum">
              <a:rPr lang="en-US" altLang="en-US"/>
              <a:pPr>
                <a:defRPr/>
              </a:pPr>
              <a:t>‹#›</a:t>
            </a:fld>
            <a:endParaRPr lang="en-US" altLang="en-US"/>
          </a:p>
        </p:txBody>
      </p:sp>
    </p:spTree>
    <p:extLst>
      <p:ext uri="{BB962C8B-B14F-4D97-AF65-F5344CB8AC3E}">
        <p14:creationId xmlns:p14="http://schemas.microsoft.com/office/powerpoint/2010/main" val="80425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D3C66FE-BE67-4C53-967F-8C431320BF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499E49-BD01-49A9-A16F-58772E8411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7E8755-BAE8-418E-8C28-A7706D72D522}"/>
              </a:ext>
            </a:extLst>
          </p:cNvPr>
          <p:cNvSpPr>
            <a:spLocks noGrp="1" noChangeArrowheads="1"/>
          </p:cNvSpPr>
          <p:nvPr>
            <p:ph type="sldNum" sz="quarter" idx="12"/>
          </p:nvPr>
        </p:nvSpPr>
        <p:spPr>
          <a:ln/>
        </p:spPr>
        <p:txBody>
          <a:bodyPr/>
          <a:lstStyle>
            <a:lvl1pPr>
              <a:defRPr/>
            </a:lvl1pPr>
          </a:lstStyle>
          <a:p>
            <a:pPr>
              <a:defRPr/>
            </a:pPr>
            <a:fld id="{E85F853D-3B70-405A-AC49-6F527F58E5E1}" type="slidenum">
              <a:rPr lang="en-US" altLang="en-US"/>
              <a:pPr>
                <a:defRPr/>
              </a:pPr>
              <a:t>‹#›</a:t>
            </a:fld>
            <a:endParaRPr lang="en-US" altLang="en-US"/>
          </a:p>
        </p:txBody>
      </p:sp>
    </p:spTree>
    <p:extLst>
      <p:ext uri="{BB962C8B-B14F-4D97-AF65-F5344CB8AC3E}">
        <p14:creationId xmlns:p14="http://schemas.microsoft.com/office/powerpoint/2010/main" val="368392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F0CCB1-B1ED-4A79-8361-3007038959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F2F043-9AB9-42EF-8AF2-AD405822E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3AE856-4B6D-432A-942D-7703FFC5C3CF}"/>
              </a:ext>
            </a:extLst>
          </p:cNvPr>
          <p:cNvSpPr>
            <a:spLocks noGrp="1" noChangeArrowheads="1"/>
          </p:cNvSpPr>
          <p:nvPr>
            <p:ph type="sldNum" sz="quarter" idx="12"/>
          </p:nvPr>
        </p:nvSpPr>
        <p:spPr>
          <a:ln/>
        </p:spPr>
        <p:txBody>
          <a:bodyPr/>
          <a:lstStyle>
            <a:lvl1pPr>
              <a:defRPr/>
            </a:lvl1pPr>
          </a:lstStyle>
          <a:p>
            <a:pPr>
              <a:defRPr/>
            </a:pPr>
            <a:fld id="{B37206A3-632D-4138-BDDB-1686DD4497D7}" type="slidenum">
              <a:rPr lang="en-US" altLang="en-US"/>
              <a:pPr>
                <a:defRPr/>
              </a:pPr>
              <a:t>‹#›</a:t>
            </a:fld>
            <a:endParaRPr lang="en-US" altLang="en-US"/>
          </a:p>
        </p:txBody>
      </p:sp>
    </p:spTree>
    <p:extLst>
      <p:ext uri="{BB962C8B-B14F-4D97-AF65-F5344CB8AC3E}">
        <p14:creationId xmlns:p14="http://schemas.microsoft.com/office/powerpoint/2010/main" val="275221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1C33E3-28B0-44CD-B75E-E64FE02806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9AFE434-A308-4F7C-938D-130C99146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EA46CD-81A0-4B92-BF48-86889C465D89}"/>
              </a:ext>
            </a:extLst>
          </p:cNvPr>
          <p:cNvSpPr>
            <a:spLocks noGrp="1" noChangeArrowheads="1"/>
          </p:cNvSpPr>
          <p:nvPr>
            <p:ph type="sldNum" sz="quarter" idx="12"/>
          </p:nvPr>
        </p:nvSpPr>
        <p:spPr>
          <a:ln/>
        </p:spPr>
        <p:txBody>
          <a:bodyPr/>
          <a:lstStyle>
            <a:lvl1pPr>
              <a:defRPr/>
            </a:lvl1pPr>
          </a:lstStyle>
          <a:p>
            <a:pPr>
              <a:defRPr/>
            </a:pPr>
            <a:fld id="{C014D60B-FDBF-4F88-A21C-8C57B43C21F2}" type="slidenum">
              <a:rPr lang="en-US" altLang="en-US"/>
              <a:pPr>
                <a:defRPr/>
              </a:pPr>
              <a:t>‹#›</a:t>
            </a:fld>
            <a:endParaRPr lang="en-US" altLang="en-US"/>
          </a:p>
        </p:txBody>
      </p:sp>
    </p:spTree>
    <p:extLst>
      <p:ext uri="{BB962C8B-B14F-4D97-AF65-F5344CB8AC3E}">
        <p14:creationId xmlns:p14="http://schemas.microsoft.com/office/powerpoint/2010/main" val="387623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7E9823-24FC-43C7-8DA8-9F3217E6C9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AFF6E6B-E153-445B-8006-104D593986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825DAC-59A5-4B47-BA01-C9BAEA779F73}"/>
              </a:ext>
            </a:extLst>
          </p:cNvPr>
          <p:cNvSpPr>
            <a:spLocks noGrp="1" noChangeArrowheads="1"/>
          </p:cNvSpPr>
          <p:nvPr>
            <p:ph type="sldNum" sz="quarter" idx="12"/>
          </p:nvPr>
        </p:nvSpPr>
        <p:spPr>
          <a:ln/>
        </p:spPr>
        <p:txBody>
          <a:bodyPr/>
          <a:lstStyle>
            <a:lvl1pPr>
              <a:defRPr/>
            </a:lvl1pPr>
          </a:lstStyle>
          <a:p>
            <a:pPr>
              <a:defRPr/>
            </a:pPr>
            <a:fld id="{70D12F0E-223F-43B9-96E2-6E37409B98A1}" type="slidenum">
              <a:rPr lang="en-US" altLang="en-US"/>
              <a:pPr>
                <a:defRPr/>
              </a:pPr>
              <a:t>‹#›</a:t>
            </a:fld>
            <a:endParaRPr lang="en-US" altLang="en-US"/>
          </a:p>
        </p:txBody>
      </p:sp>
    </p:spTree>
    <p:extLst>
      <p:ext uri="{BB962C8B-B14F-4D97-AF65-F5344CB8AC3E}">
        <p14:creationId xmlns:p14="http://schemas.microsoft.com/office/powerpoint/2010/main" val="206641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675851-7810-4BF1-8B5B-84C79923F5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3E76479-21B6-4364-B5B8-65507514C5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3555A81-005F-4F86-A76D-E7654CE6AB13}"/>
              </a:ext>
            </a:extLst>
          </p:cNvPr>
          <p:cNvSpPr>
            <a:spLocks noGrp="1" noChangeArrowheads="1"/>
          </p:cNvSpPr>
          <p:nvPr>
            <p:ph type="sldNum" sz="quarter" idx="12"/>
          </p:nvPr>
        </p:nvSpPr>
        <p:spPr>
          <a:ln/>
        </p:spPr>
        <p:txBody>
          <a:bodyPr/>
          <a:lstStyle>
            <a:lvl1pPr>
              <a:defRPr/>
            </a:lvl1pPr>
          </a:lstStyle>
          <a:p>
            <a:pPr>
              <a:defRPr/>
            </a:pPr>
            <a:fld id="{43A60BC5-44B4-46C2-9BD5-3E4DCBA407B8}" type="slidenum">
              <a:rPr lang="en-US" altLang="en-US"/>
              <a:pPr>
                <a:defRPr/>
              </a:pPr>
              <a:t>‹#›</a:t>
            </a:fld>
            <a:endParaRPr lang="en-US" altLang="en-US"/>
          </a:p>
        </p:txBody>
      </p:sp>
    </p:spTree>
    <p:extLst>
      <p:ext uri="{BB962C8B-B14F-4D97-AF65-F5344CB8AC3E}">
        <p14:creationId xmlns:p14="http://schemas.microsoft.com/office/powerpoint/2010/main" val="393405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3A07A4-B824-4E35-B344-7D9937E6D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74630B-EBB4-4F2E-8BA7-B0B9CA8EAB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401CF5-089B-4B4E-8EC2-DEC1D41D2D38}"/>
              </a:ext>
            </a:extLst>
          </p:cNvPr>
          <p:cNvSpPr>
            <a:spLocks noGrp="1" noChangeArrowheads="1"/>
          </p:cNvSpPr>
          <p:nvPr>
            <p:ph type="sldNum" sz="quarter" idx="12"/>
          </p:nvPr>
        </p:nvSpPr>
        <p:spPr>
          <a:ln/>
        </p:spPr>
        <p:txBody>
          <a:bodyPr/>
          <a:lstStyle>
            <a:lvl1pPr>
              <a:defRPr/>
            </a:lvl1pPr>
          </a:lstStyle>
          <a:p>
            <a:pPr>
              <a:defRPr/>
            </a:pPr>
            <a:fld id="{FE1BFE97-45F6-43AB-8433-F0B476EDF192}" type="slidenum">
              <a:rPr lang="en-US" altLang="en-US"/>
              <a:pPr>
                <a:defRPr/>
              </a:pPr>
              <a:t>‹#›</a:t>
            </a:fld>
            <a:endParaRPr lang="en-US" altLang="en-US"/>
          </a:p>
        </p:txBody>
      </p:sp>
    </p:spTree>
    <p:extLst>
      <p:ext uri="{BB962C8B-B14F-4D97-AF65-F5344CB8AC3E}">
        <p14:creationId xmlns:p14="http://schemas.microsoft.com/office/powerpoint/2010/main" val="408499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1BF86A-035F-435D-8F0E-E866FC33DC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68D4DF-7289-47DB-A3D4-403785F74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CABA7-A871-4FF5-94D1-901748AAF20B}"/>
              </a:ext>
            </a:extLst>
          </p:cNvPr>
          <p:cNvSpPr>
            <a:spLocks noGrp="1" noChangeArrowheads="1"/>
          </p:cNvSpPr>
          <p:nvPr>
            <p:ph type="sldNum" sz="quarter" idx="12"/>
          </p:nvPr>
        </p:nvSpPr>
        <p:spPr>
          <a:ln/>
        </p:spPr>
        <p:txBody>
          <a:bodyPr/>
          <a:lstStyle>
            <a:lvl1pPr>
              <a:defRPr/>
            </a:lvl1pPr>
          </a:lstStyle>
          <a:p>
            <a:pPr>
              <a:defRPr/>
            </a:pPr>
            <a:fld id="{DF1104A4-3090-4406-BE2F-346DE4F5CCCE}" type="slidenum">
              <a:rPr lang="en-US" altLang="en-US"/>
              <a:pPr>
                <a:defRPr/>
              </a:pPr>
              <a:t>‹#›</a:t>
            </a:fld>
            <a:endParaRPr lang="en-US" altLang="en-US"/>
          </a:p>
        </p:txBody>
      </p:sp>
    </p:spTree>
    <p:extLst>
      <p:ext uri="{BB962C8B-B14F-4D97-AF65-F5344CB8AC3E}">
        <p14:creationId xmlns:p14="http://schemas.microsoft.com/office/powerpoint/2010/main" val="14188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DE2B94-EE77-4BA2-93AE-A29F7BD0A44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3A170B-D887-4A41-9671-5B470FC2BC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584EE0-C2FC-4771-A173-CA8A8FCD64A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19BD572E-1630-442B-BA6F-7DBA4CCD589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B2139A59-6E84-4E2D-B834-2FDEECB2ECD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ACB622-510C-47A8-A1E0-A21C5812D8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www.cosmos.esa.int/web/gaia/iow_20210329"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ccultations.org/publications/rasc/2023/ACM2023.htm" TargetMode="External"/><Relationship Id="rId2" Type="http://schemas.openxmlformats.org/officeDocument/2006/relationships/hyperlink" Target="https://occultations.org/publications/rasc/2023/nam23NEAoccs.htm"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occultations.org/publications/rasc/2023/ACM2023.htm" TargetMode="External"/><Relationship Id="rId2" Type="http://schemas.openxmlformats.org/officeDocument/2006/relationships/hyperlink" Target="https://occultations.org/publications/rasc/2023/nam23NEAoccs.htm"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mailto:dunham@starpower.net" TargetMode="External"/><Relationship Id="rId2" Type="http://schemas.openxmlformats.org/officeDocument/2006/relationships/hyperlink" Target="https://occultations.org/publications/rasc/2023/ACM2023.htm" TargetMode="External"/><Relationship Id="rId1" Type="http://schemas.openxmlformats.org/officeDocument/2006/relationships/slideLayout" Target="../slideLayouts/slideLayout2.xml"/><Relationship Id="rId4" Type="http://schemas.openxmlformats.org/officeDocument/2006/relationships/hyperlink" Target="mailto:BHolenstein@gravic.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2A54783-B39C-48DB-A44A-01AA13D735F2}"/>
              </a:ext>
            </a:extLst>
          </p:cNvPr>
          <p:cNvSpPr>
            <a:spLocks noGrp="1" noChangeArrowheads="1"/>
          </p:cNvSpPr>
          <p:nvPr>
            <p:ph type="ctrTitle"/>
          </p:nvPr>
        </p:nvSpPr>
        <p:spPr>
          <a:xfrm>
            <a:off x="365760" y="365760"/>
            <a:ext cx="8458200" cy="1428750"/>
          </a:xfrm>
        </p:spPr>
        <p:txBody>
          <a:bodyPr/>
          <a:lstStyle/>
          <a:p>
            <a:pPr eaLnBrk="1" hangingPunct="1"/>
            <a:r>
              <a:rPr lang="en-US" altLang="en-US" sz="2400" b="1" dirty="0">
                <a:latin typeface="Arial" panose="020B0604020202020204" pitchFamily="34" charset="0"/>
                <a:cs typeface="Arial" panose="020B0604020202020204" pitchFamily="34" charset="0"/>
              </a:rPr>
              <a:t>NEA AND OTHER OCCULTATION RESULTS FROM RECORDINGS BY IOTA OBSERVERS</a:t>
            </a:r>
            <a:br>
              <a:rPr lang="en-US" altLang="en-US" sz="2700" b="1" dirty="0"/>
            </a:br>
            <a:r>
              <a:rPr lang="en-US" altLang="en-US" sz="2000" b="1" dirty="0">
                <a:latin typeface="Arial" panose="020B0604020202020204" pitchFamily="34" charset="0"/>
                <a:cs typeface="Arial" panose="020B0604020202020204" pitchFamily="34" charset="0"/>
              </a:rPr>
              <a:t>For IOTA meeting by zoom, July 15, 2023; adopted from a presentation given to the ChesMont Astronomical Society, July 9</a:t>
            </a:r>
            <a:endParaRPr lang="en-US" altLang="en-US" sz="2000" dirty="0">
              <a:latin typeface="Arial" panose="020B0604020202020204" pitchFamily="34" charset="0"/>
              <a:cs typeface="Arial" panose="020B0604020202020204" pitchFamily="34" charset="0"/>
            </a:endParaRPr>
          </a:p>
        </p:txBody>
      </p:sp>
      <p:sp>
        <p:nvSpPr>
          <p:cNvPr id="4099" name="Rectangle 3">
            <a:extLst>
              <a:ext uri="{FF2B5EF4-FFF2-40B4-BE49-F238E27FC236}">
                <a16:creationId xmlns:a16="http://schemas.microsoft.com/office/drawing/2014/main" id="{7F64718B-D6C6-475A-9CE9-698C3B1DE4F4}"/>
              </a:ext>
            </a:extLst>
          </p:cNvPr>
          <p:cNvSpPr>
            <a:spLocks noGrp="1" noChangeArrowheads="1"/>
          </p:cNvSpPr>
          <p:nvPr>
            <p:ph type="subTitle" idx="1"/>
          </p:nvPr>
        </p:nvSpPr>
        <p:spPr>
          <a:xfrm>
            <a:off x="365760" y="1737360"/>
            <a:ext cx="8458200" cy="2514600"/>
          </a:xfrm>
        </p:spPr>
        <p:txBody>
          <a:bodyPr/>
          <a:lstStyle/>
          <a:p>
            <a:pPr eaLnBrk="1" hangingPunct="1">
              <a:defRPr/>
            </a:pPr>
            <a:endParaRPr lang="en-US" altLang="en-US" sz="800" dirty="0">
              <a:latin typeface="Arial" panose="020B0604020202020204" pitchFamily="34" charset="0"/>
              <a:cs typeface="Arial" panose="020B0604020202020204" pitchFamily="34" charset="0"/>
            </a:endParaRPr>
          </a:p>
          <a:p>
            <a:pPr>
              <a:defRPr/>
            </a:pPr>
            <a:r>
              <a:rPr lang="en-US" altLang="en-US" sz="1600" b="1" u="sng" dirty="0">
                <a:latin typeface="Arial" panose="020B0604020202020204" pitchFamily="34" charset="0"/>
                <a:cs typeface="Arial" panose="020B0604020202020204" pitchFamily="34" charset="0"/>
              </a:rPr>
              <a:t>David W. Dunham</a:t>
            </a:r>
            <a:r>
              <a:rPr lang="en-US" altLang="en-US" sz="1600" b="1" u="sng" baseline="30000" dirty="0">
                <a:latin typeface="Arial" panose="020B0604020202020204" pitchFamily="34" charset="0"/>
                <a:cs typeface="Arial" panose="020B0604020202020204" pitchFamily="34" charset="0"/>
              </a:rPr>
              <a:t>1</a:t>
            </a:r>
            <a:r>
              <a:rPr lang="en-US" alt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ea typeface="MS Mincho" panose="02020609040205080304" pitchFamily="49" charset="-128"/>
              </a:rPr>
              <a:t>Fumi Yoshida</a:t>
            </a:r>
            <a:r>
              <a:rPr lang="en-US" sz="1600" b="1" baseline="30000" dirty="0">
                <a:latin typeface="Arial" panose="020B0604020202020204" pitchFamily="34" charset="0"/>
                <a:ea typeface="MS Mincho" panose="02020609040205080304" pitchFamily="49" charset="-128"/>
              </a:rPr>
              <a:t>2,4</a:t>
            </a:r>
            <a:r>
              <a:rPr lang="en-US" sz="1600" dirty="0">
                <a:latin typeface="Arial" panose="020B0604020202020204" pitchFamily="34" charset="0"/>
                <a:ea typeface="MS Mincho" panose="02020609040205080304" pitchFamily="49" charset="-128"/>
              </a:rPr>
              <a:t>, </a:t>
            </a:r>
            <a:r>
              <a:rPr lang="en-US" sz="1600" dirty="0">
                <a:solidFill>
                  <a:srgbClr val="4C4C4C"/>
                </a:solidFill>
                <a:latin typeface="Arial" panose="020B0604020202020204" pitchFamily="34" charset="0"/>
                <a:ea typeface="MS Mincho" panose="02020609040205080304" pitchFamily="49" charset="-128"/>
              </a:rPr>
              <a:t>T. Hayamizu</a:t>
            </a:r>
            <a:r>
              <a:rPr lang="en-US" sz="1600" baseline="30000" dirty="0">
                <a:latin typeface="Arial" panose="020B0604020202020204" pitchFamily="34" charset="0"/>
                <a:ea typeface="MS Mincho" panose="02020609040205080304" pitchFamily="49" charset="-128"/>
              </a:rPr>
              <a:t>3</a:t>
            </a:r>
            <a:r>
              <a:rPr lang="en-US" sz="1600" dirty="0">
                <a:latin typeface="Arial" panose="020B0604020202020204" pitchFamily="34" charset="0"/>
                <a:ea typeface="MS Mincho" panose="02020609040205080304" pitchFamily="49" charset="-128"/>
              </a:rPr>
              <a:t>, </a:t>
            </a:r>
            <a:r>
              <a:rPr lang="en-US" sz="1600" dirty="0">
                <a:solidFill>
                  <a:srgbClr val="4C4C4C"/>
                </a:solidFill>
                <a:latin typeface="Arial" panose="020B0604020202020204" pitchFamily="34" charset="0"/>
                <a:ea typeface="MS Mincho" panose="02020609040205080304" pitchFamily="49" charset="-128"/>
              </a:rPr>
              <a:t>T. Arai</a:t>
            </a:r>
            <a:r>
              <a:rPr lang="en-US" sz="1600" baseline="30000" dirty="0">
                <a:latin typeface="Arial" panose="020B0604020202020204" pitchFamily="34" charset="0"/>
                <a:ea typeface="MS Mincho" panose="02020609040205080304" pitchFamily="49" charset="-128"/>
              </a:rPr>
              <a:t>4,</a:t>
            </a:r>
            <a:r>
              <a:rPr lang="en-US" sz="1600" dirty="0">
                <a:latin typeface="Arial" panose="020B0604020202020204" pitchFamily="34" charset="0"/>
                <a:ea typeface="MS Mincho" panose="02020609040205080304" pitchFamily="49" charset="-128"/>
              </a:rPr>
              <a:t> </a:t>
            </a:r>
            <a:r>
              <a:rPr lang="en-US" sz="1600" dirty="0">
                <a:solidFill>
                  <a:srgbClr val="4C4C4C"/>
                </a:solidFill>
                <a:latin typeface="Arial" panose="020B0604020202020204" pitchFamily="34" charset="0"/>
                <a:ea typeface="MS Mincho" panose="02020609040205080304" pitchFamily="49" charset="-128"/>
              </a:rPr>
              <a:t>Hiroyki Watanabe</a:t>
            </a:r>
            <a:r>
              <a:rPr lang="en-US" sz="1600" baseline="30000" dirty="0">
                <a:solidFill>
                  <a:srgbClr val="4C4C4C"/>
                </a:solidFill>
                <a:latin typeface="Arial" panose="020B0604020202020204" pitchFamily="34" charset="0"/>
                <a:ea typeface="MS Mincho" panose="02020609040205080304" pitchFamily="49" charset="-128"/>
              </a:rPr>
              <a:t>5</a:t>
            </a:r>
            <a:r>
              <a:rPr lang="en-US" sz="1600" dirty="0">
                <a:latin typeface="Arial" panose="020B0604020202020204" pitchFamily="34" charset="0"/>
                <a:ea typeface="MS Mincho" panose="02020609040205080304" pitchFamily="49" charset="-128"/>
              </a:rPr>
              <a:t>, </a:t>
            </a:r>
            <a:r>
              <a:rPr lang="en-US" sz="1600" dirty="0">
                <a:solidFill>
                  <a:srgbClr val="4C4C4C"/>
                </a:solidFill>
                <a:latin typeface="Arial" panose="020B0604020202020204" pitchFamily="34" charset="0"/>
                <a:ea typeface="MS Mincho" panose="02020609040205080304" pitchFamily="49" charset="-128"/>
              </a:rPr>
              <a:t>Hayato </a:t>
            </a:r>
            <a:r>
              <a:rPr lang="en-US" sz="1400" dirty="0">
                <a:solidFill>
                  <a:srgbClr val="4C4C4C"/>
                </a:solidFill>
                <a:latin typeface="Arial" panose="020B0604020202020204" pitchFamily="34" charset="0"/>
                <a:ea typeface="MS Mincho" panose="02020609040205080304" pitchFamily="49" charset="-128"/>
              </a:rPr>
              <a:t>Watanabe</a:t>
            </a:r>
            <a:r>
              <a:rPr lang="en-US" sz="1400" baseline="30000" dirty="0">
                <a:solidFill>
                  <a:srgbClr val="4C4C4C"/>
                </a:solidFill>
                <a:latin typeface="Arial" panose="020B0604020202020204" pitchFamily="34" charset="0"/>
                <a:ea typeface="MS Mincho" panose="02020609040205080304" pitchFamily="49" charset="-128"/>
              </a:rPr>
              <a:t>5</a:t>
            </a:r>
            <a:r>
              <a:rPr lang="en-US" sz="1400" dirty="0">
                <a:latin typeface="Arial" panose="020B0604020202020204" pitchFamily="34" charset="0"/>
                <a:ea typeface="MS Mincho" panose="02020609040205080304" pitchFamily="49" charset="-128"/>
              </a:rPr>
              <a:t>, J. Dunham</a:t>
            </a:r>
            <a:r>
              <a:rPr lang="en-US" sz="1400" baseline="30000" dirty="0">
                <a:latin typeface="Arial" panose="020B0604020202020204" pitchFamily="34" charset="0"/>
                <a:ea typeface="MS Mincho" panose="02020609040205080304" pitchFamily="49" charset="-128"/>
              </a:rPr>
              <a:t>1</a:t>
            </a:r>
            <a:r>
              <a:rPr lang="en-US" sz="1400" dirty="0">
                <a:latin typeface="Arial" panose="020B0604020202020204" pitchFamily="34" charset="0"/>
                <a:ea typeface="MS Mincho" panose="02020609040205080304" pitchFamily="49" charset="-128"/>
              </a:rPr>
              <a:t>, R. Venable</a:t>
            </a:r>
            <a:r>
              <a:rPr lang="en-US" sz="1400" baseline="30000" dirty="0">
                <a:latin typeface="Arial" panose="020B0604020202020204" pitchFamily="34" charset="0"/>
                <a:ea typeface="MS Mincho" panose="02020609040205080304" pitchFamily="49" charset="-128"/>
              </a:rPr>
              <a:t>6</a:t>
            </a:r>
            <a:r>
              <a:rPr lang="en-US" sz="1400" dirty="0">
                <a:latin typeface="Arial" panose="020B0604020202020204" pitchFamily="34" charset="0"/>
                <a:ea typeface="MS Mincho" panose="02020609040205080304" pitchFamily="49" charset="-128"/>
              </a:rPr>
              <a:t>, S. Chesley</a:t>
            </a:r>
            <a:r>
              <a:rPr lang="en-US" sz="1400" baseline="30000" dirty="0">
                <a:latin typeface="Arial" panose="020B0604020202020204" pitchFamily="34" charset="0"/>
                <a:ea typeface="MS Mincho" panose="02020609040205080304" pitchFamily="49" charset="-128"/>
              </a:rPr>
              <a:t>7</a:t>
            </a:r>
            <a:r>
              <a:rPr lang="en-US" sz="1400" dirty="0">
                <a:latin typeface="Arial" panose="020B0604020202020204" pitchFamily="34" charset="0"/>
                <a:ea typeface="MS Mincho" panose="02020609040205080304" pitchFamily="49" charset="-128"/>
              </a:rPr>
              <a:t>, J. Irwin</a:t>
            </a:r>
            <a:r>
              <a:rPr lang="en-US" sz="1400" baseline="30000" dirty="0">
                <a:latin typeface="Arial" panose="020B0604020202020204" pitchFamily="34" charset="0"/>
                <a:ea typeface="MS Mincho" panose="02020609040205080304" pitchFamily="49" charset="-128"/>
              </a:rPr>
              <a:t>8</a:t>
            </a:r>
            <a:r>
              <a:rPr lang="en-US" sz="1400" dirty="0">
                <a:latin typeface="Arial" panose="020B0604020202020204" pitchFamily="34" charset="0"/>
                <a:ea typeface="MS Mincho" panose="02020609040205080304" pitchFamily="49" charset="-128"/>
              </a:rPr>
              <a:t>, D. Herald</a:t>
            </a:r>
            <a:r>
              <a:rPr lang="en-US" sz="1400" baseline="30000" dirty="0">
                <a:latin typeface="Arial" panose="020B0604020202020204" pitchFamily="34" charset="0"/>
                <a:ea typeface="MS Mincho" panose="02020609040205080304" pitchFamily="49" charset="-128"/>
              </a:rPr>
              <a:t>9</a:t>
            </a:r>
            <a:r>
              <a:rPr lang="en-US" sz="1400" dirty="0">
                <a:latin typeface="Arial" panose="020B0604020202020204" pitchFamily="34" charset="0"/>
                <a:ea typeface="MS Mincho" panose="02020609040205080304" pitchFamily="49" charset="-128"/>
              </a:rPr>
              <a:t>, R. Nolthenius</a:t>
            </a:r>
            <a:r>
              <a:rPr lang="en-US" sz="1400" baseline="30000" dirty="0">
                <a:latin typeface="Arial" panose="020B0604020202020204" pitchFamily="34" charset="0"/>
                <a:ea typeface="MS Mincho" panose="02020609040205080304" pitchFamily="49" charset="-128"/>
              </a:rPr>
              <a:t>10</a:t>
            </a:r>
            <a:r>
              <a:rPr lang="en-US" sz="1400" dirty="0">
                <a:latin typeface="Arial" panose="020B0604020202020204" pitchFamily="34" charset="0"/>
                <a:ea typeface="MS Mincho" panose="02020609040205080304" pitchFamily="49" charset="-128"/>
              </a:rPr>
              <a:t>, N. Carlson</a:t>
            </a:r>
            <a:r>
              <a:rPr lang="en-US" sz="1400" baseline="30000" dirty="0">
                <a:latin typeface="Arial" panose="020B0604020202020204" pitchFamily="34" charset="0"/>
                <a:ea typeface="MS Mincho" panose="02020609040205080304" pitchFamily="49" charset="-128"/>
              </a:rPr>
              <a:t>11</a:t>
            </a:r>
            <a:r>
              <a:rPr lang="en-US" sz="1400" dirty="0">
                <a:latin typeface="Arial" panose="020B0604020202020204" pitchFamily="34" charset="0"/>
                <a:ea typeface="MS Mincho" panose="02020609040205080304" pitchFamily="49" charset="-128"/>
              </a:rPr>
              <a:t>, K. Getrost</a:t>
            </a:r>
            <a:r>
              <a:rPr lang="en-US" sz="1400" baseline="30000" dirty="0">
                <a:latin typeface="Arial" panose="020B0604020202020204" pitchFamily="34" charset="0"/>
                <a:ea typeface="MS Mincho" panose="02020609040205080304" pitchFamily="49" charset="-128"/>
              </a:rPr>
              <a:t>12</a:t>
            </a:r>
            <a:r>
              <a:rPr lang="en-US" sz="1400" dirty="0">
                <a:latin typeface="Arial" panose="020B0604020202020204" pitchFamily="34" charset="0"/>
                <a:ea typeface="MS Mincho" panose="02020609040205080304" pitchFamily="49" charset="-128"/>
              </a:rPr>
              <a:t>, S. Messner</a:t>
            </a:r>
            <a:r>
              <a:rPr lang="en-US" sz="1400" baseline="30000" dirty="0">
                <a:latin typeface="Arial" panose="020B0604020202020204" pitchFamily="34" charset="0"/>
                <a:ea typeface="MS Mincho" panose="02020609040205080304" pitchFamily="49" charset="-128"/>
              </a:rPr>
              <a:t>13</a:t>
            </a:r>
            <a:r>
              <a:rPr lang="en-US" sz="1400" dirty="0">
                <a:latin typeface="Arial" panose="020B0604020202020204" pitchFamily="34" charset="0"/>
                <a:ea typeface="MS Mincho" panose="02020609040205080304" pitchFamily="49" charset="-128"/>
              </a:rPr>
              <a:t>, R. Jones</a:t>
            </a:r>
            <a:r>
              <a:rPr lang="en-US" sz="1400" baseline="30000" dirty="0">
                <a:latin typeface="Arial" panose="020B0604020202020204" pitchFamily="34" charset="0"/>
                <a:ea typeface="MS Mincho" panose="02020609040205080304" pitchFamily="49" charset="-128"/>
              </a:rPr>
              <a:t>14</a:t>
            </a:r>
            <a:r>
              <a:rPr lang="en-US" sz="1400" b="1" dirty="0">
                <a:latin typeface="Arial" panose="020B0604020202020204" pitchFamily="34" charset="0"/>
                <a:ea typeface="MS Mincho" panose="02020609040205080304" pitchFamily="49" charset="-128"/>
              </a:rPr>
              <a:t>, </a:t>
            </a:r>
            <a:r>
              <a:rPr lang="en-US" sz="1400" dirty="0">
                <a:latin typeface="Arial" panose="020B0604020202020204" pitchFamily="34" charset="0"/>
                <a:ea typeface="MS Mincho" panose="02020609040205080304" pitchFamily="49" charset="-128"/>
              </a:rPr>
              <a:t>R. Anderson</a:t>
            </a:r>
            <a:r>
              <a:rPr lang="en-US" sz="1400" baseline="30000" dirty="0">
                <a:latin typeface="Arial" panose="020B0604020202020204" pitchFamily="34" charset="0"/>
                <a:ea typeface="MS Mincho" panose="02020609040205080304" pitchFamily="49" charset="-128"/>
              </a:rPr>
              <a:t>15</a:t>
            </a:r>
            <a:r>
              <a:rPr lang="en-US" sz="1400" dirty="0">
                <a:latin typeface="Arial" panose="020B0604020202020204" pitchFamily="34" charset="0"/>
                <a:ea typeface="MS Mincho" panose="02020609040205080304" pitchFamily="49" charset="-128"/>
              </a:rPr>
              <a:t>,</a:t>
            </a:r>
            <a:r>
              <a:rPr lang="en-US" sz="1400" b="1" dirty="0">
                <a:latin typeface="Arial" panose="020B0604020202020204" pitchFamily="34" charset="0"/>
                <a:ea typeface="MS Mincho" panose="02020609040205080304" pitchFamily="49" charset="-128"/>
              </a:rPr>
              <a:t> </a:t>
            </a:r>
            <a:r>
              <a:rPr lang="en-US" sz="1400" dirty="0">
                <a:latin typeface="Arial" panose="020B0604020202020204" pitchFamily="34" charset="0"/>
                <a:ea typeface="MS Mincho" panose="02020609040205080304" pitchFamily="49" charset="-128"/>
              </a:rPr>
              <a:t>T. Blank</a:t>
            </a:r>
            <a:r>
              <a:rPr lang="en-US" sz="1400" baseline="30000" dirty="0">
                <a:latin typeface="Arial" panose="020B0604020202020204" pitchFamily="34" charset="0"/>
                <a:ea typeface="MS Mincho" panose="02020609040205080304" pitchFamily="49" charset="-128"/>
              </a:rPr>
              <a:t>16</a:t>
            </a:r>
            <a:r>
              <a:rPr lang="en-US" sz="1400" dirty="0">
                <a:latin typeface="Arial" panose="020B0604020202020204" pitchFamily="34" charset="0"/>
                <a:ea typeface="MS Mincho" panose="02020609040205080304" pitchFamily="49" charset="-128"/>
              </a:rPr>
              <a:t>, P. Maley</a:t>
            </a:r>
            <a:r>
              <a:rPr lang="en-US" sz="1400" baseline="30000" dirty="0">
                <a:latin typeface="Arial" panose="020B0604020202020204" pitchFamily="34" charset="0"/>
                <a:ea typeface="MS Mincho" panose="02020609040205080304" pitchFamily="49" charset="-128"/>
              </a:rPr>
              <a:t>17</a:t>
            </a:r>
            <a:r>
              <a:rPr lang="en-US" sz="1400" dirty="0">
                <a:latin typeface="Arial" panose="020B0604020202020204" pitchFamily="34" charset="0"/>
                <a:ea typeface="MS Mincho" panose="02020609040205080304" pitchFamily="49" charset="-128"/>
              </a:rPr>
              <a:t>,</a:t>
            </a:r>
            <a:r>
              <a:rPr lang="en-US" sz="1400" b="1" dirty="0">
                <a:latin typeface="Arial" panose="020B0604020202020204" pitchFamily="34" charset="0"/>
                <a:ea typeface="MS Mincho" panose="02020609040205080304" pitchFamily="49" charset="-128"/>
              </a:rPr>
              <a:t> </a:t>
            </a:r>
            <a:r>
              <a:rPr lang="en-US" sz="1400" dirty="0">
                <a:latin typeface="Arial" panose="020B0604020202020204" pitchFamily="34" charset="0"/>
                <a:ea typeface="MS Mincho" panose="02020609040205080304" pitchFamily="49" charset="-128"/>
              </a:rPr>
              <a:t>and S. Preston</a:t>
            </a:r>
            <a:r>
              <a:rPr lang="en-US" sz="1400" baseline="30000" dirty="0">
                <a:latin typeface="Arial" panose="020B0604020202020204" pitchFamily="34" charset="0"/>
                <a:ea typeface="MS Mincho" panose="02020609040205080304" pitchFamily="49" charset="-128"/>
                <a:cs typeface="Arial" panose="020B0604020202020204" pitchFamily="34" charset="0"/>
              </a:rPr>
              <a:t>18 </a:t>
            </a:r>
          </a:p>
          <a:p>
            <a:pPr>
              <a:spcBef>
                <a:spcPts val="0"/>
              </a:spcBef>
              <a:spcAft>
                <a:spcPts val="0"/>
              </a:spcAft>
            </a:pPr>
            <a:endParaRPr lang="en-US" altLang="en-US" sz="1400" baseline="30000" dirty="0">
              <a:latin typeface="Arial" panose="020B0604020202020204" pitchFamily="34" charset="0"/>
              <a:ea typeface="MS Mincho" panose="02020609040205080304" pitchFamily="49" charset="-128"/>
              <a:cs typeface="Arial" panose="020B0604020202020204" pitchFamily="34" charset="0"/>
            </a:endParaRPr>
          </a:p>
          <a:p>
            <a:pPr>
              <a:spcBef>
                <a:spcPts val="0"/>
              </a:spcBef>
              <a:spcAft>
                <a:spcPts val="0"/>
              </a:spcAft>
            </a:pPr>
            <a:r>
              <a:rPr lang="en-US" altLang="en-US" sz="1400" baseline="30000" dirty="0">
                <a:latin typeface="Arial" panose="020B0604020202020204" pitchFamily="34" charset="0"/>
                <a:ea typeface="MS Mincho" panose="02020609040205080304" pitchFamily="49" charset="-128"/>
                <a:cs typeface="Arial" panose="020B0604020202020204" pitchFamily="34" charset="0"/>
              </a:rPr>
              <a:t>1</a:t>
            </a:r>
            <a:r>
              <a:rPr lang="en-US" altLang="en-US" sz="1400" dirty="0">
                <a:latin typeface="Arial" panose="020B0604020202020204" pitchFamily="34" charset="0"/>
                <a:cs typeface="Arial" panose="020B0604020202020204" pitchFamily="34" charset="0"/>
              </a:rPr>
              <a:t>International Occultation Timing Assoc. (IOTA), </a:t>
            </a:r>
            <a:r>
              <a:rPr lang="en-US" sz="1400" dirty="0">
                <a:latin typeface="Arial" panose="020B0604020202020204" pitchFamily="34" charset="0"/>
                <a:ea typeface="MS Mincho" panose="02020609040205080304" pitchFamily="49" charset="-128"/>
              </a:rPr>
              <a:t>16348 E Glenbrook Blvd, Fountain Hills, AZ 85268,</a:t>
            </a:r>
            <a:r>
              <a:rPr lang="en-US" altLang="en-US" sz="1400" dirty="0">
                <a:latin typeface="Arial" panose="020B0604020202020204" pitchFamily="34" charset="0"/>
                <a:cs typeface="Arial" panose="020B0604020202020204" pitchFamily="34" charset="0"/>
              </a:rPr>
              <a:t> USA, </a:t>
            </a:r>
            <a:r>
              <a:rPr lang="en-US" altLang="en-US" sz="1400" b="1" dirty="0">
                <a:latin typeface="Arial" panose="020B0604020202020204" pitchFamily="34" charset="0"/>
                <a:cs typeface="Arial" panose="020B0604020202020204" pitchFamily="34" charset="0"/>
              </a:rPr>
              <a:t>dunham@starpower.net</a:t>
            </a:r>
            <a:r>
              <a:rPr lang="en-US" altLang="en-US" sz="1400" dirty="0">
                <a:latin typeface="Arial" panose="020B0604020202020204" pitchFamily="34" charset="0"/>
                <a:cs typeface="Arial" panose="020B0604020202020204" pitchFamily="34" charset="0"/>
              </a:rPr>
              <a:t>, </a:t>
            </a:r>
            <a:r>
              <a:rPr lang="en-US" altLang="en-US" sz="1400" baseline="30000" dirty="0">
                <a:latin typeface="Arial" panose="020B0604020202020204" pitchFamily="34" charset="0"/>
                <a:cs typeface="Arial" panose="020B0604020202020204" pitchFamily="34" charset="0"/>
              </a:rPr>
              <a:t>2</a:t>
            </a:r>
            <a:r>
              <a:rPr lang="en-US" altLang="en-US" sz="1400" dirty="0">
                <a:latin typeface="Arial" panose="020B0604020202020204" pitchFamily="34" charset="0"/>
                <a:cs typeface="Arial" panose="020B0604020202020204" pitchFamily="34" charset="0"/>
              </a:rPr>
              <a:t>S </a:t>
            </a:r>
            <a:r>
              <a:rPr lang="en-US" sz="1400" dirty="0">
                <a:latin typeface="Arial" panose="020B0604020202020204" pitchFamily="34" charset="0"/>
                <a:ea typeface="MS Mincho" panose="02020609040205080304" pitchFamily="49" charset="-128"/>
              </a:rPr>
              <a:t>School of Medicine, Univ. of Occupational and Environmental Health,</a:t>
            </a:r>
            <a:r>
              <a:rPr lang="en-US" sz="1400" i="1" dirty="0">
                <a:latin typeface="Arial" panose="020B0604020202020204" pitchFamily="34" charset="0"/>
                <a:ea typeface="MS Mincho" panose="02020609040205080304" pitchFamily="49" charset="-128"/>
              </a:rPr>
              <a:t> </a:t>
            </a:r>
            <a:r>
              <a:rPr lang="en-US" sz="1400" dirty="0">
                <a:solidFill>
                  <a:srgbClr val="4C4C4C"/>
                </a:solidFill>
                <a:latin typeface="Arial" panose="020B0604020202020204" pitchFamily="34" charset="0"/>
                <a:ea typeface="MS Mincho" panose="02020609040205080304" pitchFamily="49" charset="-128"/>
              </a:rPr>
              <a:t>Yahata, Kitakyusyu, Japan</a:t>
            </a:r>
            <a:r>
              <a:rPr lang="en-US" altLang="en-US" sz="1400" dirty="0">
                <a:latin typeface="Arial" panose="020B0604020202020204" pitchFamily="34" charset="0"/>
                <a:cs typeface="Arial" panose="020B0604020202020204" pitchFamily="34" charset="0"/>
              </a:rPr>
              <a:t>, </a:t>
            </a:r>
            <a:r>
              <a:rPr lang="en-US" altLang="en-US" sz="1400" baseline="30000" dirty="0">
                <a:latin typeface="Arial" panose="020B0604020202020204" pitchFamily="34" charset="0"/>
                <a:cs typeface="Arial" panose="020B0604020202020204" pitchFamily="34" charset="0"/>
              </a:rPr>
              <a:t>3</a:t>
            </a:r>
            <a:r>
              <a:rPr lang="en-US" sz="1400" dirty="0">
                <a:solidFill>
                  <a:srgbClr val="4C4C4C"/>
                </a:solidFill>
                <a:latin typeface="Arial" panose="020B0604020202020204" pitchFamily="34" charset="0"/>
                <a:ea typeface="MS Mincho" panose="02020609040205080304" pitchFamily="49" charset="-128"/>
                <a:cs typeface="Arial" panose="020B0604020202020204" pitchFamily="34" charset="0"/>
              </a:rPr>
              <a:t>Saga Hoshizora Astronomy Center</a:t>
            </a:r>
            <a:r>
              <a:rPr lang="en-US" sz="1400" dirty="0">
                <a:latin typeface="Arial" panose="020B0604020202020204" pitchFamily="34" charset="0"/>
                <a:ea typeface="MS Mincho" panose="02020609040205080304" pitchFamily="49" charset="-128"/>
                <a:cs typeface="Arial" panose="020B0604020202020204" pitchFamily="34" charset="0"/>
              </a:rPr>
              <a:t>, </a:t>
            </a:r>
            <a:r>
              <a:rPr lang="en-US" sz="1400" dirty="0">
                <a:solidFill>
                  <a:srgbClr val="4C4C4C"/>
                </a:solidFill>
                <a:latin typeface="Arial" panose="020B0604020202020204" pitchFamily="34" charset="0"/>
                <a:ea typeface="MS Mincho" panose="02020609040205080304" pitchFamily="49" charset="-128"/>
                <a:cs typeface="Arial" panose="020B0604020202020204" pitchFamily="34" charset="0"/>
              </a:rPr>
              <a:t>Nishiyoka, Saga, </a:t>
            </a:r>
            <a:r>
              <a:rPr lang="en-US" sz="1400" dirty="0">
                <a:latin typeface="Arial" panose="020B0604020202020204" pitchFamily="34" charset="0"/>
                <a:ea typeface="MS Mincho" panose="02020609040205080304" pitchFamily="49" charset="-128"/>
                <a:cs typeface="Arial" panose="020B0604020202020204" pitchFamily="34" charset="0"/>
              </a:rPr>
              <a:t>Japan, </a:t>
            </a:r>
            <a:r>
              <a:rPr lang="en-US" altLang="en-US" sz="1400" baseline="30000" dirty="0">
                <a:latin typeface="Arial" panose="020B0604020202020204" pitchFamily="34" charset="0"/>
                <a:cs typeface="Arial" panose="020B0604020202020204" pitchFamily="34" charset="0"/>
              </a:rPr>
              <a:t>4</a:t>
            </a:r>
            <a:r>
              <a:rPr lang="en-US" sz="1400" dirty="0">
                <a:latin typeface="Arial" panose="020B0604020202020204" pitchFamily="34" charset="0"/>
                <a:ea typeface="MS Mincho" panose="02020609040205080304" pitchFamily="49" charset="-128"/>
              </a:rPr>
              <a:t>Planetary Exploration Research Center (PERC), Chiba Inst. of Tech.</a:t>
            </a:r>
            <a:r>
              <a:rPr lang="en-US" sz="1400" i="1" dirty="0">
                <a:latin typeface="Arial" panose="020B0604020202020204" pitchFamily="34" charset="0"/>
                <a:ea typeface="MS Mincho" panose="02020609040205080304" pitchFamily="49" charset="-128"/>
              </a:rPr>
              <a:t>,</a:t>
            </a:r>
            <a:r>
              <a:rPr lang="en-US" altLang="en-US" sz="1400" dirty="0">
                <a:latin typeface="Arial" panose="020B0604020202020204" pitchFamily="34" charset="0"/>
                <a:cs typeface="Arial" panose="020B0604020202020204" pitchFamily="34" charset="0"/>
              </a:rPr>
              <a:t> Japan, </a:t>
            </a:r>
            <a:r>
              <a:rPr lang="en-US" altLang="en-US" sz="1400" baseline="30000" dirty="0">
                <a:latin typeface="Arial" panose="020B0604020202020204" pitchFamily="34" charset="0"/>
                <a:cs typeface="Arial" panose="020B0604020202020204" pitchFamily="34" charset="0"/>
              </a:rPr>
              <a:t>5</a:t>
            </a:r>
            <a:r>
              <a:rPr lang="en-US" altLang="en-US" sz="1400" dirty="0">
                <a:latin typeface="Arial" panose="020B0604020202020204" pitchFamily="34" charset="0"/>
                <a:cs typeface="Arial" panose="020B0604020202020204" pitchFamily="34" charset="0"/>
              </a:rPr>
              <a:t>Japan Occultation Information Network (JOIN), </a:t>
            </a:r>
            <a:r>
              <a:rPr lang="en-US" altLang="en-US" sz="1400" baseline="30000" dirty="0">
                <a:latin typeface="Arial" panose="020B0604020202020204" pitchFamily="34" charset="0"/>
                <a:cs typeface="Arial" panose="020B0604020202020204" pitchFamily="34" charset="0"/>
              </a:rPr>
              <a:t>6</a:t>
            </a:r>
            <a:r>
              <a:rPr lang="en-US" altLang="en-US" sz="1400" dirty="0">
                <a:latin typeface="Arial" panose="020B0604020202020204" pitchFamily="34" charset="0"/>
                <a:cs typeface="Arial" panose="020B0604020202020204" pitchFamily="34" charset="0"/>
              </a:rPr>
              <a:t>IOTA, Chester, GA, USA, </a:t>
            </a:r>
            <a:r>
              <a:rPr lang="en-US" altLang="en-US" sz="1400" baseline="30000" dirty="0">
                <a:latin typeface="Arial" panose="020B0604020202020204" pitchFamily="34" charset="0"/>
                <a:cs typeface="Arial" panose="020B0604020202020204" pitchFamily="34" charset="0"/>
              </a:rPr>
              <a:t>7</a:t>
            </a:r>
            <a:r>
              <a:rPr lang="en-US" altLang="en-US" sz="1400" dirty="0">
                <a:latin typeface="Arial" panose="020B0604020202020204" pitchFamily="34" charset="0"/>
                <a:cs typeface="Arial" panose="020B0604020202020204" pitchFamily="34" charset="0"/>
              </a:rPr>
              <a:t>Jet Propulsion Lab., Pasadena, CA, USA, </a:t>
            </a:r>
            <a:r>
              <a:rPr lang="en-US" altLang="en-US" sz="1400" baseline="30000" dirty="0">
                <a:latin typeface="Arial" panose="020B0604020202020204" pitchFamily="34" charset="0"/>
                <a:cs typeface="Arial" panose="020B0604020202020204" pitchFamily="34" charset="0"/>
              </a:rPr>
              <a:t>8</a:t>
            </a:r>
            <a:r>
              <a:rPr lang="en-US" altLang="en-US" sz="1400" dirty="0">
                <a:latin typeface="Arial" panose="020B0604020202020204" pitchFamily="34" charset="0"/>
                <a:cs typeface="Arial" panose="020B0604020202020204" pitchFamily="34" charset="0"/>
              </a:rPr>
              <a:t>IOTA, Bramley, Guilford, UK, </a:t>
            </a:r>
            <a:r>
              <a:rPr lang="en-US" altLang="en-US" sz="1400" baseline="30000" dirty="0">
                <a:latin typeface="Arial" panose="020B0604020202020204" pitchFamily="34" charset="0"/>
                <a:cs typeface="Arial" panose="020B0604020202020204" pitchFamily="34" charset="0"/>
              </a:rPr>
              <a:t>9</a:t>
            </a:r>
            <a:r>
              <a:rPr lang="en-US" altLang="en-US" sz="1400" dirty="0">
                <a:latin typeface="Arial" panose="020B0604020202020204" pitchFamily="34" charset="0"/>
                <a:cs typeface="Arial" panose="020B0604020202020204" pitchFamily="34" charset="0"/>
              </a:rPr>
              <a:t>Trans Tasman Occultation Alliance, Murrumbateman, NSW, Australia, </a:t>
            </a:r>
            <a:r>
              <a:rPr lang="en-US" altLang="en-US" sz="1400" baseline="30000" dirty="0">
                <a:latin typeface="Arial" panose="020B0604020202020204" pitchFamily="34" charset="0"/>
                <a:cs typeface="Arial" panose="020B0604020202020204" pitchFamily="34" charset="0"/>
              </a:rPr>
              <a:t>10</a:t>
            </a:r>
            <a:r>
              <a:rPr lang="en-US" altLang="en-US" sz="1400" dirty="0">
                <a:latin typeface="Arial" panose="020B0604020202020204" pitchFamily="34" charset="0"/>
                <a:cs typeface="Arial" panose="020B0604020202020204" pitchFamily="34" charset="0"/>
              </a:rPr>
              <a:t>Cabrillo College &amp; IOTA, Aptos, CA, USA, </a:t>
            </a:r>
            <a:r>
              <a:rPr lang="en-US" altLang="en-US" sz="1400" baseline="30000" dirty="0">
                <a:latin typeface="Arial" panose="020B0604020202020204" pitchFamily="34" charset="0"/>
                <a:cs typeface="Arial" panose="020B0604020202020204" pitchFamily="34" charset="0"/>
              </a:rPr>
              <a:t>11</a:t>
            </a:r>
            <a:r>
              <a:rPr lang="en-US" altLang="en-US" sz="1400" dirty="0">
                <a:latin typeface="Arial" panose="020B0604020202020204" pitchFamily="34" charset="0"/>
                <a:cs typeface="Arial" panose="020B0604020202020204" pitchFamily="34" charset="0"/>
              </a:rPr>
              <a:t>IOTA, Tucson, AZ, USA, </a:t>
            </a:r>
            <a:r>
              <a:rPr lang="en-US" altLang="en-US" sz="1400" baseline="30000" dirty="0">
                <a:latin typeface="Arial" panose="020B0604020202020204" pitchFamily="34" charset="0"/>
                <a:cs typeface="Arial" panose="020B0604020202020204" pitchFamily="34" charset="0"/>
              </a:rPr>
              <a:t>12</a:t>
            </a:r>
            <a:r>
              <a:rPr lang="en-US" altLang="en-US" sz="1400" dirty="0">
                <a:latin typeface="Arial" panose="020B0604020202020204" pitchFamily="34" charset="0"/>
                <a:cs typeface="Arial" panose="020B0604020202020204" pitchFamily="34" charset="0"/>
              </a:rPr>
              <a:t>IOTA, Cleveland, OH, USA, </a:t>
            </a:r>
            <a:r>
              <a:rPr lang="en-US" altLang="en-US" sz="1400" baseline="30000" dirty="0">
                <a:latin typeface="Arial" panose="020B0604020202020204" pitchFamily="34" charset="0"/>
                <a:cs typeface="Arial" panose="020B0604020202020204" pitchFamily="34" charset="0"/>
              </a:rPr>
              <a:t>13</a:t>
            </a:r>
            <a:r>
              <a:rPr lang="en-US" altLang="en-US" sz="1400" dirty="0">
                <a:latin typeface="Arial" panose="020B0604020202020204" pitchFamily="34" charset="0"/>
                <a:cs typeface="Arial" panose="020B0604020202020204" pitchFamily="34" charset="0"/>
              </a:rPr>
              <a:t>IOTA, Northfield, MN, USA, </a:t>
            </a:r>
            <a:r>
              <a:rPr lang="en-US" altLang="en-US" sz="1400" baseline="30000" dirty="0">
                <a:latin typeface="Arial" panose="020B0604020202020204" pitchFamily="34" charset="0"/>
                <a:cs typeface="Arial" panose="020B0604020202020204" pitchFamily="34" charset="0"/>
              </a:rPr>
              <a:t>14</a:t>
            </a:r>
            <a:r>
              <a:rPr lang="en-US" altLang="en-US" sz="1400" dirty="0">
                <a:latin typeface="Arial" panose="020B0604020202020204" pitchFamily="34" charset="0"/>
                <a:cs typeface="Arial" panose="020B0604020202020204" pitchFamily="34" charset="0"/>
              </a:rPr>
              <a:t>IOTA, Running Springs, CA, USA, </a:t>
            </a:r>
            <a:r>
              <a:rPr lang="en-US" altLang="en-US" sz="1400" baseline="30000" dirty="0">
                <a:latin typeface="Arial" panose="020B0604020202020204" pitchFamily="34" charset="0"/>
                <a:cs typeface="Arial" panose="020B0604020202020204" pitchFamily="34" charset="0"/>
              </a:rPr>
              <a:t>15</a:t>
            </a:r>
            <a:r>
              <a:rPr lang="en-US" altLang="en-US" sz="1400" dirty="0">
                <a:latin typeface="Arial" panose="020B0604020202020204" pitchFamily="34" charset="0"/>
                <a:cs typeface="Arial" panose="020B0604020202020204" pitchFamily="34" charset="0"/>
              </a:rPr>
              <a:t>IOTA, Lake Oswego, OR, USA, </a:t>
            </a:r>
            <a:r>
              <a:rPr lang="en-US" altLang="en-US" sz="1400" baseline="30000" dirty="0">
                <a:latin typeface="Arial" panose="020B0604020202020204" pitchFamily="34" charset="0"/>
                <a:cs typeface="Arial" panose="020B0604020202020204" pitchFamily="34" charset="0"/>
              </a:rPr>
              <a:t>16</a:t>
            </a:r>
            <a:r>
              <a:rPr lang="en-US" altLang="en-US" sz="1400" dirty="0">
                <a:latin typeface="Arial" panose="020B0604020202020204" pitchFamily="34" charset="0"/>
                <a:cs typeface="Arial" panose="020B0604020202020204" pitchFamily="34" charset="0"/>
              </a:rPr>
              <a:t>IOTA, Fountain Hills, AZ, USA, </a:t>
            </a:r>
            <a:r>
              <a:rPr lang="en-US" altLang="en-US" sz="1400" baseline="30000" dirty="0">
                <a:latin typeface="Arial" panose="020B0604020202020204" pitchFamily="34" charset="0"/>
                <a:cs typeface="Arial" panose="020B0604020202020204" pitchFamily="34" charset="0"/>
              </a:rPr>
              <a:t>17</a:t>
            </a:r>
            <a:r>
              <a:rPr lang="en-US" altLang="en-US" sz="1400" dirty="0">
                <a:latin typeface="Arial" panose="020B0604020202020204" pitchFamily="34" charset="0"/>
                <a:cs typeface="Arial" panose="020B0604020202020204" pitchFamily="34" charset="0"/>
              </a:rPr>
              <a:t>IOTA, Carefree, AZ, USA, and </a:t>
            </a:r>
            <a:r>
              <a:rPr lang="en-US" altLang="en-US" sz="1400" baseline="30000" dirty="0">
                <a:latin typeface="Arial" panose="020B0604020202020204" pitchFamily="34" charset="0"/>
                <a:cs typeface="Arial" panose="020B0604020202020204" pitchFamily="34" charset="0"/>
              </a:rPr>
              <a:t>18</a:t>
            </a:r>
            <a:r>
              <a:rPr lang="en-US" altLang="en-US" sz="1400" dirty="0">
                <a:latin typeface="Arial" panose="020B0604020202020204" pitchFamily="34" charset="0"/>
                <a:cs typeface="Arial" panose="020B0604020202020204" pitchFamily="34" charset="0"/>
              </a:rPr>
              <a:t>IOTA, Medina, WA, USA</a:t>
            </a:r>
          </a:p>
          <a:p>
            <a:pPr>
              <a:defRPr/>
            </a:pPr>
            <a:endParaRPr lang="en-US" altLang="en-US" sz="450" dirty="0"/>
          </a:p>
          <a:p>
            <a:pPr>
              <a:defRPr/>
            </a:pPr>
            <a:endParaRPr lang="en-US" altLang="en-US" sz="1200" dirty="0"/>
          </a:p>
          <a:p>
            <a:pPr eaLnBrk="1" hangingPunct="1">
              <a:defRPr/>
            </a:pPr>
            <a:endParaRPr lang="en-US" altLang="en-US" sz="900" dirty="0"/>
          </a:p>
        </p:txBody>
      </p:sp>
      <p:pic>
        <p:nvPicPr>
          <p:cNvPr id="4100" name="Picture 2" descr="A picture containing drawing&#10;&#10;Description automatically generated">
            <a:extLst>
              <a:ext uri="{FF2B5EF4-FFF2-40B4-BE49-F238E27FC236}">
                <a16:creationId xmlns:a16="http://schemas.microsoft.com/office/drawing/2014/main" id="{9B4DB6AD-4428-40AB-92A5-55103B5DC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400"/>
            <a:ext cx="1200150" cy="119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62F9420F-BB30-C5A4-3CF4-8AE05D7A2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797" y="5760720"/>
            <a:ext cx="2334274" cy="626269"/>
          </a:xfrm>
          <a:prstGeom prst="rect">
            <a:avLst/>
          </a:prstGeom>
        </p:spPr>
      </p:pic>
      <p:sp>
        <p:nvSpPr>
          <p:cNvPr id="2" name="TextBox 1">
            <a:extLst>
              <a:ext uri="{FF2B5EF4-FFF2-40B4-BE49-F238E27FC236}">
                <a16:creationId xmlns:a16="http://schemas.microsoft.com/office/drawing/2014/main" id="{4BBE5A3B-7CF2-91BC-41BC-B329A6C70F3E}"/>
              </a:ext>
            </a:extLst>
          </p:cNvPr>
          <p:cNvSpPr txBox="1"/>
          <p:nvPr/>
        </p:nvSpPr>
        <p:spPr>
          <a:xfrm>
            <a:off x="6324600" y="6309360"/>
            <a:ext cx="1229824"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(Japan)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13A91D-6C7B-4916-AE69-4234CB5312FC}"/>
              </a:ext>
            </a:extLst>
          </p:cNvPr>
          <p:cNvSpPr txBox="1"/>
          <p:nvPr/>
        </p:nvSpPr>
        <p:spPr>
          <a:xfrm>
            <a:off x="0" y="5330952"/>
            <a:ext cx="9067800" cy="1338828"/>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We should keep close tabs on Phaethon since its A2 term could change; its rubble pile structure could change with the severe thermal shocks it suffers, so such a change might alter the orbit period enough to be a concern in 200 years.</a:t>
            </a:r>
          </a:p>
        </p:txBody>
      </p:sp>
      <p:pic>
        <p:nvPicPr>
          <p:cNvPr id="7" name="Picture 6">
            <a:extLst>
              <a:ext uri="{FF2B5EF4-FFF2-40B4-BE49-F238E27FC236}">
                <a16:creationId xmlns:a16="http://schemas.microsoft.com/office/drawing/2014/main" id="{54980AE4-7B1C-4947-A7D6-25675597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6538"/>
            <a:ext cx="7203616" cy="5664662"/>
          </a:xfrm>
          <a:prstGeom prst="rect">
            <a:avLst/>
          </a:prstGeom>
        </p:spPr>
      </p:pic>
      <p:sp>
        <p:nvSpPr>
          <p:cNvPr id="8" name="TextBox 7">
            <a:extLst>
              <a:ext uri="{FF2B5EF4-FFF2-40B4-BE49-F238E27FC236}">
                <a16:creationId xmlns:a16="http://schemas.microsoft.com/office/drawing/2014/main" id="{DC2BD5CB-1A38-44B1-80A7-5130BCCEB6AA}"/>
              </a:ext>
            </a:extLst>
          </p:cNvPr>
          <p:cNvSpPr txBox="1"/>
          <p:nvPr/>
        </p:nvSpPr>
        <p:spPr>
          <a:xfrm>
            <a:off x="1752600" y="1295400"/>
            <a:ext cx="5586157" cy="289310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MOID = Mean Orbit Intersection Distance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Although Phaethon’s MOID with Earth</a:t>
            </a:r>
          </a:p>
          <a:p>
            <a:r>
              <a:rPr lang="en-US" sz="2000" dirty="0">
                <a:latin typeface="Arial" panose="020B0604020202020204" pitchFamily="34" charset="0"/>
                <a:cs typeface="Arial" panose="020B0604020202020204" pitchFamily="34" charset="0"/>
              </a:rPr>
              <a:t>goes to zero </a:t>
            </a:r>
            <a:r>
              <a:rPr lang="en-US" sz="2000" dirty="0">
                <a:latin typeface="Arial" panose="020B0604020202020204" pitchFamily="34" charset="0"/>
                <a:cs typeface="Arial" panose="020B0604020202020204" pitchFamily="34" charset="0"/>
                <a:sym typeface="Symbol" panose="05050102010706020507" pitchFamily="18" charset="2"/>
              </a:rPr>
              <a:t>2217, there is no risk</a:t>
            </a:r>
          </a:p>
          <a:p>
            <a:r>
              <a:rPr lang="en-US" sz="2000" dirty="0">
                <a:latin typeface="Arial" panose="020B0604020202020204" pitchFamily="34" charset="0"/>
                <a:cs typeface="Arial" panose="020B0604020202020204" pitchFamily="34" charset="0"/>
                <a:sym typeface="Symbol" panose="05050102010706020507" pitchFamily="18" charset="2"/>
              </a:rPr>
              <a:t>of impact then since the period in</a:t>
            </a:r>
          </a:p>
          <a:p>
            <a:r>
              <a:rPr lang="en-US" sz="2000" dirty="0">
                <a:latin typeface="Arial" panose="020B0604020202020204" pitchFamily="34" charset="0"/>
                <a:cs typeface="Arial" panose="020B0604020202020204" pitchFamily="34" charset="0"/>
                <a:sym typeface="Symbol" panose="05050102010706020507" pitchFamily="18" charset="2"/>
              </a:rPr>
              <a:t>the orbit is known well enough</a:t>
            </a:r>
          </a:p>
          <a:p>
            <a:r>
              <a:rPr lang="en-US" sz="2000" dirty="0">
                <a:latin typeface="Arial" panose="020B0604020202020204" pitchFamily="34" charset="0"/>
                <a:cs typeface="Arial" panose="020B0604020202020204" pitchFamily="34" charset="0"/>
                <a:sym typeface="Symbol" panose="05050102010706020507" pitchFamily="18" charset="2"/>
              </a:rPr>
              <a:t>that the Earth and Phaethon</a:t>
            </a:r>
          </a:p>
          <a:p>
            <a:r>
              <a:rPr lang="en-US" sz="2000" dirty="0">
                <a:latin typeface="Arial" panose="020B0604020202020204" pitchFamily="34" charset="0"/>
                <a:cs typeface="Arial" panose="020B0604020202020204" pitchFamily="34" charset="0"/>
              </a:rPr>
              <a:t>will not arrive at the MOID</a:t>
            </a:r>
          </a:p>
          <a:p>
            <a:r>
              <a:rPr lang="en-US" sz="2000" dirty="0">
                <a:latin typeface="Arial" panose="020B0604020202020204" pitchFamily="34" charset="0"/>
                <a:cs typeface="Arial" panose="020B0604020202020204" pitchFamily="34" charset="0"/>
              </a:rPr>
              <a:t>point at the same time.</a:t>
            </a:r>
          </a:p>
        </p:txBody>
      </p:sp>
      <p:sp>
        <p:nvSpPr>
          <p:cNvPr id="9" name="TextBox 8">
            <a:extLst>
              <a:ext uri="{FF2B5EF4-FFF2-40B4-BE49-F238E27FC236}">
                <a16:creationId xmlns:a16="http://schemas.microsoft.com/office/drawing/2014/main" id="{B0434A87-7F97-4F54-8F88-139279F30096}"/>
              </a:ext>
            </a:extLst>
          </p:cNvPr>
          <p:cNvSpPr txBox="1"/>
          <p:nvPr/>
        </p:nvSpPr>
        <p:spPr>
          <a:xfrm>
            <a:off x="4953000" y="2743200"/>
            <a:ext cx="2936452" cy="2031325"/>
          </a:xfrm>
          <a:prstGeom prst="rect">
            <a:avLst/>
          </a:prstGeom>
          <a:noFill/>
        </p:spPr>
        <p:txBody>
          <a:bodyPr wrap="square" rtlCol="0">
            <a:spAutoFit/>
          </a:bodyPr>
          <a:lstStyle/>
          <a:p>
            <a:pPr algn="r"/>
            <a:r>
              <a:rPr lang="en-US" sz="1800" dirty="0">
                <a:latin typeface="Arial" panose="020B0604020202020204" pitchFamily="34" charset="0"/>
                <a:cs typeface="Arial" panose="020B0604020202020204" pitchFamily="34" charset="0"/>
              </a:rPr>
              <a:t>In any case, there</a:t>
            </a:r>
          </a:p>
          <a:p>
            <a:pPr algn="r"/>
            <a:r>
              <a:rPr lang="en-US" sz="1800" dirty="0">
                <a:latin typeface="Arial" panose="020B0604020202020204" pitchFamily="34" charset="0"/>
                <a:cs typeface="Arial" panose="020B0604020202020204" pitchFamily="34" charset="0"/>
              </a:rPr>
              <a:t>should be some great</a:t>
            </a:r>
          </a:p>
          <a:p>
            <a:pPr algn="r"/>
            <a:r>
              <a:rPr lang="en-US" sz="1800" dirty="0">
                <a:latin typeface="Arial" panose="020B0604020202020204" pitchFamily="34" charset="0"/>
                <a:cs typeface="Arial" panose="020B0604020202020204" pitchFamily="34" charset="0"/>
              </a:rPr>
              <a:t>Geminid showers in the</a:t>
            </a:r>
          </a:p>
          <a:p>
            <a:pPr algn="r"/>
            <a:r>
              <a:rPr lang="en-US" sz="1800" dirty="0">
                <a:latin typeface="Arial" panose="020B0604020202020204" pitchFamily="34" charset="0"/>
                <a:cs typeface="Arial" panose="020B0604020202020204" pitchFamily="34" charset="0"/>
              </a:rPr>
              <a:t>early 23</a:t>
            </a:r>
            <a:r>
              <a:rPr lang="en-US" sz="1800" baseline="30000" dirty="0">
                <a:latin typeface="Arial" panose="020B0604020202020204" pitchFamily="34" charset="0"/>
                <a:cs typeface="Arial" panose="020B0604020202020204" pitchFamily="34" charset="0"/>
              </a:rPr>
              <a:t>rd</a:t>
            </a:r>
            <a:r>
              <a:rPr lang="en-US" sz="1800" dirty="0">
                <a:latin typeface="Arial" panose="020B0604020202020204" pitchFamily="34" charset="0"/>
                <a:cs typeface="Arial" panose="020B0604020202020204" pitchFamily="34" charset="0"/>
              </a:rPr>
              <a:t> century. At </a:t>
            </a:r>
            <a:r>
              <a:rPr lang="en-US" sz="1800" dirty="0">
                <a:latin typeface="Arial" panose="020B0604020202020204" pitchFamily="34" charset="0"/>
                <a:cs typeface="Arial" panose="020B0604020202020204" pitchFamily="34" charset="0"/>
                <a:sym typeface="Symbol" panose="05050102010706020507" pitchFamily="18" charset="2"/>
              </a:rPr>
              <a:t>6km across, Phaethon is almost as large as the object that wiped out the dinosaurs.</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56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94F27-95A3-CB23-50AE-463317005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52" y="228600"/>
            <a:ext cx="8430895" cy="6172200"/>
          </a:xfrm>
          <a:prstGeom prst="rect">
            <a:avLst/>
          </a:prstGeom>
        </p:spPr>
      </p:pic>
    </p:spTree>
    <p:extLst>
      <p:ext uri="{BB962C8B-B14F-4D97-AF65-F5344CB8AC3E}">
        <p14:creationId xmlns:p14="http://schemas.microsoft.com/office/powerpoint/2010/main" val="280569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C3C4CAB-1028-36B7-89EC-E17B8F85B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45423"/>
            <a:ext cx="8446792" cy="6348320"/>
          </a:xfrm>
          <a:prstGeom prst="rect">
            <a:avLst/>
          </a:prstGeom>
        </p:spPr>
      </p:pic>
      <p:sp>
        <p:nvSpPr>
          <p:cNvPr id="2" name="TextBox 1">
            <a:extLst>
              <a:ext uri="{FF2B5EF4-FFF2-40B4-BE49-F238E27FC236}">
                <a16:creationId xmlns:a16="http://schemas.microsoft.com/office/drawing/2014/main" id="{019E2227-18B8-2B07-81B9-BD63BA11B639}"/>
              </a:ext>
            </a:extLst>
          </p:cNvPr>
          <p:cNvSpPr txBox="1"/>
          <p:nvPr/>
        </p:nvSpPr>
        <p:spPr>
          <a:xfrm>
            <a:off x="5486400" y="264258"/>
            <a:ext cx="3610697" cy="830997"/>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Best-observed </a:t>
            </a:r>
          </a:p>
          <a:p>
            <a:r>
              <a:rPr lang="en-US" b="1" dirty="0">
                <a:latin typeface="Arial" panose="020B0604020202020204" pitchFamily="34" charset="0"/>
                <a:cs typeface="Arial" panose="020B0604020202020204" pitchFamily="34" charset="0"/>
              </a:rPr>
              <a:t>Phaethon occultation</a:t>
            </a:r>
          </a:p>
        </p:txBody>
      </p:sp>
    </p:spTree>
    <p:extLst>
      <p:ext uri="{BB962C8B-B14F-4D97-AF65-F5344CB8AC3E}">
        <p14:creationId xmlns:p14="http://schemas.microsoft.com/office/powerpoint/2010/main" val="1581404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F432B8EF-D30D-2416-E992-F2D04F598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 y="91440"/>
            <a:ext cx="8496343" cy="6385560"/>
          </a:xfrm>
          <a:prstGeom prst="rect">
            <a:avLst/>
          </a:prstGeom>
        </p:spPr>
      </p:pic>
      <p:sp>
        <p:nvSpPr>
          <p:cNvPr id="2" name="TextBox 1">
            <a:extLst>
              <a:ext uri="{FF2B5EF4-FFF2-40B4-BE49-F238E27FC236}">
                <a16:creationId xmlns:a16="http://schemas.microsoft.com/office/drawing/2014/main" id="{6A841BFE-22D3-934E-3729-53883A105837}"/>
              </a:ext>
            </a:extLst>
          </p:cNvPr>
          <p:cNvSpPr txBox="1"/>
          <p:nvPr/>
        </p:nvSpPr>
        <p:spPr>
          <a:xfrm>
            <a:off x="5486400" y="182880"/>
            <a:ext cx="3943350" cy="923330"/>
          </a:xfrm>
          <a:prstGeom prst="rect">
            <a:avLst/>
          </a:prstGeom>
          <a:noFill/>
        </p:spPr>
        <p:txBody>
          <a:bodyPr wrap="square" rtlCol="0">
            <a:spAutoFit/>
          </a:bodyPr>
          <a:lstStyle/>
          <a:p>
            <a:r>
              <a:rPr lang="en-US" sz="1800" b="1" u="sng" dirty="0">
                <a:latin typeface="Arial" panose="020B0604020202020204" pitchFamily="34" charset="0"/>
                <a:cs typeface="Arial" panose="020B0604020202020204" pitchFamily="34" charset="0"/>
              </a:rPr>
              <a:t>This well-observed occultation</a:t>
            </a:r>
          </a:p>
          <a:p>
            <a:r>
              <a:rPr lang="en-US" sz="1800" b="1" u="sng" dirty="0">
                <a:latin typeface="Arial" panose="020B0604020202020204" pitchFamily="34" charset="0"/>
                <a:cs typeface="Arial" panose="020B0604020202020204" pitchFamily="34" charset="0"/>
              </a:rPr>
              <a:t>had an unexpected large path shift</a:t>
            </a:r>
          </a:p>
        </p:txBody>
      </p:sp>
    </p:spTree>
    <p:extLst>
      <p:ext uri="{BB962C8B-B14F-4D97-AF65-F5344CB8AC3E}">
        <p14:creationId xmlns:p14="http://schemas.microsoft.com/office/powerpoint/2010/main" val="571557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375CBDA-277B-B797-3AFD-3E68D269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86" y="381000"/>
            <a:ext cx="8117430" cy="6096000"/>
          </a:xfrm>
          <a:prstGeom prst="rect">
            <a:avLst/>
          </a:prstGeom>
        </p:spPr>
      </p:pic>
    </p:spTree>
    <p:extLst>
      <p:ext uri="{BB962C8B-B14F-4D97-AF65-F5344CB8AC3E}">
        <p14:creationId xmlns:p14="http://schemas.microsoft.com/office/powerpoint/2010/main" val="12100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CDB8-9208-4478-A950-009BA28FDA74}"/>
              </a:ext>
            </a:extLst>
          </p:cNvPr>
          <p:cNvSpPr>
            <a:spLocks noGrp="1"/>
          </p:cNvSpPr>
          <p:nvPr>
            <p:ph type="title"/>
          </p:nvPr>
        </p:nvSpPr>
        <p:spPr>
          <a:xfrm>
            <a:off x="76200" y="152400"/>
            <a:ext cx="8991600" cy="685800"/>
          </a:xfrm>
        </p:spPr>
        <p:txBody>
          <a:bodyPr/>
          <a:lstStyle/>
          <a:p>
            <a:r>
              <a:rPr lang="en-US" sz="2800" dirty="0">
                <a:latin typeface="Arial" panose="020B0604020202020204" pitchFamily="34" charset="0"/>
                <a:cs typeface="Arial" panose="020B0604020202020204" pitchFamily="34" charset="0"/>
              </a:rPr>
              <a:t>Apophis will pass near the geosat ring on 2029 April 13  </a:t>
            </a:r>
          </a:p>
        </p:txBody>
      </p:sp>
      <p:pic>
        <p:nvPicPr>
          <p:cNvPr id="4" name="Picture 3">
            <a:extLst>
              <a:ext uri="{FF2B5EF4-FFF2-40B4-BE49-F238E27FC236}">
                <a16:creationId xmlns:a16="http://schemas.microsoft.com/office/drawing/2014/main" id="{2BE97FE9-0D6C-4518-AEEB-0D0A22D48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34" y="914400"/>
            <a:ext cx="8357470" cy="5105400"/>
          </a:xfrm>
          <a:prstGeom prst="rect">
            <a:avLst/>
          </a:prstGeom>
        </p:spPr>
      </p:pic>
      <p:sp>
        <p:nvSpPr>
          <p:cNvPr id="5" name="TextBox 4">
            <a:extLst>
              <a:ext uri="{FF2B5EF4-FFF2-40B4-BE49-F238E27FC236}">
                <a16:creationId xmlns:a16="http://schemas.microsoft.com/office/drawing/2014/main" id="{23D2790D-EE1C-4856-AE94-69FF9A5FD0E1}"/>
              </a:ext>
            </a:extLst>
          </p:cNvPr>
          <p:cNvSpPr txBox="1"/>
          <p:nvPr/>
        </p:nvSpPr>
        <p:spPr>
          <a:xfrm>
            <a:off x="455634" y="1188720"/>
            <a:ext cx="8002566" cy="4278094"/>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It will be about 3</a:t>
            </a:r>
            <a:r>
              <a:rPr lang="en-US" sz="2200" baseline="30000" dirty="0">
                <a:solidFill>
                  <a:schemeClr val="bg1"/>
                </a:solidFill>
                <a:latin typeface="Arial" panose="020B0604020202020204" pitchFamily="34" charset="0"/>
                <a:cs typeface="Arial" panose="020B0604020202020204" pitchFamily="34" charset="0"/>
              </a:rPr>
              <a:t>rd</a:t>
            </a:r>
            <a:r>
              <a:rPr lang="en-US" sz="2200" dirty="0">
                <a:solidFill>
                  <a:schemeClr val="bg1"/>
                </a:solidFill>
                <a:latin typeface="Arial" panose="020B0604020202020204" pitchFamily="34" charset="0"/>
                <a:cs typeface="Arial" panose="020B0604020202020204" pitchFamily="34" charset="0"/>
              </a:rPr>
              <a:t> mag. as seen from Europe and Africa</a:t>
            </a:r>
          </a:p>
          <a:p>
            <a:endParaRPr lang="en-US" sz="4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The approach will be about 0.1 lunar distance,</a:t>
            </a:r>
          </a:p>
          <a:p>
            <a:endParaRPr lang="en-US" sz="4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It’s the closest approach by an asteroid this large in 1000 years</a:t>
            </a:r>
          </a:p>
          <a:p>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2013 radar observations showed Apophis to be </a:t>
            </a:r>
            <a:r>
              <a:rPr lang="en-US" sz="2200" dirty="0">
                <a:solidFill>
                  <a:schemeClr val="bg1"/>
                </a:solidFill>
                <a:latin typeface="Arial" panose="020B0604020202020204" pitchFamily="34" charset="0"/>
                <a:cs typeface="Arial" panose="020B0604020202020204" pitchFamily="34" charset="0"/>
                <a:sym typeface="Symbol" panose="05050102010706020507" pitchFamily="18" charset="2"/>
              </a:rPr>
              <a:t>340m across</a:t>
            </a:r>
          </a:p>
          <a:p>
            <a:r>
              <a:rPr lang="en-US" sz="2200" dirty="0">
                <a:solidFill>
                  <a:schemeClr val="bg1"/>
                </a:solidFill>
                <a:latin typeface="Arial" panose="020B0604020202020204" pitchFamily="34" charset="0"/>
                <a:cs typeface="Arial" panose="020B0604020202020204" pitchFamily="34" charset="0"/>
                <a:sym typeface="Symbol" panose="05050102010706020507" pitchFamily="18" charset="2"/>
              </a:rPr>
              <a:t>An impact would destroy everything within 25 km, and produce severe damage out to 300 km from the impact point</a:t>
            </a: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3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6CFBE-1671-4243-8E6A-15DB17B3E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6" y="457200"/>
            <a:ext cx="9168052" cy="5334000"/>
          </a:xfrm>
          <a:prstGeom prst="rect">
            <a:avLst/>
          </a:prstGeom>
        </p:spPr>
      </p:pic>
    </p:spTree>
    <p:extLst>
      <p:ext uri="{BB962C8B-B14F-4D97-AF65-F5344CB8AC3E}">
        <p14:creationId xmlns:p14="http://schemas.microsoft.com/office/powerpoint/2010/main" val="399082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EEA8-772A-424A-B047-85FA3049D39D}"/>
              </a:ext>
            </a:extLst>
          </p:cNvPr>
          <p:cNvSpPr>
            <a:spLocks noGrp="1"/>
          </p:cNvSpPr>
          <p:nvPr>
            <p:ph type="title"/>
          </p:nvPr>
        </p:nvSpPr>
        <p:spPr>
          <a:xfrm>
            <a:off x="1543050" y="944003"/>
            <a:ext cx="6167457" cy="343346"/>
          </a:xfrm>
        </p:spPr>
        <p:txBody>
          <a:bodyPr/>
          <a:lstStyle/>
          <a:p>
            <a:r>
              <a:rPr lang="en-US" sz="1800" dirty="0">
                <a:latin typeface="Arial" panose="020B0604020202020204" pitchFamily="34" charset="0"/>
                <a:cs typeface="Arial" panose="020B0604020202020204" pitchFamily="34" charset="0"/>
              </a:rPr>
              <a:t>2021 Occultations by (99942) Apophis from PDC 2021-1</a:t>
            </a:r>
          </a:p>
        </p:txBody>
      </p:sp>
      <p:sp>
        <p:nvSpPr>
          <p:cNvPr id="5" name="TextBox 4">
            <a:extLst>
              <a:ext uri="{FF2B5EF4-FFF2-40B4-BE49-F238E27FC236}">
                <a16:creationId xmlns:a16="http://schemas.microsoft.com/office/drawing/2014/main" id="{30E98BF5-446A-491E-AA5B-EBDDAEF54593}"/>
              </a:ext>
            </a:extLst>
          </p:cNvPr>
          <p:cNvSpPr txBox="1"/>
          <p:nvPr/>
        </p:nvSpPr>
        <p:spPr>
          <a:xfrm>
            <a:off x="1257300" y="5726431"/>
            <a:ext cx="6457950" cy="415498"/>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Much information about past observed Apophis occultations </a:t>
            </a:r>
            <a:r>
              <a:rPr lang="en-US" sz="1050" dirty="0" err="1">
                <a:latin typeface="Arial" panose="020B0604020202020204" pitchFamily="34" charset="0"/>
                <a:cs typeface="Arial" panose="020B0604020202020204" pitchFamily="34" charset="0"/>
              </a:rPr>
              <a:t>ia</a:t>
            </a:r>
            <a:r>
              <a:rPr lang="en-US" sz="1050" dirty="0">
                <a:latin typeface="Arial" panose="020B0604020202020204" pitchFamily="34" charset="0"/>
                <a:cs typeface="Arial" panose="020B0604020202020204" pitchFamily="34" charset="0"/>
              </a:rPr>
              <a:t> at </a:t>
            </a:r>
            <a:r>
              <a:rPr lang="en-US" sz="1050" b="1" dirty="0">
                <a:latin typeface="Arial" panose="020B0604020202020204" pitchFamily="34" charset="0"/>
                <a:cs typeface="Arial" panose="020B0604020202020204" pitchFamily="34" charset="0"/>
              </a:rPr>
              <a:t>http://iota.jhuapl.edu/Apophis2021.htm.</a:t>
            </a:r>
            <a:r>
              <a:rPr lang="en-US" sz="1050"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E0873EB2-94F8-4667-A90C-8B5E170BB113}"/>
              </a:ext>
            </a:extLst>
          </p:cNvPr>
          <p:cNvSpPr txBox="1"/>
          <p:nvPr/>
        </p:nvSpPr>
        <p:spPr>
          <a:xfrm>
            <a:off x="114300" y="1268730"/>
            <a:ext cx="8858250" cy="43858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The 1</a:t>
            </a:r>
            <a:r>
              <a:rPr lang="en-US" sz="1050" baseline="30000" dirty="0">
                <a:latin typeface="Arial" panose="020B0604020202020204" pitchFamily="34" charset="0"/>
                <a:cs typeface="Arial" panose="020B0604020202020204" pitchFamily="34" charset="0"/>
              </a:rPr>
              <a:t>st</a:t>
            </a:r>
            <a:r>
              <a:rPr lang="en-US" sz="1050" dirty="0">
                <a:latin typeface="Arial" panose="020B0604020202020204" pitchFamily="34" charset="0"/>
                <a:cs typeface="Arial" panose="020B0604020202020204" pitchFamily="34" charset="0"/>
              </a:rPr>
              <a:t> observed event on March 7</a:t>
            </a:r>
            <a:r>
              <a:rPr lang="en-US" sz="1050" baseline="30000" dirty="0">
                <a:latin typeface="Arial" panose="020B0604020202020204" pitchFamily="34" charset="0"/>
                <a:cs typeface="Arial" panose="020B0604020202020204" pitchFamily="34" charset="0"/>
              </a:rPr>
              <a:t>th</a:t>
            </a:r>
            <a:r>
              <a:rPr lang="en-US" sz="1050" dirty="0">
                <a:latin typeface="Arial" panose="020B0604020202020204" pitchFamily="34" charset="0"/>
                <a:cs typeface="Arial" panose="020B0604020202020204" pitchFamily="34" charset="0"/>
              </a:rPr>
              <a:t> benefitted from a JPL prediction based on radar data from Mar. 4-6; the star was 8.4-mag. NY Hydrae, an</a:t>
            </a:r>
          </a:p>
          <a:p>
            <a:r>
              <a:rPr lang="en-US" sz="1050" dirty="0">
                <a:latin typeface="Arial" panose="020B0604020202020204" pitchFamily="34" charset="0"/>
                <a:cs typeface="Arial" panose="020B0604020202020204" pitchFamily="34" charset="0"/>
              </a:rPr>
              <a:t>eclipsing binary with high Gaia RUWE</a:t>
            </a:r>
            <a:r>
              <a:rPr lang="en-US" sz="12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478DB2F8-1EFF-0E2F-976E-37A08A483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65" y="1695867"/>
            <a:ext cx="2384893" cy="2085663"/>
          </a:xfrm>
          <a:prstGeom prst="rect">
            <a:avLst/>
          </a:prstGeom>
        </p:spPr>
      </p:pic>
      <p:pic>
        <p:nvPicPr>
          <p:cNvPr id="12" name="Picture 11" descr="Chart, scatter chart&#10;&#10;Description automatically generated">
            <a:extLst>
              <a:ext uri="{FF2B5EF4-FFF2-40B4-BE49-F238E27FC236}">
                <a16:creationId xmlns:a16="http://schemas.microsoft.com/office/drawing/2014/main" id="{A0765519-9AEE-0108-F015-51A0D14FA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43051"/>
            <a:ext cx="3693878" cy="1273200"/>
          </a:xfrm>
          <a:prstGeom prst="rect">
            <a:avLst/>
          </a:prstGeom>
        </p:spPr>
      </p:pic>
      <p:pic>
        <p:nvPicPr>
          <p:cNvPr id="13" name="Picture 12">
            <a:extLst>
              <a:ext uri="{FF2B5EF4-FFF2-40B4-BE49-F238E27FC236}">
                <a16:creationId xmlns:a16="http://schemas.microsoft.com/office/drawing/2014/main" id="{73D7A97B-33C5-F320-861D-F2C1E151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7245" y="3686557"/>
            <a:ext cx="4857750" cy="1986326"/>
          </a:xfrm>
          <a:prstGeom prst="rect">
            <a:avLst/>
          </a:prstGeom>
        </p:spPr>
      </p:pic>
      <p:sp>
        <p:nvSpPr>
          <p:cNvPr id="14" name="TextBox 13">
            <a:extLst>
              <a:ext uri="{FF2B5EF4-FFF2-40B4-BE49-F238E27FC236}">
                <a16:creationId xmlns:a16="http://schemas.microsoft.com/office/drawing/2014/main" id="{E3E78EB8-3C95-B844-0E63-17C197EDB8D0}"/>
              </a:ext>
            </a:extLst>
          </p:cNvPr>
          <p:cNvSpPr txBox="1"/>
          <p:nvPr/>
        </p:nvSpPr>
        <p:spPr>
          <a:xfrm>
            <a:off x="2647710" y="3326130"/>
            <a:ext cx="6210540" cy="438582"/>
          </a:xfrm>
          <a:prstGeom prst="rect">
            <a:avLst/>
          </a:prstGeom>
          <a:noFill/>
        </p:spPr>
        <p:txBody>
          <a:bodyPr wrap="square" rtlCol="0">
            <a:spAutoFit/>
          </a:bodyPr>
          <a:lstStyle/>
          <a:p>
            <a:r>
              <a:rPr lang="en-US" sz="1125" b="1" dirty="0">
                <a:latin typeface="Arial" panose="020B0604020202020204" pitchFamily="34" charset="0"/>
                <a:cs typeface="Arial" panose="020B0604020202020204" pitchFamily="34" charset="0"/>
              </a:rPr>
              <a:t>Left: </a:t>
            </a:r>
            <a:r>
              <a:rPr lang="en-US" sz="1125" dirty="0">
                <a:latin typeface="Arial" panose="020B0604020202020204" pitchFamily="34" charset="0"/>
                <a:cs typeface="Arial" panose="020B0604020202020204" pitchFamily="34" charset="0"/>
              </a:rPr>
              <a:t>Stations near Oakdale, Louisiana with the planned lines; Green dots mark positive sites, red dots mark sites that had no occultation (negatives).</a:t>
            </a:r>
          </a:p>
        </p:txBody>
      </p:sp>
      <p:sp>
        <p:nvSpPr>
          <p:cNvPr id="15" name="TextBox 14">
            <a:extLst>
              <a:ext uri="{FF2B5EF4-FFF2-40B4-BE49-F238E27FC236}">
                <a16:creationId xmlns:a16="http://schemas.microsoft.com/office/drawing/2014/main" id="{66421427-7484-2713-C38F-183DE8E9EB9C}"/>
              </a:ext>
            </a:extLst>
          </p:cNvPr>
          <p:cNvSpPr txBox="1"/>
          <p:nvPr/>
        </p:nvSpPr>
        <p:spPr>
          <a:xfrm>
            <a:off x="205740" y="3943350"/>
            <a:ext cx="2201693" cy="175432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Right: </a:t>
            </a:r>
            <a:r>
              <a:rPr lang="en-US" sz="1200" dirty="0">
                <a:latin typeface="Arial" panose="020B0604020202020204" pitchFamily="34" charset="0"/>
                <a:cs typeface="Arial" panose="020B0604020202020204" pitchFamily="34" charset="0"/>
              </a:rPr>
              <a:t>Residuals from the</a:t>
            </a:r>
          </a:p>
          <a:p>
            <a:r>
              <a:rPr lang="en-US" sz="1200" dirty="0">
                <a:latin typeface="Arial" panose="020B0604020202020204" pitchFamily="34" charset="0"/>
                <a:cs typeface="Arial" panose="020B0604020202020204" pitchFamily="34" charset="0"/>
              </a:rPr>
              <a:t>first 5 Apophis occultations</a:t>
            </a:r>
          </a:p>
          <a:p>
            <a:r>
              <a:rPr lang="en-US" sz="1200" dirty="0">
                <a:latin typeface="Arial" panose="020B0604020202020204" pitchFamily="34" charset="0"/>
                <a:cs typeface="Arial" panose="020B0604020202020204" pitchFamily="34" charset="0"/>
              </a:rPr>
              <a:t>from the JPL 214a orbit that</a:t>
            </a:r>
          </a:p>
          <a:p>
            <a:r>
              <a:rPr lang="en-US" sz="1200" dirty="0">
                <a:latin typeface="Arial" panose="020B0604020202020204" pitchFamily="34" charset="0"/>
                <a:cs typeface="Arial" panose="020B0604020202020204" pitchFamily="34" charset="0"/>
              </a:rPr>
              <a:t>gave 0 weight to Mar. 7 since</a:t>
            </a:r>
          </a:p>
          <a:p>
            <a:r>
              <a:rPr lang="en-US" sz="1200" dirty="0">
                <a:latin typeface="Arial" panose="020B0604020202020204" pitchFamily="34" charset="0"/>
                <a:cs typeface="Arial" panose="020B0604020202020204" pitchFamily="34" charset="0"/>
              </a:rPr>
              <a:t>the star’s Gaia RUWE was </a:t>
            </a:r>
          </a:p>
          <a:p>
            <a:r>
              <a:rPr lang="en-US" sz="1200" dirty="0">
                <a:latin typeface="Arial" panose="020B0604020202020204" pitchFamily="34" charset="0"/>
                <a:cs typeface="Arial" panose="020B0604020202020204" pitchFamily="34" charset="0"/>
              </a:rPr>
              <a:t>high. The high-precision orbit,</a:t>
            </a:r>
          </a:p>
          <a:p>
            <a:r>
              <a:rPr lang="en-US" sz="1200" dirty="0">
                <a:latin typeface="Arial" panose="020B0604020202020204" pitchFamily="34" charset="0"/>
                <a:cs typeface="Arial" panose="020B0604020202020204" pitchFamily="34" charset="0"/>
              </a:rPr>
              <a:t>with radar &amp; occultations, </a:t>
            </a:r>
          </a:p>
          <a:p>
            <a:r>
              <a:rPr lang="en-US" sz="1200" dirty="0">
                <a:latin typeface="Arial" panose="020B0604020202020204" pitchFamily="34" charset="0"/>
                <a:cs typeface="Arial" panose="020B0604020202020204" pitchFamily="34" charset="0"/>
              </a:rPr>
              <a:t>retired the risk of impact with</a:t>
            </a:r>
          </a:p>
          <a:p>
            <a:r>
              <a:rPr lang="en-US" sz="1200" dirty="0">
                <a:latin typeface="Arial" panose="020B0604020202020204" pitchFamily="34" charset="0"/>
                <a:cs typeface="Arial" panose="020B0604020202020204" pitchFamily="34" charset="0"/>
              </a:rPr>
              <a:t>Earth for at least a century.</a:t>
            </a:r>
          </a:p>
        </p:txBody>
      </p:sp>
      <p:sp>
        <p:nvSpPr>
          <p:cNvPr id="3" name="TextBox 2">
            <a:extLst>
              <a:ext uri="{FF2B5EF4-FFF2-40B4-BE49-F238E27FC236}">
                <a16:creationId xmlns:a16="http://schemas.microsoft.com/office/drawing/2014/main" id="{EB989F53-F7D1-9F22-9A33-C667C43C62B4}"/>
              </a:ext>
            </a:extLst>
          </p:cNvPr>
          <p:cNvSpPr txBox="1"/>
          <p:nvPr/>
        </p:nvSpPr>
        <p:spPr>
          <a:xfrm>
            <a:off x="5143501" y="4286250"/>
            <a:ext cx="1880643"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marginal detection, not used</a:t>
            </a:r>
          </a:p>
        </p:txBody>
      </p:sp>
      <p:sp>
        <p:nvSpPr>
          <p:cNvPr id="4" name="Rectangle 3">
            <a:extLst>
              <a:ext uri="{FF2B5EF4-FFF2-40B4-BE49-F238E27FC236}">
                <a16:creationId xmlns:a16="http://schemas.microsoft.com/office/drawing/2014/main" id="{991BAB73-9B83-8120-89A3-09EF026ACA4E}"/>
              </a:ext>
            </a:extLst>
          </p:cNvPr>
          <p:cNvSpPr/>
          <p:nvPr/>
        </p:nvSpPr>
        <p:spPr>
          <a:xfrm>
            <a:off x="5074920" y="3874770"/>
            <a:ext cx="973836" cy="150876"/>
          </a:xfrm>
          <a:prstGeom prst="rect">
            <a:avLst/>
          </a:prstGeom>
          <a:solidFill>
            <a:srgbClr val="FF000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C1AADEC-C2CD-A8E8-1C0E-D69340AE950C}"/>
              </a:ext>
            </a:extLst>
          </p:cNvPr>
          <p:cNvSpPr txBox="1"/>
          <p:nvPr/>
        </p:nvSpPr>
        <p:spPr>
          <a:xfrm>
            <a:off x="2647709" y="2777490"/>
            <a:ext cx="6587732" cy="611706"/>
          </a:xfrm>
          <a:prstGeom prst="rect">
            <a:avLst/>
          </a:prstGeom>
          <a:noFill/>
        </p:spPr>
        <p:txBody>
          <a:bodyPr wrap="square" rtlCol="0">
            <a:spAutoFit/>
          </a:bodyPr>
          <a:lstStyle/>
          <a:p>
            <a:r>
              <a:rPr lang="en-US" sz="1125" b="1" dirty="0">
                <a:latin typeface="Arial" panose="020B0604020202020204" pitchFamily="34" charset="0"/>
                <a:cs typeface="Arial" panose="020B0604020202020204" pitchFamily="34" charset="0"/>
              </a:rPr>
              <a:t>Above, </a:t>
            </a:r>
            <a:r>
              <a:rPr lang="en-US" sz="1125" dirty="0">
                <a:latin typeface="Arial" panose="020B0604020202020204" pitchFamily="34" charset="0"/>
                <a:cs typeface="Arial" panose="020B0604020202020204" pitchFamily="34" charset="0"/>
              </a:rPr>
              <a:t>the 2 pre-pointed 8cm Dunham      </a:t>
            </a:r>
            <a:r>
              <a:rPr lang="en-US" sz="1125" b="1" dirty="0">
                <a:latin typeface="Arial" panose="020B0604020202020204" pitchFamily="34" charset="0"/>
                <a:cs typeface="Arial" panose="020B0604020202020204" pitchFamily="34" charset="0"/>
              </a:rPr>
              <a:t>Above, </a:t>
            </a:r>
            <a:r>
              <a:rPr lang="en-US" sz="1125" dirty="0">
                <a:latin typeface="Arial" panose="020B0604020202020204" pitchFamily="34" charset="0"/>
                <a:cs typeface="Arial" panose="020B0604020202020204" pitchFamily="34" charset="0"/>
              </a:rPr>
              <a:t>the 3 positive light curves for the March 7</a:t>
            </a:r>
            <a:r>
              <a:rPr lang="en-US" sz="1125" baseline="30000" dirty="0">
                <a:latin typeface="Arial" panose="020B0604020202020204" pitchFamily="34" charset="0"/>
                <a:cs typeface="Arial" panose="020B0604020202020204" pitchFamily="34" charset="0"/>
              </a:rPr>
              <a:t>th</a:t>
            </a:r>
            <a:r>
              <a:rPr lang="en-US" sz="1125" dirty="0">
                <a:latin typeface="Arial" panose="020B0604020202020204" pitchFamily="34" charset="0"/>
                <a:cs typeface="Arial" panose="020B0604020202020204" pitchFamily="34" charset="0"/>
              </a:rPr>
              <a:t> .</a:t>
            </a:r>
          </a:p>
          <a:p>
            <a:r>
              <a:rPr lang="en-US" sz="1125" dirty="0">
                <a:latin typeface="Arial" panose="020B0604020202020204" pitchFamily="34" charset="0"/>
                <a:cs typeface="Arial" panose="020B0604020202020204" pitchFamily="34" charset="0"/>
              </a:rPr>
              <a:t>unattended systems that recorded                            occultation.</a:t>
            </a:r>
          </a:p>
          <a:p>
            <a:r>
              <a:rPr lang="en-US" sz="1125" dirty="0">
                <a:latin typeface="Arial" panose="020B0604020202020204" pitchFamily="34" charset="0"/>
                <a:cs typeface="Arial" panose="020B0604020202020204" pitchFamily="34" charset="0"/>
              </a:rPr>
              <a:t>positives; 3 others they deployed had misses.</a:t>
            </a:r>
          </a:p>
        </p:txBody>
      </p:sp>
      <p:pic>
        <p:nvPicPr>
          <p:cNvPr id="9" name="Picture 8">
            <a:extLst>
              <a:ext uri="{FF2B5EF4-FFF2-40B4-BE49-F238E27FC236}">
                <a16:creationId xmlns:a16="http://schemas.microsoft.com/office/drawing/2014/main" id="{132FCEBD-5C9B-B858-9C92-83EB3F0CA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323" y="1474471"/>
            <a:ext cx="2522605" cy="1326623"/>
          </a:xfrm>
          <a:prstGeom prst="rect">
            <a:avLst/>
          </a:prstGeom>
        </p:spPr>
      </p:pic>
    </p:spTree>
    <p:extLst>
      <p:ext uri="{BB962C8B-B14F-4D97-AF65-F5344CB8AC3E}">
        <p14:creationId xmlns:p14="http://schemas.microsoft.com/office/powerpoint/2010/main" val="2680006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EEA8-772A-424A-B047-85FA3049D39D}"/>
              </a:ext>
            </a:extLst>
          </p:cNvPr>
          <p:cNvSpPr>
            <a:spLocks noGrp="1"/>
          </p:cNvSpPr>
          <p:nvPr>
            <p:ph type="title"/>
          </p:nvPr>
        </p:nvSpPr>
        <p:spPr>
          <a:xfrm>
            <a:off x="1543050" y="944003"/>
            <a:ext cx="6115050" cy="343346"/>
          </a:xfrm>
        </p:spPr>
        <p:txBody>
          <a:bodyPr/>
          <a:lstStyle/>
          <a:p>
            <a:r>
              <a:rPr lang="en-US" sz="1800" dirty="0">
                <a:latin typeface="Arial" panose="020B0604020202020204" pitchFamily="34" charset="0"/>
                <a:cs typeface="Arial" panose="020B0604020202020204" pitchFamily="34" charset="0"/>
              </a:rPr>
              <a:t>2021 Occultations by (99942) Apophis from PDC 2021-2</a:t>
            </a:r>
          </a:p>
        </p:txBody>
      </p:sp>
      <p:sp>
        <p:nvSpPr>
          <p:cNvPr id="8" name="TextBox 7">
            <a:extLst>
              <a:ext uri="{FF2B5EF4-FFF2-40B4-BE49-F238E27FC236}">
                <a16:creationId xmlns:a16="http://schemas.microsoft.com/office/drawing/2014/main" id="{E0873EB2-94F8-4667-A90C-8B5E170BB113}"/>
              </a:ext>
            </a:extLst>
          </p:cNvPr>
          <p:cNvSpPr txBox="1"/>
          <p:nvPr/>
        </p:nvSpPr>
        <p:spPr>
          <a:xfrm>
            <a:off x="114300" y="1405890"/>
            <a:ext cx="9029701" cy="286232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observed event on March 7</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benefitted from a JPL prediction based on radar data from Mar. 4-6; the star was NY Hydrae, Hydrae, an eclipsing binary with high Gaia RUWE. On 2021 Mar. 22, </a:t>
            </a:r>
          </a:p>
          <a:p>
            <a:r>
              <a:rPr lang="en-US" sz="1200" dirty="0">
                <a:latin typeface="Arial" panose="020B0604020202020204" pitchFamily="34" charset="0"/>
                <a:cs typeface="Arial" panose="020B0604020202020204" pitchFamily="34" charset="0"/>
              </a:rPr>
              <a:t>R. Venable recorded the occultation of a 10.0-mag. star from 5 </a:t>
            </a:r>
            <a:r>
              <a:rPr lang="en-US" sz="1200" dirty="0" err="1">
                <a:latin typeface="Arial" panose="020B0604020202020204" pitchFamily="34" charset="0"/>
                <a:cs typeface="Arial" panose="020B0604020202020204" pitchFamily="34" charset="0"/>
              </a:rPr>
              <a:t>loca</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tions with large pre-pointed telescopes in Florida (</a:t>
            </a:r>
            <a:r>
              <a:rPr lang="en-US" sz="1200" b="1" dirty="0">
                <a:latin typeface="Arial" panose="020B0604020202020204" pitchFamily="34" charset="0"/>
                <a:cs typeface="Arial" panose="020B0604020202020204" pitchFamily="34" charset="0"/>
              </a:rPr>
              <a:t>below</a:t>
            </a:r>
            <a:r>
              <a:rPr lang="en-US" sz="1200" dirty="0">
                <a:latin typeface="Arial" panose="020B0604020202020204" pitchFamily="34" charset="0"/>
                <a:cs typeface="Arial" panose="020B0604020202020204" pitchFamily="34" charset="0"/>
              </a:rPr>
              <a:t>); he covered </a:t>
            </a:r>
          </a:p>
          <a:p>
            <a:r>
              <a:rPr lang="en-US" sz="1200" dirty="0">
                <a:latin typeface="Arial" panose="020B0604020202020204" pitchFamily="34" charset="0"/>
                <a:cs typeface="Arial" panose="020B0604020202020204" pitchFamily="34" charset="0"/>
              </a:rPr>
              <a:t>the east side of the predicted (JPL207) path while others covered the </a:t>
            </a:r>
          </a:p>
          <a:p>
            <a:r>
              <a:rPr lang="en-US" sz="1200" dirty="0">
                <a:latin typeface="Arial" panose="020B0604020202020204" pitchFamily="34" charset="0"/>
                <a:cs typeface="Arial" panose="020B0604020202020204" pitchFamily="34" charset="0"/>
              </a:rPr>
              <a:t>west side. To the </a:t>
            </a:r>
            <a:r>
              <a:rPr lang="en-US" sz="1200" b="1" dirty="0">
                <a:latin typeface="Arial" panose="020B0604020202020204" pitchFamily="34" charset="0"/>
                <a:cs typeface="Arial" panose="020B0604020202020204" pitchFamily="34" charset="0"/>
              </a:rPr>
              <a:t>right</a:t>
            </a:r>
            <a:r>
              <a:rPr lang="en-US" sz="1200" dirty="0">
                <a:latin typeface="Arial" panose="020B0604020202020204" pitchFamily="34" charset="0"/>
                <a:cs typeface="Arial" panose="020B0604020202020204" pitchFamily="34" charset="0"/>
              </a:rPr>
              <a:t> is Venable with one of his 14-in. Fastar (f/2.1) </a:t>
            </a:r>
          </a:p>
          <a:p>
            <a:r>
              <a:rPr lang="en-US" sz="1200" dirty="0">
                <a:latin typeface="Arial" panose="020B0604020202020204" pitchFamily="34" charset="0"/>
                <a:cs typeface="Arial" panose="020B0604020202020204" pitchFamily="34" charset="0"/>
              </a:rPr>
              <a:t>SCT’s with specially-built low mount that adds stability and facilitates </a:t>
            </a:r>
          </a:p>
          <a:p>
            <a:r>
              <a:rPr lang="en-US" sz="1200" dirty="0">
                <a:latin typeface="Arial" panose="020B0604020202020204" pitchFamily="34" charset="0"/>
                <a:cs typeface="Arial" panose="020B0604020202020204" pitchFamily="34" charset="0"/>
              </a:rPr>
              <a:t>quick set-up. His fence of telescopes extended just far enough east to </a:t>
            </a:r>
          </a:p>
          <a:p>
            <a:r>
              <a:rPr lang="en-US" sz="1200" dirty="0">
                <a:latin typeface="Arial" panose="020B0604020202020204" pitchFamily="34" charset="0"/>
                <a:cs typeface="Arial" panose="020B0604020202020204" pitchFamily="34" charset="0"/>
              </a:rPr>
              <a:t>catch the critical occultation observation (green dot, positive) while the </a:t>
            </a:r>
          </a:p>
          <a:p>
            <a:r>
              <a:rPr lang="en-US" sz="1200" dirty="0">
                <a:latin typeface="Arial" panose="020B0604020202020204" pitchFamily="34" charset="0"/>
                <a:cs typeface="Arial" panose="020B0604020202020204" pitchFamily="34" charset="0"/>
              </a:rPr>
              <a:t>others were negative (red dots). With this effort, Venable saved </a:t>
            </a:r>
          </a:p>
          <a:p>
            <a:r>
              <a:rPr lang="en-US" sz="1200" dirty="0">
                <a:latin typeface="Arial" panose="020B0604020202020204" pitchFamily="34" charset="0"/>
                <a:cs typeface="Arial" panose="020B0604020202020204" pitchFamily="34" charset="0"/>
              </a:rPr>
              <a:t>Apophis’ accurate orbit that helped retire its risk of impact; the subse-</a:t>
            </a:r>
          </a:p>
          <a:p>
            <a:r>
              <a:rPr lang="en-US" sz="1200" dirty="0">
                <a:latin typeface="Arial" panose="020B0604020202020204" pitchFamily="34" charset="0"/>
                <a:cs typeface="Arial" panose="020B0604020202020204" pitchFamily="34" charset="0"/>
              </a:rPr>
              <a:t>quent events listed on the previous slide secured the orbit. Venable’s </a:t>
            </a:r>
          </a:p>
          <a:p>
            <a:r>
              <a:rPr lang="en-US" sz="1200" dirty="0">
                <a:latin typeface="Arial" panose="020B0604020202020204" pitchFamily="34" charset="0"/>
                <a:cs typeface="Arial" panose="020B0604020202020204" pitchFamily="34" charset="0"/>
              </a:rPr>
              <a:t>subsequent deployments of his systems have led to other NEA occul-</a:t>
            </a:r>
          </a:p>
          <a:p>
            <a:r>
              <a:rPr lang="en-US" sz="1200" dirty="0">
                <a:latin typeface="Arial" panose="020B0604020202020204" pitchFamily="34" charset="0"/>
                <a:cs typeface="Arial" panose="020B0604020202020204" pitchFamily="34" charset="0"/>
              </a:rPr>
              <a:t>tation successes, especially for Didymos and Dimorphos, see later</a:t>
            </a:r>
          </a:p>
          <a:p>
            <a:r>
              <a:rPr lang="en-US" sz="1200" dirty="0">
                <a:latin typeface="Arial" panose="020B0604020202020204" pitchFamily="34" charset="0"/>
                <a:cs typeface="Arial" panose="020B0604020202020204" pitchFamily="34" charset="0"/>
              </a:rPr>
              <a:t>Slides.</a:t>
            </a:r>
          </a:p>
        </p:txBody>
      </p:sp>
      <p:pic>
        <p:nvPicPr>
          <p:cNvPr id="7" name="Picture 6" descr="A person standing next to a machine&#10;&#10;Description automatically generated with medium confidence">
            <a:extLst>
              <a:ext uri="{FF2B5EF4-FFF2-40B4-BE49-F238E27FC236}">
                <a16:creationId xmlns:a16="http://schemas.microsoft.com/office/drawing/2014/main" id="{F11981A1-550A-3E44-68CC-A1D0DA7A0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193" y="1659511"/>
            <a:ext cx="1907177" cy="2585618"/>
          </a:xfrm>
          <a:prstGeom prst="rect">
            <a:avLst/>
          </a:prstGeom>
        </p:spPr>
      </p:pic>
      <p:pic>
        <p:nvPicPr>
          <p:cNvPr id="4" name="Picture 3" descr="Map&#10;&#10;Description automatically generated">
            <a:extLst>
              <a:ext uri="{FF2B5EF4-FFF2-40B4-BE49-F238E27FC236}">
                <a16:creationId xmlns:a16="http://schemas.microsoft.com/office/drawing/2014/main" id="{BA5A5313-BD1B-A237-B000-3430EF315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4171950"/>
            <a:ext cx="4520590" cy="1643851"/>
          </a:xfrm>
          <a:prstGeom prst="rect">
            <a:avLst/>
          </a:prstGeom>
        </p:spPr>
      </p:pic>
      <p:sp>
        <p:nvSpPr>
          <p:cNvPr id="10" name="TextBox 9">
            <a:extLst>
              <a:ext uri="{FF2B5EF4-FFF2-40B4-BE49-F238E27FC236}">
                <a16:creationId xmlns:a16="http://schemas.microsoft.com/office/drawing/2014/main" id="{486C2639-4843-EACE-0137-BA5DFA4FFD0B}"/>
              </a:ext>
            </a:extLst>
          </p:cNvPr>
          <p:cNvSpPr txBox="1"/>
          <p:nvPr/>
        </p:nvSpPr>
        <p:spPr>
          <a:xfrm rot="3283648">
            <a:off x="1277933" y="5029089"/>
            <a:ext cx="1604927" cy="415498"/>
          </a:xfrm>
          <a:prstGeom prst="rect">
            <a:avLst/>
          </a:prstGeom>
          <a:noFill/>
        </p:spPr>
        <p:txBody>
          <a:bodyPr wrap="none" rtlCol="0">
            <a:spAutoFit/>
          </a:bodyPr>
          <a:lstStyle/>
          <a:p>
            <a:r>
              <a:rPr lang="en-US" sz="1050" b="1" dirty="0">
                <a:solidFill>
                  <a:srgbClr val="FFFF00"/>
                </a:solidFill>
                <a:latin typeface="Arial" panose="020B0604020202020204" pitchFamily="34" charset="0"/>
                <a:cs typeface="Arial" panose="020B0604020202020204" pitchFamily="34" charset="0"/>
              </a:rPr>
              <a:t>Predicted path, before</a:t>
            </a:r>
          </a:p>
          <a:p>
            <a:r>
              <a:rPr lang="en-US" sz="1050" b="1" dirty="0">
                <a:solidFill>
                  <a:srgbClr val="FFFF00"/>
                </a:solidFill>
                <a:latin typeface="Arial" panose="020B0604020202020204" pitchFamily="34" charset="0"/>
                <a:cs typeface="Arial" panose="020B0604020202020204" pitchFamily="34" charset="0"/>
              </a:rPr>
              <a:t>the occultation</a:t>
            </a:r>
          </a:p>
        </p:txBody>
      </p:sp>
      <p:sp>
        <p:nvSpPr>
          <p:cNvPr id="11" name="TextBox 10">
            <a:extLst>
              <a:ext uri="{FF2B5EF4-FFF2-40B4-BE49-F238E27FC236}">
                <a16:creationId xmlns:a16="http://schemas.microsoft.com/office/drawing/2014/main" id="{A56C20F5-CA58-D6FC-8D45-037DE37D692A}"/>
              </a:ext>
            </a:extLst>
          </p:cNvPr>
          <p:cNvSpPr txBox="1"/>
          <p:nvPr/>
        </p:nvSpPr>
        <p:spPr>
          <a:xfrm rot="3266013">
            <a:off x="3697722" y="4617608"/>
            <a:ext cx="1309974" cy="542456"/>
          </a:xfrm>
          <a:prstGeom prst="rect">
            <a:avLst/>
          </a:prstGeom>
          <a:noFill/>
        </p:spPr>
        <p:txBody>
          <a:bodyPr wrap="none" rtlCol="0">
            <a:spAutoFit/>
          </a:bodyPr>
          <a:lstStyle/>
          <a:p>
            <a:r>
              <a:rPr lang="en-US" sz="975" b="1" dirty="0">
                <a:solidFill>
                  <a:srgbClr val="FFFF00"/>
                </a:solidFill>
                <a:latin typeface="Arial" panose="020B0604020202020204" pitchFamily="34" charset="0"/>
                <a:cs typeface="Arial" panose="020B0604020202020204" pitchFamily="34" charset="0"/>
              </a:rPr>
              <a:t>    Path after mo</a:t>
            </a:r>
            <a:r>
              <a:rPr lang="en-US" sz="975" b="1" dirty="0">
                <a:latin typeface="Arial" panose="020B0604020202020204" pitchFamily="34" charset="0"/>
                <a:cs typeface="Arial" panose="020B0604020202020204" pitchFamily="34" charset="0"/>
              </a:rPr>
              <a:t>re</a:t>
            </a:r>
            <a:r>
              <a:rPr lang="en-US" sz="975" b="1" dirty="0">
                <a:solidFill>
                  <a:srgbClr val="FFFF00"/>
                </a:solidFill>
                <a:latin typeface="Arial" panose="020B0604020202020204" pitchFamily="34" charset="0"/>
                <a:cs typeface="Arial" panose="020B0604020202020204" pitchFamily="34" charset="0"/>
              </a:rPr>
              <a:t>e</a:t>
            </a:r>
          </a:p>
          <a:p>
            <a:r>
              <a:rPr lang="en-US" sz="975" b="1" dirty="0">
                <a:solidFill>
                  <a:srgbClr val="FFFF00"/>
                </a:solidFill>
                <a:latin typeface="Arial" panose="020B0604020202020204" pitchFamily="34" charset="0"/>
                <a:cs typeface="Arial" panose="020B0604020202020204" pitchFamily="34" charset="0"/>
              </a:rPr>
              <a:t>Observed events</a:t>
            </a:r>
          </a:p>
          <a:p>
            <a:r>
              <a:rPr lang="en-US" sz="975" b="1" dirty="0">
                <a:solidFill>
                  <a:srgbClr val="FFFF00"/>
                </a:solidFill>
                <a:latin typeface="Arial" panose="020B0604020202020204" pitchFamily="34" charset="0"/>
                <a:cs typeface="Arial" panose="020B0604020202020204" pitchFamily="34" charset="0"/>
              </a:rPr>
              <a:t>were added</a:t>
            </a:r>
          </a:p>
        </p:txBody>
      </p:sp>
      <p:pic>
        <p:nvPicPr>
          <p:cNvPr id="5" name="Picture 4" descr="A picture containing line, plot, diagram, parallel&#10;&#10;Description automatically generated">
            <a:extLst>
              <a:ext uri="{FF2B5EF4-FFF2-40B4-BE49-F238E27FC236}">
                <a16:creationId xmlns:a16="http://schemas.microsoft.com/office/drawing/2014/main" id="{E21A8765-BD0D-0B8E-B5F2-B8B4F21D0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042" y="1717480"/>
            <a:ext cx="1705508" cy="2527649"/>
          </a:xfrm>
          <a:prstGeom prst="rect">
            <a:avLst/>
          </a:prstGeom>
        </p:spPr>
      </p:pic>
      <p:sp>
        <p:nvSpPr>
          <p:cNvPr id="6" name="TextBox 5">
            <a:extLst>
              <a:ext uri="{FF2B5EF4-FFF2-40B4-BE49-F238E27FC236}">
                <a16:creationId xmlns:a16="http://schemas.microsoft.com/office/drawing/2014/main" id="{7253CB81-E084-6E74-08A2-DE7B3F2F9D1E}"/>
              </a:ext>
            </a:extLst>
          </p:cNvPr>
          <p:cNvSpPr txBox="1"/>
          <p:nvPr/>
        </p:nvSpPr>
        <p:spPr>
          <a:xfrm>
            <a:off x="4857750" y="4286250"/>
            <a:ext cx="34682580" cy="1823576"/>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Above right, </a:t>
            </a:r>
            <a:r>
              <a:rPr lang="en-US" sz="1200" dirty="0">
                <a:latin typeface="Arial" panose="020B0604020202020204" pitchFamily="34" charset="0"/>
                <a:cs typeface="Arial" panose="020B0604020202020204" pitchFamily="34" charset="0"/>
              </a:rPr>
              <a:t>April 11 near Farmington, NM, light curve of the </a:t>
            </a:r>
          </a:p>
          <a:p>
            <a:r>
              <a:rPr lang="en-US" sz="1200" dirty="0">
                <a:latin typeface="Arial" panose="020B0604020202020204" pitchFamily="34" charset="0"/>
                <a:cs typeface="Arial" panose="020B0604020202020204" pitchFamily="34" charset="0"/>
              </a:rPr>
              <a:t>the occultation of a 10.1-mag. star by Apophis, by </a:t>
            </a:r>
          </a:p>
          <a:p>
            <a:r>
              <a:rPr lang="en-US" sz="1200" dirty="0">
                <a:latin typeface="Arial" panose="020B0604020202020204" pitchFamily="34" charset="0"/>
                <a:cs typeface="Arial" panose="020B0604020202020204" pitchFamily="34" charset="0"/>
              </a:rPr>
              <a:t>Kai Getrost, recorded with 100 frames per second with a </a:t>
            </a:r>
          </a:p>
          <a:p>
            <a:r>
              <a:rPr lang="en-US" sz="1200" dirty="0">
                <a:latin typeface="Arial" panose="020B0604020202020204" pitchFamily="34" charset="0"/>
                <a:cs typeface="Arial" panose="020B0604020202020204" pitchFamily="34" charset="0"/>
              </a:rPr>
              <a:t>QHY 174M GPS camera attached to a 20-inch Dobsonian </a:t>
            </a:r>
          </a:p>
          <a:p>
            <a:r>
              <a:rPr lang="en-US" sz="1200" dirty="0">
                <a:latin typeface="Arial" panose="020B0604020202020204" pitchFamily="34" charset="0"/>
                <a:cs typeface="Arial" panose="020B0604020202020204" pitchFamily="34" charset="0"/>
              </a:rPr>
              <a:t>telescope. Effects of Fresnel diffraction are evident.</a:t>
            </a:r>
          </a:p>
          <a:p>
            <a:endParaRPr lang="en-US" sz="45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See the next talk by Damya Souami for the remarkable</a:t>
            </a:r>
          </a:p>
          <a:p>
            <a:r>
              <a:rPr lang="en-US" sz="1200" b="1" dirty="0">
                <a:latin typeface="Arial" panose="020B0604020202020204" pitchFamily="34" charset="0"/>
                <a:cs typeface="Arial" panose="020B0604020202020204" pitchFamily="34" charset="0"/>
              </a:rPr>
              <a:t>Reduction of Apophis’ orbital errors from the addition of </a:t>
            </a:r>
          </a:p>
          <a:p>
            <a:r>
              <a:rPr lang="en-US" sz="1200" b="1" dirty="0">
                <a:latin typeface="Arial" panose="020B0604020202020204" pitchFamily="34" charset="0"/>
                <a:cs typeface="Arial" panose="020B0604020202020204" pitchFamily="34" charset="0"/>
              </a:rPr>
              <a:t>IOTA’s asteroidal occultation observations.</a:t>
            </a:r>
          </a:p>
          <a:p>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6805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oW_Apophis_Yarkovsky">
            <a:extLst>
              <a:ext uri="{FF2B5EF4-FFF2-40B4-BE49-F238E27FC236}">
                <a16:creationId xmlns:a16="http://schemas.microsoft.com/office/drawing/2014/main" id="{ADF38449-6973-48CF-A93A-651554194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 y="457200"/>
            <a:ext cx="4699544"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215A05-7D76-454C-A288-7FC8FCA13B03}"/>
              </a:ext>
            </a:extLst>
          </p:cNvPr>
          <p:cNvSpPr>
            <a:spLocks noGrp="1"/>
          </p:cNvSpPr>
          <p:nvPr>
            <p:ph type="title"/>
          </p:nvPr>
        </p:nvSpPr>
        <p:spPr>
          <a:xfrm>
            <a:off x="76200" y="0"/>
            <a:ext cx="8991600" cy="762000"/>
          </a:xfrm>
        </p:spPr>
        <p:txBody>
          <a:bodyPr/>
          <a:lstStyle/>
          <a:p>
            <a:r>
              <a:rPr lang="en-US" sz="3200" dirty="0">
                <a:effectLst/>
                <a:latin typeface="Arial" panose="020B0604020202020204" pitchFamily="34" charset="0"/>
                <a:ea typeface="MS Mincho" panose="02020609040205080304" pitchFamily="49" charset="-128"/>
              </a:rPr>
              <a:t>Occultations helped retire the risk of Apophis</a:t>
            </a:r>
            <a:endParaRPr lang="en-US" sz="3200" dirty="0"/>
          </a:p>
        </p:txBody>
      </p:sp>
      <p:sp>
        <p:nvSpPr>
          <p:cNvPr id="6" name="TextBox 5">
            <a:extLst>
              <a:ext uri="{FF2B5EF4-FFF2-40B4-BE49-F238E27FC236}">
                <a16:creationId xmlns:a16="http://schemas.microsoft.com/office/drawing/2014/main" id="{5E9427B1-CB3C-4906-A7A0-5F249DCE21F2}"/>
              </a:ext>
            </a:extLst>
          </p:cNvPr>
          <p:cNvSpPr txBox="1"/>
          <p:nvPr/>
        </p:nvSpPr>
        <p:spPr>
          <a:xfrm>
            <a:off x="10510" y="4572000"/>
            <a:ext cx="9330509" cy="2308324"/>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Evolution in time of our knowledge of the average Yarkovsky acceleration for 99942 </a:t>
            </a:r>
          </a:p>
          <a:p>
            <a:r>
              <a:rPr lang="en-US" sz="1800" dirty="0">
                <a:latin typeface="Arial" panose="020B0604020202020204" pitchFamily="34" charset="0"/>
                <a:cs typeface="Arial" panose="020B0604020202020204" pitchFamily="34" charset="0"/>
              </a:rPr>
              <a:t>Apophis. The light blue data represent the early theoretical estimates from approximate </a:t>
            </a:r>
          </a:p>
          <a:p>
            <a:r>
              <a:rPr lang="en-US" sz="1800" dirty="0">
                <a:latin typeface="Arial" panose="020B0604020202020204" pitchFamily="34" charset="0"/>
                <a:cs typeface="Arial" panose="020B0604020202020204" pitchFamily="34" charset="0"/>
              </a:rPr>
              <a:t>models of the physical properties of Apophis1. The other data are measurements </a:t>
            </a:r>
          </a:p>
          <a:p>
            <a:r>
              <a:rPr lang="en-US" sz="1800" dirty="0">
                <a:latin typeface="Arial" panose="020B0604020202020204" pitchFamily="34" charset="0"/>
                <a:cs typeface="Arial" panose="020B0604020202020204" pitchFamily="34" charset="0"/>
              </a:rPr>
              <a:t>enabled by the collection of more optical and radar astrometry. On the horizontal axis, </a:t>
            </a:r>
          </a:p>
          <a:p>
            <a:r>
              <a:rPr lang="en-US" sz="1800" dirty="0">
                <a:latin typeface="Arial" panose="020B0604020202020204" pitchFamily="34" charset="0"/>
                <a:cs typeface="Arial" panose="020B0604020202020204" pitchFamily="34" charset="0"/>
              </a:rPr>
              <a:t>close encounters with the Earth (enabling collection of accurate astrometry) are marked. </a:t>
            </a:r>
          </a:p>
          <a:p>
            <a:r>
              <a:rPr lang="en-US" sz="1800" dirty="0">
                <a:latin typeface="Arial" panose="020B0604020202020204" pitchFamily="34" charset="0"/>
                <a:cs typeface="Arial" panose="020B0604020202020204" pitchFamily="34" charset="0"/>
              </a:rPr>
              <a:t>The inset shows the last estimates compared to our value, in red, obtained from all the </a:t>
            </a:r>
          </a:p>
          <a:p>
            <a:r>
              <a:rPr lang="en-US" sz="1800" dirty="0">
                <a:latin typeface="Arial" panose="020B0604020202020204" pitchFamily="34" charset="0"/>
                <a:cs typeface="Arial" panose="020B0604020202020204" pitchFamily="34" charset="0"/>
              </a:rPr>
              <a:t>observations available on March 15, including the occultation observed on March 7, 2021.</a:t>
            </a:r>
          </a:p>
          <a:p>
            <a:r>
              <a:rPr lang="en-US" sz="1800" dirty="0">
                <a:latin typeface="Arial" panose="020B0604020202020204" pitchFamily="34" charset="0"/>
                <a:cs typeface="Arial" panose="020B0604020202020204" pitchFamily="34" charset="0"/>
              </a:rPr>
              <a:t>For more, see </a:t>
            </a:r>
            <a:r>
              <a:rPr lang="en-US" sz="18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https://www.cosmos.esa.int/web/gaia/iow_20210329</a:t>
            </a:r>
            <a:r>
              <a:rPr lang="en-US" sz="1800" u="sng"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3B59AC3-890D-4204-AD61-7BD97000FCC6}"/>
              </a:ext>
            </a:extLst>
          </p:cNvPr>
          <p:cNvSpPr txBox="1"/>
          <p:nvPr/>
        </p:nvSpPr>
        <p:spPr>
          <a:xfrm>
            <a:off x="5334000" y="731520"/>
            <a:ext cx="373380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Gaia Image of the week,</a:t>
            </a:r>
          </a:p>
          <a:p>
            <a:r>
              <a:rPr lang="en-US" dirty="0">
                <a:latin typeface="Arial" panose="020B0604020202020204" pitchFamily="34" charset="0"/>
                <a:cs typeface="Arial" panose="020B0604020202020204" pitchFamily="34" charset="0"/>
              </a:rPr>
              <a:t>2021 Mar. 29. “Apophis’ </a:t>
            </a:r>
          </a:p>
          <a:p>
            <a:r>
              <a:rPr lang="en-US" dirty="0">
                <a:latin typeface="Arial" panose="020B0604020202020204" pitchFamily="34" charset="0"/>
                <a:cs typeface="Arial" panose="020B0604020202020204" pitchFamily="34" charset="0"/>
              </a:rPr>
              <a:t>Yarkovsky acceleration</a:t>
            </a:r>
          </a:p>
          <a:p>
            <a:r>
              <a:rPr lang="en-US" dirty="0">
                <a:latin typeface="Arial" panose="020B0604020202020204" pitchFamily="34" charset="0"/>
                <a:cs typeface="Arial" panose="020B0604020202020204" pitchFamily="34" charset="0"/>
              </a:rPr>
              <a:t>improved through stellar</a:t>
            </a:r>
          </a:p>
          <a:p>
            <a:r>
              <a:rPr lang="en-US" dirty="0">
                <a:latin typeface="Arial" panose="020B0604020202020204" pitchFamily="34" charset="0"/>
                <a:cs typeface="Arial" panose="020B0604020202020204" pitchFamily="34" charset="0"/>
              </a:rPr>
              <a:t>occultation” – D is the solution that adds the occultation results.</a:t>
            </a:r>
          </a:p>
          <a:p>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03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2C332A9-5B30-4A5D-9428-23EE1C902E4E}"/>
              </a:ext>
            </a:extLst>
          </p:cNvPr>
          <p:cNvSpPr>
            <a:spLocks noGrp="1"/>
          </p:cNvSpPr>
          <p:nvPr>
            <p:ph type="title"/>
          </p:nvPr>
        </p:nvSpPr>
        <p:spPr>
          <a:xfrm>
            <a:off x="0" y="91440"/>
            <a:ext cx="9144000" cy="762000"/>
          </a:xfrm>
        </p:spPr>
        <p:txBody>
          <a:bodyPr/>
          <a:lstStyle/>
          <a:p>
            <a:pPr eaLnBrk="1" hangingPunct="1"/>
            <a:r>
              <a:rPr lang="en-US" altLang="en-US" sz="3200" dirty="0">
                <a:latin typeface="Arial" panose="020B0604020202020204" pitchFamily="34" charset="0"/>
                <a:cs typeface="Arial" panose="020B0604020202020204" pitchFamily="34" charset="0"/>
              </a:rPr>
              <a:t>Good Occultation Article in the September issue of Sky and Telescope</a:t>
            </a:r>
          </a:p>
        </p:txBody>
      </p:sp>
      <p:sp>
        <p:nvSpPr>
          <p:cNvPr id="10244" name="TextBox 3">
            <a:extLst>
              <a:ext uri="{FF2B5EF4-FFF2-40B4-BE49-F238E27FC236}">
                <a16:creationId xmlns:a16="http://schemas.microsoft.com/office/drawing/2014/main" id="{CBBC9840-2FE6-4662-8368-212512331D6D}"/>
              </a:ext>
            </a:extLst>
          </p:cNvPr>
          <p:cNvSpPr txBox="1">
            <a:spLocks noChangeArrowheads="1"/>
          </p:cNvSpPr>
          <p:nvPr/>
        </p:nvSpPr>
        <p:spPr bwMode="auto">
          <a:xfrm>
            <a:off x="0" y="5029200"/>
            <a:ext cx="914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dirty="0">
                <a:latin typeface="Arial" panose="020B0604020202020204" pitchFamily="34" charset="0"/>
                <a:cs typeface="Arial" panose="020B0604020202020204" pitchFamily="34" charset="0"/>
              </a:rPr>
              <a:t>Be sure to read this good article, on pages 34-40; </a:t>
            </a:r>
            <a:r>
              <a:rPr lang="en-US" altLang="en-US" sz="1800" dirty="0">
                <a:latin typeface="Arial" panose="020B0604020202020204" pitchFamily="34" charset="0"/>
                <a:cs typeface="Arial" panose="020B0604020202020204" pitchFamily="34" charset="0"/>
              </a:rPr>
              <a:t>in it, Marc Buie describes the motivation for, and execution of, large occultation campaigns for exploring objects throughout the solar system, especially for the Trojan asteroids that are targets of NASA’s Lucy mission.</a:t>
            </a:r>
          </a:p>
          <a:p>
            <a:pPr eaLnBrk="1" hangingPunct="1"/>
            <a:r>
              <a:rPr lang="en-US" altLang="en-US" sz="1800" b="1" dirty="0">
                <a:latin typeface="Arial" panose="020B0604020202020204" pitchFamily="34" charset="0"/>
                <a:cs typeface="Arial" panose="020B0604020202020204" pitchFamily="34" charset="0"/>
              </a:rPr>
              <a:t>I will talk mostly about occultations by Near-Earth Asteroids (NEAs) but will also show other results, and how IOTA observers make the observations.</a:t>
            </a:r>
          </a:p>
        </p:txBody>
      </p:sp>
      <p:pic>
        <p:nvPicPr>
          <p:cNvPr id="3" name="Picture 2">
            <a:extLst>
              <a:ext uri="{FF2B5EF4-FFF2-40B4-BE49-F238E27FC236}">
                <a16:creationId xmlns:a16="http://schemas.microsoft.com/office/drawing/2014/main" id="{9D878346-8E2F-026A-4E46-5F791F7C3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240" y="1030798"/>
            <a:ext cx="5140007" cy="3998402"/>
          </a:xfrm>
          <a:prstGeom prst="rect">
            <a:avLst/>
          </a:prstGeom>
        </p:spPr>
      </p:pic>
    </p:spTree>
    <p:extLst>
      <p:ext uri="{BB962C8B-B14F-4D97-AF65-F5344CB8AC3E}">
        <p14:creationId xmlns:p14="http://schemas.microsoft.com/office/powerpoint/2010/main" val="3851102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010C-0684-BAFE-CA96-6A3D10C55DD8}"/>
              </a:ext>
            </a:extLst>
          </p:cNvPr>
          <p:cNvSpPr>
            <a:spLocks noGrp="1"/>
          </p:cNvSpPr>
          <p:nvPr>
            <p:ph type="title"/>
          </p:nvPr>
        </p:nvSpPr>
        <p:spPr>
          <a:xfrm>
            <a:off x="685800" y="145210"/>
            <a:ext cx="7772400" cy="1143000"/>
          </a:xfrm>
        </p:spPr>
        <p:txBody>
          <a:bodyPr/>
          <a:lstStyle/>
          <a:p>
            <a:r>
              <a:rPr lang="en-US" dirty="0">
                <a:latin typeface="Arial" panose="020B0604020202020204" pitchFamily="34" charset="0"/>
                <a:cs typeface="Arial" panose="020B0604020202020204" pitchFamily="34" charset="0"/>
              </a:rPr>
              <a:t>Improvement of Apophis Ephemeris from Occultations</a:t>
            </a:r>
          </a:p>
        </p:txBody>
      </p:sp>
      <p:pic>
        <p:nvPicPr>
          <p:cNvPr id="4" name="Picture 3">
            <a:extLst>
              <a:ext uri="{FF2B5EF4-FFF2-40B4-BE49-F238E27FC236}">
                <a16:creationId xmlns:a16="http://schemas.microsoft.com/office/drawing/2014/main" id="{77E786DD-DA64-D2DA-2737-3C2E85763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425" y="1400604"/>
            <a:ext cx="6725775" cy="5271326"/>
          </a:xfrm>
          <a:prstGeom prst="rect">
            <a:avLst/>
          </a:prstGeom>
        </p:spPr>
      </p:pic>
      <p:sp>
        <p:nvSpPr>
          <p:cNvPr id="5" name="TextBox 4">
            <a:extLst>
              <a:ext uri="{FF2B5EF4-FFF2-40B4-BE49-F238E27FC236}">
                <a16:creationId xmlns:a16="http://schemas.microsoft.com/office/drawing/2014/main" id="{F7BFE6B5-FA66-573B-B90B-C8C1FA8BE18D}"/>
              </a:ext>
            </a:extLst>
          </p:cNvPr>
          <p:cNvSpPr txBox="1"/>
          <p:nvPr/>
        </p:nvSpPr>
        <p:spPr>
          <a:xfrm>
            <a:off x="4876800" y="6248400"/>
            <a:ext cx="3351238"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 Souami, ACM2023)</a:t>
            </a:r>
          </a:p>
        </p:txBody>
      </p:sp>
      <p:sp>
        <p:nvSpPr>
          <p:cNvPr id="3" name="TextBox 2">
            <a:extLst>
              <a:ext uri="{FF2B5EF4-FFF2-40B4-BE49-F238E27FC236}">
                <a16:creationId xmlns:a16="http://schemas.microsoft.com/office/drawing/2014/main" id="{33A441A0-8D96-7F83-1ADA-6E740F983BCC}"/>
              </a:ext>
            </a:extLst>
          </p:cNvPr>
          <p:cNvSpPr txBox="1"/>
          <p:nvPr/>
        </p:nvSpPr>
        <p:spPr>
          <a:xfrm>
            <a:off x="2590800" y="2286000"/>
            <a:ext cx="4104009" cy="461665"/>
          </a:xfrm>
          <a:prstGeom prst="rect">
            <a:avLst/>
          </a:prstGeom>
          <a:noFill/>
        </p:spPr>
        <p:txBody>
          <a:bodyPr wrap="none" rtlCol="0">
            <a:spAutoFit/>
          </a:bodyPr>
          <a:lstStyle/>
          <a:p>
            <a:r>
              <a:rPr lang="en-US" b="1" dirty="0">
                <a:solidFill>
                  <a:srgbClr val="FF0000"/>
                </a:solidFill>
              </a:rPr>
              <a:t>Unpublished; don’t distribute</a:t>
            </a:r>
          </a:p>
        </p:txBody>
      </p:sp>
    </p:spTree>
    <p:extLst>
      <p:ext uri="{BB962C8B-B14F-4D97-AF65-F5344CB8AC3E}">
        <p14:creationId xmlns:p14="http://schemas.microsoft.com/office/powerpoint/2010/main" val="3559423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図 12">
            <a:extLst>
              <a:ext uri="{FF2B5EF4-FFF2-40B4-BE49-F238E27FC236}">
                <a16:creationId xmlns:a16="http://schemas.microsoft.com/office/drawing/2014/main" id="{CA4C922B-22D1-4930-B047-1F9534B97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1897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1AAFA4A8-4D03-C833-194D-0D3762BBA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360" y="813346"/>
            <a:ext cx="2805604" cy="211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430C91-25D2-B435-D3AD-BA1DC303314B}"/>
              </a:ext>
            </a:extLst>
          </p:cNvPr>
          <p:cNvSpPr txBox="1"/>
          <p:nvPr/>
        </p:nvSpPr>
        <p:spPr>
          <a:xfrm>
            <a:off x="91440" y="182880"/>
            <a:ext cx="8957901" cy="46166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Occultations by the Didymos/Dimorphos System, 2022-2023</a:t>
            </a:r>
          </a:p>
        </p:txBody>
      </p:sp>
      <p:sp>
        <p:nvSpPr>
          <p:cNvPr id="3" name="TextBox 2">
            <a:extLst>
              <a:ext uri="{FF2B5EF4-FFF2-40B4-BE49-F238E27FC236}">
                <a16:creationId xmlns:a16="http://schemas.microsoft.com/office/drawing/2014/main" id="{AE97F911-E89C-849D-5277-C5ED80A41EB0}"/>
              </a:ext>
            </a:extLst>
          </p:cNvPr>
          <p:cNvSpPr txBox="1"/>
          <p:nvPr/>
        </p:nvSpPr>
        <p:spPr>
          <a:xfrm>
            <a:off x="91440" y="2926080"/>
            <a:ext cx="2346960" cy="181588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Sky plane plot of the Didymos occultation of an 11.2-mag. star in Japan, 2022 Oct. 18, one of the better-</a:t>
            </a:r>
          </a:p>
          <a:p>
            <a:r>
              <a:rPr lang="en-US" sz="1600" dirty="0">
                <a:latin typeface="Arial" panose="020B0604020202020204" pitchFamily="34" charset="0"/>
                <a:cs typeface="Arial" panose="020B0604020202020204" pitchFamily="34" charset="0"/>
              </a:rPr>
              <a:t>observed Didymos occultations.</a:t>
            </a:r>
          </a:p>
        </p:txBody>
      </p:sp>
      <p:sp>
        <p:nvSpPr>
          <p:cNvPr id="5" name="TextBox 4">
            <a:extLst>
              <a:ext uri="{FF2B5EF4-FFF2-40B4-BE49-F238E27FC236}">
                <a16:creationId xmlns:a16="http://schemas.microsoft.com/office/drawing/2014/main" id="{F6566D62-6DAF-A9A6-9BA8-D9E3737863BF}"/>
              </a:ext>
            </a:extLst>
          </p:cNvPr>
          <p:cNvSpPr txBox="1"/>
          <p:nvPr/>
        </p:nvSpPr>
        <p:spPr>
          <a:xfrm>
            <a:off x="2286001" y="2926080"/>
            <a:ext cx="2890963" cy="280076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Sky-plane plot of the first observed occultation by </a:t>
            </a:r>
          </a:p>
          <a:p>
            <a:r>
              <a:rPr lang="en-US" sz="1600" dirty="0">
                <a:latin typeface="Arial" panose="020B0604020202020204" pitchFamily="34" charset="0"/>
                <a:cs typeface="Arial" panose="020B0604020202020204" pitchFamily="34" charset="0"/>
              </a:rPr>
              <a:t>Dimorphos, upper left, shortly before the occultation by Didymos, R. Venable, Crawford, FL, 2022 Oct. 19.</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Far right: </a:t>
            </a:r>
            <a:r>
              <a:rPr lang="en-US" sz="1600" dirty="0">
                <a:latin typeface="Arial" panose="020B0604020202020204" pitchFamily="34" charset="0"/>
                <a:cs typeface="Arial" panose="020B0604020202020204" pitchFamily="34" charset="0"/>
              </a:rPr>
              <a:t>Lionel Rousselot’s</a:t>
            </a:r>
          </a:p>
          <a:p>
            <a:r>
              <a:rPr lang="en-US" sz="1600" dirty="0">
                <a:latin typeface="Arial" panose="020B0604020202020204" pitchFamily="34" charset="0"/>
                <a:cs typeface="Arial" panose="020B0604020202020204" pitchFamily="34" charset="0"/>
              </a:rPr>
              <a:t>light curve of the 2023 Jan 21</a:t>
            </a:r>
          </a:p>
          <a:p>
            <a:r>
              <a:rPr lang="en-US" sz="1600" dirty="0">
                <a:latin typeface="Arial" panose="020B0604020202020204" pitchFamily="34" charset="0"/>
                <a:cs typeface="Arial" panose="020B0604020202020204" pitchFamily="34" charset="0"/>
              </a:rPr>
              <a:t>Occ’n by Didymos and Dimor-</a:t>
            </a:r>
          </a:p>
          <a:p>
            <a:r>
              <a:rPr lang="en-US" sz="1600" dirty="0">
                <a:latin typeface="Arial" panose="020B0604020202020204" pitchFamily="34" charset="0"/>
                <a:cs typeface="Arial" panose="020B0604020202020204" pitchFamily="34" charset="0"/>
              </a:rPr>
              <a:t>phos near Perigueux, France</a:t>
            </a:r>
          </a:p>
        </p:txBody>
      </p:sp>
      <p:sp>
        <p:nvSpPr>
          <p:cNvPr id="6" name="TextBox 5">
            <a:extLst>
              <a:ext uri="{FF2B5EF4-FFF2-40B4-BE49-F238E27FC236}">
                <a16:creationId xmlns:a16="http://schemas.microsoft.com/office/drawing/2014/main" id="{C18C243A-E582-6476-1552-6B6725372CD0}"/>
              </a:ext>
            </a:extLst>
          </p:cNvPr>
          <p:cNvSpPr txBox="1"/>
          <p:nvPr/>
        </p:nvSpPr>
        <p:spPr>
          <a:xfrm>
            <a:off x="86497" y="5669280"/>
            <a:ext cx="8729145"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Several other Didymos occ’ns have been observed around the world; </a:t>
            </a:r>
          </a:p>
          <a:p>
            <a:r>
              <a:rPr lang="en-US" sz="1800" dirty="0">
                <a:latin typeface="Arial" panose="020B0604020202020204" pitchFamily="34" charset="0"/>
                <a:cs typeface="Arial" panose="020B0604020202020204" pitchFamily="34" charset="0"/>
              </a:rPr>
              <a:t>for more about results from them, especially on the orbits, see papers by Chesley (PDC 2023; ACM 2023); and about ACROSS by Souami et al. (ACM 2023). </a:t>
            </a:r>
          </a:p>
          <a:p>
            <a:r>
              <a:rPr lang="en-US" sz="1800" b="1" dirty="0">
                <a:latin typeface="Arial" panose="020B0604020202020204" pitchFamily="34" charset="0"/>
                <a:cs typeface="Arial" panose="020B0604020202020204" pitchFamily="34" charset="0"/>
              </a:rPr>
              <a:t>More Didymos/Dimorphos occultations can be observed in 2024.</a:t>
            </a:r>
          </a:p>
        </p:txBody>
      </p:sp>
      <p:pic>
        <p:nvPicPr>
          <p:cNvPr id="8" name="Picture 7" descr="A picture containing text, map, racquetball&#10;&#10;Description automatically generated">
            <a:extLst>
              <a:ext uri="{FF2B5EF4-FFF2-40B4-BE49-F238E27FC236}">
                <a16:creationId xmlns:a16="http://schemas.microsoft.com/office/drawing/2014/main" id="{4D1C560E-E3F6-D53E-E48E-F80048B5F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324" y="818971"/>
            <a:ext cx="3855051" cy="2107109"/>
          </a:xfrm>
          <a:prstGeom prst="rect">
            <a:avLst/>
          </a:prstGeom>
        </p:spPr>
      </p:pic>
      <p:sp>
        <p:nvSpPr>
          <p:cNvPr id="9" name="TextBox 8">
            <a:extLst>
              <a:ext uri="{FF2B5EF4-FFF2-40B4-BE49-F238E27FC236}">
                <a16:creationId xmlns:a16="http://schemas.microsoft.com/office/drawing/2014/main" id="{BAA0A162-0F31-15ED-B9EA-98E447070B6A}"/>
              </a:ext>
            </a:extLst>
          </p:cNvPr>
          <p:cNvSpPr txBox="1"/>
          <p:nvPr/>
        </p:nvSpPr>
        <p:spPr>
          <a:xfrm>
            <a:off x="5120640" y="2926080"/>
            <a:ext cx="4023360"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Sky plane plot of the occultation of a 9</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-mag. star by Dimorphos and Didymos, observations organized by ACROSS in France by P. Tanga et al., 2023 Jan. 21.</a:t>
            </a:r>
          </a:p>
        </p:txBody>
      </p:sp>
      <p:pic>
        <p:nvPicPr>
          <p:cNvPr id="11" name="Picture 10" descr="Chart&#10;&#10;Description automatically generated">
            <a:extLst>
              <a:ext uri="{FF2B5EF4-FFF2-40B4-BE49-F238E27FC236}">
                <a16:creationId xmlns:a16="http://schemas.microsoft.com/office/drawing/2014/main" id="{661C54E2-42A7-3332-6C0D-B8B64F860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023360"/>
            <a:ext cx="3329242" cy="1555218"/>
          </a:xfrm>
          <a:prstGeom prst="rect">
            <a:avLst/>
          </a:prstGeom>
        </p:spPr>
      </p:pic>
    </p:spTree>
    <p:extLst>
      <p:ext uri="{BB962C8B-B14F-4D97-AF65-F5344CB8AC3E}">
        <p14:creationId xmlns:p14="http://schemas.microsoft.com/office/powerpoint/2010/main" val="145764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6472B-0507-49FA-A48F-23A34BCC3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29" y="228600"/>
            <a:ext cx="8510141" cy="6071259"/>
          </a:xfrm>
          <a:prstGeom prst="rect">
            <a:avLst/>
          </a:prstGeom>
        </p:spPr>
      </p:pic>
      <p:sp>
        <p:nvSpPr>
          <p:cNvPr id="5" name="TextBox 4">
            <a:extLst>
              <a:ext uri="{FF2B5EF4-FFF2-40B4-BE49-F238E27FC236}">
                <a16:creationId xmlns:a16="http://schemas.microsoft.com/office/drawing/2014/main" id="{795D7086-38D3-4699-8844-9580F4EFF2EE}"/>
              </a:ext>
            </a:extLst>
          </p:cNvPr>
          <p:cNvSpPr txBox="1"/>
          <p:nvPr/>
        </p:nvSpPr>
        <p:spPr>
          <a:xfrm>
            <a:off x="316929" y="1371600"/>
            <a:ext cx="5238935" cy="3477875"/>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This NEA occultation late last year was</a:t>
            </a:r>
          </a:p>
          <a:p>
            <a:r>
              <a:rPr lang="en-US" sz="2200" dirty="0">
                <a:latin typeface="Arial" panose="020B0604020202020204" pitchFamily="34" charset="0"/>
                <a:cs typeface="Arial" panose="020B0604020202020204" pitchFamily="34" charset="0"/>
              </a:rPr>
              <a:t>successfully recorded by Steve Messner</a:t>
            </a:r>
          </a:p>
          <a:p>
            <a:r>
              <a:rPr lang="en-US" sz="2200" dirty="0">
                <a:latin typeface="Arial" panose="020B0604020202020204" pitchFamily="34" charset="0"/>
                <a:cs typeface="Arial" panose="020B0604020202020204" pitchFamily="34" charset="0"/>
              </a:rPr>
              <a:t>from a site on the predicted</a:t>
            </a:r>
          </a:p>
          <a:p>
            <a:r>
              <a:rPr lang="en-US" sz="2200" dirty="0">
                <a:latin typeface="Arial" panose="020B0604020202020204" pitchFamily="34" charset="0"/>
                <a:cs typeface="Arial" panose="020B0604020202020204" pitchFamily="34" charset="0"/>
              </a:rPr>
              <a:t>central line in Minnesota.</a:t>
            </a:r>
          </a:p>
          <a:p>
            <a:r>
              <a:rPr lang="en-US" sz="2200" dirty="0">
                <a:latin typeface="Arial" panose="020B0604020202020204" pitchFamily="34" charset="0"/>
                <a:cs typeface="Arial" panose="020B0604020202020204" pitchFamily="34" charset="0"/>
              </a:rPr>
              <a:t>Fortunately, the actual</a:t>
            </a:r>
          </a:p>
          <a:p>
            <a:r>
              <a:rPr lang="en-US" sz="2200" dirty="0">
                <a:latin typeface="Arial" panose="020B0604020202020204" pitchFamily="34" charset="0"/>
                <a:cs typeface="Arial" panose="020B0604020202020204" pitchFamily="34" charset="0"/>
              </a:rPr>
              <a:t>path error was much</a:t>
            </a:r>
          </a:p>
          <a:p>
            <a:r>
              <a:rPr lang="en-US" sz="2200" dirty="0">
                <a:latin typeface="Arial" panose="020B0604020202020204" pitchFamily="34" charset="0"/>
                <a:cs typeface="Arial" panose="020B0604020202020204" pitchFamily="34" charset="0"/>
              </a:rPr>
              <a:t>smaller than expected,</a:t>
            </a:r>
          </a:p>
          <a:p>
            <a:r>
              <a:rPr lang="en-US" sz="2200" dirty="0">
                <a:latin typeface="Arial" panose="020B0604020202020204" pitchFamily="34" charset="0"/>
                <a:cs typeface="Arial" panose="020B0604020202020204" pitchFamily="34" charset="0"/>
              </a:rPr>
              <a:t>allowing this</a:t>
            </a:r>
          </a:p>
          <a:p>
            <a:r>
              <a:rPr lang="en-US" sz="2200" dirty="0">
                <a:latin typeface="Arial" panose="020B0604020202020204" pitchFamily="34" charset="0"/>
                <a:cs typeface="Arial" panose="020B0604020202020204" pitchFamily="34" charset="0"/>
              </a:rPr>
              <a:t>single-station</a:t>
            </a:r>
          </a:p>
          <a:p>
            <a:r>
              <a:rPr lang="en-US" sz="2200" dirty="0">
                <a:latin typeface="Arial" panose="020B0604020202020204" pitchFamily="34" charset="0"/>
                <a:cs typeface="Arial" panose="020B0604020202020204" pitchFamily="34" charset="0"/>
              </a:rPr>
              <a:t>success.</a:t>
            </a:r>
          </a:p>
        </p:txBody>
      </p:sp>
    </p:spTree>
    <p:extLst>
      <p:ext uri="{BB962C8B-B14F-4D97-AF65-F5344CB8AC3E}">
        <p14:creationId xmlns:p14="http://schemas.microsoft.com/office/powerpoint/2010/main" val="3927451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1CEDF7C-FE8E-0E26-3D03-35417CD7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 y="1268730"/>
            <a:ext cx="6662738" cy="4757738"/>
          </a:xfrm>
          <a:prstGeom prst="rect">
            <a:avLst/>
          </a:prstGeom>
        </p:spPr>
      </p:pic>
      <p:sp>
        <p:nvSpPr>
          <p:cNvPr id="2" name="TextBox 1">
            <a:extLst>
              <a:ext uri="{FF2B5EF4-FFF2-40B4-BE49-F238E27FC236}">
                <a16:creationId xmlns:a16="http://schemas.microsoft.com/office/drawing/2014/main" id="{B868E4B1-7BBE-8D60-115C-6B599266200E}"/>
              </a:ext>
            </a:extLst>
          </p:cNvPr>
          <p:cNvSpPr txBox="1"/>
          <p:nvPr/>
        </p:nvSpPr>
        <p:spPr>
          <a:xfrm>
            <a:off x="1211581" y="994410"/>
            <a:ext cx="6663299"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1</a:t>
            </a:r>
            <a:r>
              <a:rPr lang="en-US" sz="1500" b="1" baseline="30000" dirty="0">
                <a:latin typeface="Arial" panose="020B0604020202020204" pitchFamily="34" charset="0"/>
                <a:cs typeface="Arial" panose="020B0604020202020204" pitchFamily="34" charset="0"/>
              </a:rPr>
              <a:t>st</a:t>
            </a:r>
            <a:r>
              <a:rPr lang="en-US" sz="1500" b="1" dirty="0">
                <a:latin typeface="Arial" panose="020B0604020202020204" pitchFamily="34" charset="0"/>
                <a:cs typeface="Arial" panose="020B0604020202020204" pitchFamily="34" charset="0"/>
              </a:rPr>
              <a:t> Observed Occultation by 2001 CC21, NEA flyby target of Hayabusa2</a:t>
            </a:r>
          </a:p>
        </p:txBody>
      </p:sp>
      <p:pic>
        <p:nvPicPr>
          <p:cNvPr id="7" name="Picture 6" descr="A picture containing text, map, indoor, screenshot&#10;&#10;Description automatically generated">
            <a:extLst>
              <a:ext uri="{FF2B5EF4-FFF2-40B4-BE49-F238E27FC236}">
                <a16:creationId xmlns:a16="http://schemas.microsoft.com/office/drawing/2014/main" id="{8A489D22-A705-025C-31D1-23D1EEC6F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394394"/>
            <a:ext cx="2571750" cy="1590509"/>
          </a:xfrm>
          <a:prstGeom prst="rect">
            <a:avLst/>
          </a:prstGeom>
        </p:spPr>
      </p:pic>
      <p:sp>
        <p:nvSpPr>
          <p:cNvPr id="8" name="TextBox 7">
            <a:extLst>
              <a:ext uri="{FF2B5EF4-FFF2-40B4-BE49-F238E27FC236}">
                <a16:creationId xmlns:a16="http://schemas.microsoft.com/office/drawing/2014/main" id="{34BF2A91-54BD-5EDC-7052-F030361788CA}"/>
              </a:ext>
            </a:extLst>
          </p:cNvPr>
          <p:cNvSpPr txBox="1"/>
          <p:nvPr/>
        </p:nvSpPr>
        <p:spPr>
          <a:xfrm>
            <a:off x="1211581" y="3394711"/>
            <a:ext cx="1608133" cy="1131079"/>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Below: </a:t>
            </a:r>
            <a:r>
              <a:rPr lang="en-US" sz="1350" dirty="0">
                <a:latin typeface="Arial" panose="020B0604020202020204" pitchFamily="34" charset="0"/>
                <a:cs typeface="Arial" panose="020B0604020202020204" pitchFamily="34" charset="0"/>
              </a:rPr>
              <a:t>Fresnel </a:t>
            </a:r>
          </a:p>
          <a:p>
            <a:r>
              <a:rPr lang="en-US" sz="1350" dirty="0">
                <a:latin typeface="Arial" panose="020B0604020202020204" pitchFamily="34" charset="0"/>
                <a:cs typeface="Arial" panose="020B0604020202020204" pitchFamily="34" charset="0"/>
              </a:rPr>
              <a:t>Diffraction </a:t>
            </a:r>
          </a:p>
          <a:p>
            <a:r>
              <a:rPr lang="en-US" sz="1350" dirty="0">
                <a:latin typeface="Arial" panose="020B0604020202020204" pitchFamily="34" charset="0"/>
                <a:cs typeface="Arial" panose="020B0604020202020204" pitchFamily="34" charset="0"/>
              </a:rPr>
              <a:t>Model fitted</a:t>
            </a:r>
          </a:p>
          <a:p>
            <a:r>
              <a:rPr lang="en-US" sz="1350" dirty="0">
                <a:latin typeface="Arial" panose="020B0604020202020204" pitchFamily="34" charset="0"/>
                <a:cs typeface="Arial" panose="020B0604020202020204" pitchFamily="34" charset="0"/>
              </a:rPr>
              <a:t>To Ida’s Light </a:t>
            </a:r>
          </a:p>
          <a:p>
            <a:r>
              <a:rPr lang="en-US" sz="1350" dirty="0">
                <a:latin typeface="Arial" panose="020B0604020202020204" pitchFamily="34" charset="0"/>
                <a:cs typeface="Arial" panose="020B0604020202020204" pitchFamily="34" charset="0"/>
              </a:rPr>
              <a:t>Curve with PyOTE</a:t>
            </a:r>
          </a:p>
        </p:txBody>
      </p:sp>
      <p:pic>
        <p:nvPicPr>
          <p:cNvPr id="10" name="Picture 9" descr="A picture containing text, font, number, screenshot&#10;&#10;Description automatically generated">
            <a:extLst>
              <a:ext uri="{FF2B5EF4-FFF2-40B4-BE49-F238E27FC236}">
                <a16:creationId xmlns:a16="http://schemas.microsoft.com/office/drawing/2014/main" id="{B8F2D705-FB0F-2E0C-F57B-CC3921DBF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 y="2114549"/>
            <a:ext cx="2948940" cy="1181940"/>
          </a:xfrm>
          <a:prstGeom prst="rect">
            <a:avLst/>
          </a:prstGeom>
        </p:spPr>
      </p:pic>
    </p:spTree>
    <p:extLst>
      <p:ext uri="{BB962C8B-B14F-4D97-AF65-F5344CB8AC3E}">
        <p14:creationId xmlns:p14="http://schemas.microsoft.com/office/powerpoint/2010/main" val="3336397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text, map&#10;&#10;Description automatically generated">
            <a:extLst>
              <a:ext uri="{FF2B5EF4-FFF2-40B4-BE49-F238E27FC236}">
                <a16:creationId xmlns:a16="http://schemas.microsoft.com/office/drawing/2014/main" id="{33BA1241-66BB-9CE4-AFA6-9608ADD02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613" y="1383898"/>
            <a:ext cx="4784087" cy="3759195"/>
          </a:xfrm>
          <a:prstGeom prst="rect">
            <a:avLst/>
          </a:prstGeom>
        </p:spPr>
      </p:pic>
      <p:sp>
        <p:nvSpPr>
          <p:cNvPr id="2" name="TextBox 1">
            <a:extLst>
              <a:ext uri="{FF2B5EF4-FFF2-40B4-BE49-F238E27FC236}">
                <a16:creationId xmlns:a16="http://schemas.microsoft.com/office/drawing/2014/main" id="{1EDE7FF3-5FDE-061A-D6CC-4FDB41347DD3}"/>
              </a:ext>
            </a:extLst>
          </p:cNvPr>
          <p:cNvSpPr txBox="1"/>
          <p:nvPr/>
        </p:nvSpPr>
        <p:spPr>
          <a:xfrm>
            <a:off x="114300" y="925830"/>
            <a:ext cx="8915400"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 Occultation of 8.4-mag. </a:t>
            </a:r>
            <a:r>
              <a:rPr lang="en-US" sz="1800" dirty="0">
                <a:latin typeface="Arial" panose="020B0604020202020204" pitchFamily="34" charset="0"/>
                <a:ea typeface="Calibri" panose="020F0502020204030204" pitchFamily="34" charset="0"/>
                <a:cs typeface="Arial" panose="020B0604020202020204" pitchFamily="34" charset="0"/>
              </a:rPr>
              <a:t>SAO 164452 (= HIP 106281) by (2102) Tantalus, 2023 May 7</a:t>
            </a:r>
            <a:endParaRPr lang="en-US" sz="1800" dirty="0">
              <a:latin typeface="Arial" panose="020B0604020202020204" pitchFamily="34" charset="0"/>
              <a:cs typeface="Arial" panose="020B0604020202020204" pitchFamily="34" charset="0"/>
            </a:endParaRPr>
          </a:p>
        </p:txBody>
      </p:sp>
      <p:pic>
        <p:nvPicPr>
          <p:cNvPr id="6" name="Picture 5" descr="A picture containing screenshot, line, colorfulness, text&#10;&#10;Description automatically generated">
            <a:extLst>
              <a:ext uri="{FF2B5EF4-FFF2-40B4-BE49-F238E27FC236}">
                <a16:creationId xmlns:a16="http://schemas.microsoft.com/office/drawing/2014/main" id="{E8E729FB-8990-BFA8-0A13-5B729892E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379558"/>
            <a:ext cx="3992545" cy="2045102"/>
          </a:xfrm>
          <a:prstGeom prst="rect">
            <a:avLst/>
          </a:prstGeom>
        </p:spPr>
      </p:pic>
      <p:sp>
        <p:nvSpPr>
          <p:cNvPr id="8" name="TextBox 7">
            <a:extLst>
              <a:ext uri="{FF2B5EF4-FFF2-40B4-BE49-F238E27FC236}">
                <a16:creationId xmlns:a16="http://schemas.microsoft.com/office/drawing/2014/main" id="{1FC88118-A22E-8743-D975-86F1665A8243}"/>
              </a:ext>
            </a:extLst>
          </p:cNvPr>
          <p:cNvSpPr txBox="1"/>
          <p:nvPr/>
        </p:nvSpPr>
        <p:spPr>
          <a:xfrm>
            <a:off x="68581" y="3463291"/>
            <a:ext cx="9097427" cy="2585323"/>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(2102) Tantalus is a 1.4-km PHA in a highly</a:t>
            </a:r>
          </a:p>
          <a:p>
            <a:r>
              <a:rPr lang="en-US" sz="1350" dirty="0">
                <a:latin typeface="Arial" panose="020B0604020202020204" pitchFamily="34" charset="0"/>
                <a:cs typeface="Arial" panose="020B0604020202020204" pitchFamily="34" charset="0"/>
              </a:rPr>
              <a:t>inclined (64</a:t>
            </a:r>
            <a:r>
              <a:rPr lang="en-US" sz="1350" dirty="0">
                <a:latin typeface="Arial" panose="020B0604020202020204" pitchFamily="34" charset="0"/>
                <a:cs typeface="Arial" panose="020B0604020202020204" pitchFamily="34" charset="0"/>
                <a:sym typeface="Symbol" panose="05050102010706020507" pitchFamily="18" charset="2"/>
              </a:rPr>
              <a:t> to the ecliptic) orbit that won’t be </a:t>
            </a:r>
          </a:p>
          <a:p>
            <a:r>
              <a:rPr lang="en-US" sz="1350" dirty="0">
                <a:latin typeface="Arial" panose="020B0604020202020204" pitchFamily="34" charset="0"/>
                <a:cs typeface="Arial" panose="020B0604020202020204" pitchFamily="34" charset="0"/>
                <a:sym typeface="Symbol" panose="05050102010706020507" pitchFamily="18" charset="2"/>
              </a:rPr>
              <a:t>in radar range again until 2038. This bright event </a:t>
            </a:r>
          </a:p>
          <a:p>
            <a:r>
              <a:rPr lang="en-US" sz="1350" dirty="0">
                <a:latin typeface="Arial" panose="020B0604020202020204" pitchFamily="34" charset="0"/>
                <a:cs typeface="Arial" panose="020B0604020202020204" pitchFamily="34" charset="0"/>
                <a:sym typeface="Symbol" panose="05050102010706020507" pitchFamily="18" charset="2"/>
              </a:rPr>
              <a:t>provided a chance to record an occultation with </a:t>
            </a:r>
          </a:p>
          <a:p>
            <a:r>
              <a:rPr lang="en-US" sz="1350" dirty="0">
                <a:latin typeface="Arial" panose="020B0604020202020204" pitchFamily="34" charset="0"/>
                <a:cs typeface="Arial" panose="020B0604020202020204" pitchFamily="34" charset="0"/>
                <a:sym typeface="Symbol" panose="05050102010706020507" pitchFamily="18" charset="2"/>
              </a:rPr>
              <a:t>easily-transported 8cm systems, like those we used</a:t>
            </a:r>
          </a:p>
          <a:p>
            <a:r>
              <a:rPr lang="en-US" sz="1350" dirty="0">
                <a:latin typeface="Arial" panose="020B0604020202020204" pitchFamily="34" charset="0"/>
                <a:cs typeface="Arial" panose="020B0604020202020204" pitchFamily="34" charset="0"/>
                <a:sym typeface="Symbol" panose="05050102010706020507" pitchFamily="18" charset="2"/>
              </a:rPr>
              <a:t>for Apophis in 2021 March. IOTA members Ted Blank,</a:t>
            </a:r>
          </a:p>
          <a:p>
            <a:r>
              <a:rPr lang="en-US" sz="1350" dirty="0">
                <a:latin typeface="Arial" panose="020B0604020202020204" pitchFamily="34" charset="0"/>
                <a:cs typeface="Arial" panose="020B0604020202020204" pitchFamily="34" charset="0"/>
                <a:sym typeface="Symbol" panose="05050102010706020507" pitchFamily="18" charset="2"/>
              </a:rPr>
              <a:t>and David and Joan Dunham, deployed and pre-</a:t>
            </a:r>
          </a:p>
          <a:p>
            <a:r>
              <a:rPr lang="en-US" sz="1350" dirty="0">
                <a:latin typeface="Arial" panose="020B0604020202020204" pitchFamily="34" charset="0"/>
                <a:cs typeface="Arial" panose="020B0604020202020204" pitchFamily="34" charset="0"/>
                <a:sym typeface="Symbol" panose="05050102010706020507" pitchFamily="18" charset="2"/>
              </a:rPr>
              <a:t>pointed 10 of these systems near Socorro, N. Mex.,</a:t>
            </a:r>
          </a:p>
          <a:p>
            <a:r>
              <a:rPr lang="en-US" sz="1350" dirty="0">
                <a:latin typeface="Arial" panose="020B0604020202020204" pitchFamily="34" charset="0"/>
                <a:cs typeface="Arial" panose="020B0604020202020204" pitchFamily="34" charset="0"/>
                <a:sym typeface="Symbol" panose="05050102010706020507" pitchFamily="18" charset="2"/>
              </a:rPr>
              <a:t>to cover most of the 1- path error zone while Norm Carlson set up his larger (20cm) scope on the predicted center.</a:t>
            </a:r>
          </a:p>
          <a:p>
            <a:r>
              <a:rPr lang="en-US" sz="1350" dirty="0">
                <a:latin typeface="Arial" panose="020B0604020202020204" pitchFamily="34" charset="0"/>
                <a:cs typeface="Arial" panose="020B0604020202020204" pitchFamily="34" charset="0"/>
                <a:sym typeface="Symbol" panose="05050102010706020507" pitchFamily="18" charset="2"/>
              </a:rPr>
              <a:t>We used a predicted 2-km diameter for our planning but later we found a better recently-published radar diameter of </a:t>
            </a:r>
          </a:p>
          <a:p>
            <a:r>
              <a:rPr lang="en-US" sz="1350" dirty="0">
                <a:latin typeface="Arial" panose="020B0604020202020204" pitchFamily="34" charset="0"/>
                <a:cs typeface="Arial" panose="020B0604020202020204" pitchFamily="34" charset="0"/>
                <a:sym typeface="Symbol" panose="05050102010706020507" pitchFamily="18" charset="2"/>
              </a:rPr>
              <a:t>1.4 km; also, the real error was much less than 1-. Next time, we’ll have more concentration near the center.</a:t>
            </a:r>
          </a:p>
          <a:p>
            <a:r>
              <a:rPr lang="en-US" sz="1350" dirty="0">
                <a:latin typeface="Arial" panose="020B0604020202020204" pitchFamily="34" charset="0"/>
                <a:cs typeface="Arial" panose="020B0604020202020204" pitchFamily="34" charset="0"/>
                <a:sym typeface="Symbol" panose="05050102010706020507" pitchFamily="18" charset="2"/>
              </a:rPr>
              <a:t>On 2022 Nov. 26, IOTA member Steve Messner recorded the 1</a:t>
            </a:r>
            <a:r>
              <a:rPr lang="en-US" sz="1350" baseline="30000" dirty="0">
                <a:latin typeface="Arial" panose="020B0604020202020204" pitchFamily="34" charset="0"/>
                <a:cs typeface="Arial" panose="020B0604020202020204" pitchFamily="34" charset="0"/>
                <a:sym typeface="Symbol" panose="05050102010706020507" pitchFamily="18" charset="2"/>
              </a:rPr>
              <a:t>st</a:t>
            </a:r>
            <a:r>
              <a:rPr lang="en-US" sz="1350" dirty="0">
                <a:latin typeface="Arial" panose="020B0604020202020204" pitchFamily="34" charset="0"/>
                <a:cs typeface="Arial" panose="020B0604020202020204" pitchFamily="34" charset="0"/>
                <a:sym typeface="Symbol" panose="05050102010706020507" pitchFamily="18" charset="2"/>
              </a:rPr>
              <a:t> occultation by 7-km NEA (1866) Sisyphus in Minn.</a:t>
            </a:r>
            <a:endParaRPr lang="en-US"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6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DE7FF3-5FDE-061A-D6CC-4FDB41347DD3}"/>
              </a:ext>
            </a:extLst>
          </p:cNvPr>
          <p:cNvSpPr txBox="1"/>
          <p:nvPr/>
        </p:nvSpPr>
        <p:spPr>
          <a:xfrm>
            <a:off x="114300" y="925830"/>
            <a:ext cx="8915400" cy="738664"/>
          </a:xfrm>
          <a:prstGeom prst="rect">
            <a:avLst/>
          </a:prstGeom>
          <a:noFill/>
        </p:spPr>
        <p:txBody>
          <a:bodyPr wrap="square" rtlCol="0">
            <a:spAutoFit/>
          </a:bodyPr>
          <a:lstStyle/>
          <a:p>
            <a:pPr algn="ctr"/>
            <a:r>
              <a:rPr lang="en-US" sz="2100" dirty="0">
                <a:latin typeface="Arial" panose="020B0604020202020204" pitchFamily="34" charset="0"/>
                <a:cs typeface="Arial" panose="020B0604020202020204" pitchFamily="34" charset="0"/>
              </a:rPr>
              <a:t> </a:t>
            </a:r>
            <a:r>
              <a:rPr lang="en-CA" sz="2100" b="1" dirty="0">
                <a:latin typeface="Calibri" panose="020F0502020204030204" pitchFamily="34" charset="0"/>
                <a:ea typeface="Calibri" panose="020F0502020204030204" pitchFamily="34" charset="0"/>
                <a:cs typeface="Calibri" panose="020F0502020204030204" pitchFamily="34" charset="0"/>
              </a:rPr>
              <a:t>Occultations by NEAs in North America during 2023</a:t>
            </a:r>
            <a:br>
              <a:rPr lang="en-CA" sz="2100" b="1" dirty="0">
                <a:latin typeface="Calibri" panose="020F0502020204030204" pitchFamily="34" charset="0"/>
                <a:ea typeface="Calibri" panose="020F0502020204030204" pitchFamily="34" charset="0"/>
                <a:cs typeface="Calibri" panose="020F0502020204030204" pitchFamily="34" charset="0"/>
              </a:rPr>
            </a:br>
            <a:r>
              <a:rPr lang="en-CA" sz="2100" b="1" dirty="0">
                <a:latin typeface="Calibri" panose="020F0502020204030204" pitchFamily="34" charset="0"/>
                <a:ea typeface="Calibri" panose="020F0502020204030204" pitchFamily="34" charset="0"/>
                <a:cs typeface="Calibri" panose="020F0502020204030204" pitchFamily="34" charset="0"/>
              </a:rPr>
              <a:t>to mag. 12.0 (to mag. 13.0 for Phaethon; 3 chances for it </a:t>
            </a:r>
            <a:r>
              <a:rPr lang="en-CA" sz="2100" b="1" dirty="0">
                <a:solidFill>
                  <a:srgbClr val="FF0000"/>
                </a:solidFill>
                <a:latin typeface="Calibri" panose="020F0502020204030204" pitchFamily="34" charset="0"/>
                <a:ea typeface="Calibri" panose="020F0502020204030204" pitchFamily="34" charset="0"/>
                <a:cs typeface="Calibri" panose="020F0502020204030204" pitchFamily="34" charset="0"/>
              </a:rPr>
              <a:t>highlighted</a:t>
            </a:r>
            <a:r>
              <a:rPr lang="en-CA" sz="2100" b="1" dirty="0">
                <a:latin typeface="Calibri" panose="020F0502020204030204" pitchFamily="34" charset="0"/>
                <a:ea typeface="Calibri" panose="020F0502020204030204" pitchFamily="34" charset="0"/>
                <a:cs typeface="Calibri" panose="020F0502020204030204" pitchFamily="34" charset="0"/>
              </a:rPr>
              <a:t>)</a:t>
            </a:r>
            <a:endParaRPr lang="en-US" sz="21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C88118-A22E-8743-D975-86F1665A8243}"/>
              </a:ext>
            </a:extLst>
          </p:cNvPr>
          <p:cNvSpPr txBox="1"/>
          <p:nvPr/>
        </p:nvSpPr>
        <p:spPr>
          <a:xfrm>
            <a:off x="7025037" y="1543050"/>
            <a:ext cx="2118963" cy="4605107"/>
          </a:xfrm>
          <a:prstGeom prst="rect">
            <a:avLst/>
          </a:prstGeom>
          <a:noFill/>
        </p:spPr>
        <p:txBody>
          <a:bodyPr wrap="square" rtlCol="0">
            <a:spAutoFit/>
          </a:bodyPr>
          <a:lstStyle/>
          <a:p>
            <a:r>
              <a:rPr lang="en-US" sz="1275" dirty="0">
                <a:latin typeface="Arial" panose="020B0604020202020204" pitchFamily="34" charset="0"/>
                <a:cs typeface="Arial" panose="020B0604020202020204" pitchFamily="34" charset="0"/>
              </a:rPr>
              <a:t>This map is adopted from one that we published in the Royal Astronomical Society of Canada’s Ob-server’s Handbook for 2023. It is also available on IOTA’s NEA occultations page at </a:t>
            </a:r>
            <a:r>
              <a:rPr lang="en-US" sz="1275" b="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https://occultations.org/publications/rasc/2023/nam23NEAoccs.htm</a:t>
            </a:r>
            <a:r>
              <a:rPr lang="en-US" sz="1275" b="1" dirty="0">
                <a:solidFill>
                  <a:srgbClr val="0070C0"/>
                </a:solidFill>
                <a:latin typeface="Arial" panose="020B0604020202020204" pitchFamily="34" charset="0"/>
                <a:cs typeface="Arial" panose="020B0604020202020204" pitchFamily="34" charset="0"/>
              </a:rPr>
              <a:t> </a:t>
            </a:r>
            <a:r>
              <a:rPr lang="en-US" sz="1275" dirty="0">
                <a:latin typeface="Arial" panose="020B0604020202020204" pitchFamily="34" charset="0"/>
                <a:cs typeface="Arial" panose="020B0604020202020204" pitchFamily="34" charset="0"/>
              </a:rPr>
              <a:t>along with much more about NEA events worldwide. For more predictions, see </a:t>
            </a:r>
          </a:p>
          <a:p>
            <a:r>
              <a:rPr lang="en-US" sz="1275"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https://occultations.org/publications/rasc/2023/ACM2023.htm</a:t>
            </a:r>
            <a:r>
              <a:rPr lang="en-US" sz="1275" b="1" dirty="0">
                <a:solidFill>
                  <a:srgbClr val="0070C0"/>
                </a:solidFill>
                <a:latin typeface="Arial" panose="020B0604020202020204" pitchFamily="34" charset="0"/>
                <a:cs typeface="Arial" panose="020B0604020202020204" pitchFamily="34" charset="0"/>
              </a:rPr>
              <a:t> </a:t>
            </a:r>
            <a:r>
              <a:rPr lang="en-US" sz="1275" dirty="0">
                <a:latin typeface="Arial" panose="020B0604020202020204" pitchFamily="34" charset="0"/>
                <a:cs typeface="Arial" panose="020B0604020202020204" pitchFamily="34" charset="0"/>
              </a:rPr>
              <a:t>. IOTA will prioritize the NEAs with uncertain futures given in ACM2023 #2312 </a:t>
            </a:r>
            <a:r>
              <a:rPr lang="en-US" sz="1275" dirty="0" err="1">
                <a:latin typeface="Arial" panose="020B0604020202020204" pitchFamily="34" charset="0"/>
                <a:cs typeface="Arial" panose="020B0604020202020204" pitchFamily="34" charset="0"/>
              </a:rPr>
              <a:t>presen</a:t>
            </a:r>
            <a:r>
              <a:rPr lang="en-US" sz="1275" dirty="0">
                <a:latin typeface="Arial" panose="020B0604020202020204" pitchFamily="34" charset="0"/>
                <a:cs typeface="Arial" panose="020B0604020202020204" pitchFamily="34" charset="0"/>
              </a:rPr>
              <a:t>-ted on Monday in the NEO I session, &amp; mission targets</a:t>
            </a:r>
          </a:p>
        </p:txBody>
      </p:sp>
      <p:pic>
        <p:nvPicPr>
          <p:cNvPr id="5" name="Picture 4" descr="A picture containing diagram, text, line, map&#10;&#10;Description automatically generated">
            <a:extLst>
              <a:ext uri="{FF2B5EF4-FFF2-40B4-BE49-F238E27FC236}">
                <a16:creationId xmlns:a16="http://schemas.microsoft.com/office/drawing/2014/main" id="{6DF5F207-00D0-B773-5E19-F7F7417A6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42866"/>
            <a:ext cx="6682137" cy="4289305"/>
          </a:xfrm>
          <a:prstGeom prst="rect">
            <a:avLst/>
          </a:prstGeom>
        </p:spPr>
      </p:pic>
    </p:spTree>
    <p:extLst>
      <p:ext uri="{BB962C8B-B14F-4D97-AF65-F5344CB8AC3E}">
        <p14:creationId xmlns:p14="http://schemas.microsoft.com/office/powerpoint/2010/main" val="1377565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 with a grid and numbers&#10;&#10;Description automatically generated">
            <a:extLst>
              <a:ext uri="{FF2B5EF4-FFF2-40B4-BE49-F238E27FC236}">
                <a16:creationId xmlns:a16="http://schemas.microsoft.com/office/drawing/2014/main" id="{C879F6A0-236E-0325-1602-7B33C9097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71" y="0"/>
            <a:ext cx="7655858" cy="6858000"/>
          </a:xfrm>
          <a:prstGeom prst="rect">
            <a:avLst/>
          </a:prstGeom>
        </p:spPr>
      </p:pic>
    </p:spTree>
    <p:extLst>
      <p:ext uri="{BB962C8B-B14F-4D97-AF65-F5344CB8AC3E}">
        <p14:creationId xmlns:p14="http://schemas.microsoft.com/office/powerpoint/2010/main" val="329300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DE7FF3-5FDE-061A-D6CC-4FDB41347DD3}"/>
              </a:ext>
            </a:extLst>
          </p:cNvPr>
          <p:cNvSpPr txBox="1"/>
          <p:nvPr/>
        </p:nvSpPr>
        <p:spPr>
          <a:xfrm>
            <a:off x="114300" y="925830"/>
            <a:ext cx="8915400" cy="738664"/>
          </a:xfrm>
          <a:prstGeom prst="rect">
            <a:avLst/>
          </a:prstGeom>
          <a:noFill/>
        </p:spPr>
        <p:txBody>
          <a:bodyPr wrap="square" rtlCol="0">
            <a:spAutoFit/>
          </a:bodyPr>
          <a:lstStyle/>
          <a:p>
            <a:pPr algn="ctr"/>
            <a:r>
              <a:rPr lang="en-US" sz="2100" dirty="0">
                <a:latin typeface="Arial" panose="020B0604020202020204" pitchFamily="34" charset="0"/>
                <a:cs typeface="Arial" panose="020B0604020202020204" pitchFamily="34" charset="0"/>
              </a:rPr>
              <a:t> </a:t>
            </a:r>
            <a:r>
              <a:rPr lang="en-CA" sz="2100" b="1" dirty="0">
                <a:latin typeface="Calibri" panose="020F0502020204030204" pitchFamily="34" charset="0"/>
                <a:ea typeface="Calibri" panose="020F0502020204030204" pitchFamily="34" charset="0"/>
                <a:cs typeface="Calibri" panose="020F0502020204030204" pitchFamily="34" charset="0"/>
              </a:rPr>
              <a:t>Occultations by NEAs in North America during 2023</a:t>
            </a:r>
            <a:br>
              <a:rPr lang="en-CA" sz="2100" b="1" dirty="0">
                <a:latin typeface="Calibri" panose="020F0502020204030204" pitchFamily="34" charset="0"/>
                <a:ea typeface="Calibri" panose="020F0502020204030204" pitchFamily="34" charset="0"/>
                <a:cs typeface="Calibri" panose="020F0502020204030204" pitchFamily="34" charset="0"/>
              </a:rPr>
            </a:br>
            <a:r>
              <a:rPr lang="en-CA" sz="2100" b="1" dirty="0">
                <a:latin typeface="Calibri" panose="020F0502020204030204" pitchFamily="34" charset="0"/>
                <a:ea typeface="Calibri" panose="020F0502020204030204" pitchFamily="34" charset="0"/>
                <a:cs typeface="Calibri" panose="020F0502020204030204" pitchFamily="34" charset="0"/>
              </a:rPr>
              <a:t>to mag. 12.0 (to mag. 13.0 for Phaethon; 3 chances for it </a:t>
            </a:r>
            <a:r>
              <a:rPr lang="en-CA" sz="2100" b="1" dirty="0">
                <a:solidFill>
                  <a:srgbClr val="FF0000"/>
                </a:solidFill>
                <a:latin typeface="Calibri" panose="020F0502020204030204" pitchFamily="34" charset="0"/>
                <a:ea typeface="Calibri" panose="020F0502020204030204" pitchFamily="34" charset="0"/>
                <a:cs typeface="Calibri" panose="020F0502020204030204" pitchFamily="34" charset="0"/>
              </a:rPr>
              <a:t>highlighted</a:t>
            </a:r>
            <a:r>
              <a:rPr lang="en-CA" sz="2100" b="1" dirty="0">
                <a:latin typeface="Calibri" panose="020F0502020204030204" pitchFamily="34" charset="0"/>
                <a:ea typeface="Calibri" panose="020F0502020204030204" pitchFamily="34" charset="0"/>
                <a:cs typeface="Calibri" panose="020F0502020204030204" pitchFamily="34" charset="0"/>
              </a:rPr>
              <a:t>)</a:t>
            </a:r>
            <a:endParaRPr lang="en-US" sz="21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C88118-A22E-8743-D975-86F1665A8243}"/>
              </a:ext>
            </a:extLst>
          </p:cNvPr>
          <p:cNvSpPr txBox="1"/>
          <p:nvPr/>
        </p:nvSpPr>
        <p:spPr>
          <a:xfrm>
            <a:off x="7025037" y="1543050"/>
            <a:ext cx="2118963" cy="4605107"/>
          </a:xfrm>
          <a:prstGeom prst="rect">
            <a:avLst/>
          </a:prstGeom>
          <a:noFill/>
        </p:spPr>
        <p:txBody>
          <a:bodyPr wrap="square" rtlCol="0">
            <a:spAutoFit/>
          </a:bodyPr>
          <a:lstStyle/>
          <a:p>
            <a:r>
              <a:rPr lang="en-US" sz="1275" dirty="0">
                <a:latin typeface="Arial" panose="020B0604020202020204" pitchFamily="34" charset="0"/>
                <a:cs typeface="Arial" panose="020B0604020202020204" pitchFamily="34" charset="0"/>
              </a:rPr>
              <a:t>This map is adopted from one that we published in the Royal Astronomical Society of Canada’s Ob-server’s Handbook for 2023. It is also available on IOTA’s NEA occultations page at </a:t>
            </a:r>
            <a:r>
              <a:rPr lang="en-US" sz="1275" b="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https://occultations.org/publications/rasc/2023/nam23NEAoccs.htm</a:t>
            </a:r>
            <a:r>
              <a:rPr lang="en-US" sz="1275" b="1" dirty="0">
                <a:solidFill>
                  <a:srgbClr val="0070C0"/>
                </a:solidFill>
                <a:latin typeface="Arial" panose="020B0604020202020204" pitchFamily="34" charset="0"/>
                <a:cs typeface="Arial" panose="020B0604020202020204" pitchFamily="34" charset="0"/>
              </a:rPr>
              <a:t> </a:t>
            </a:r>
            <a:r>
              <a:rPr lang="en-US" sz="1275" dirty="0">
                <a:latin typeface="Arial" panose="020B0604020202020204" pitchFamily="34" charset="0"/>
                <a:cs typeface="Arial" panose="020B0604020202020204" pitchFamily="34" charset="0"/>
              </a:rPr>
              <a:t>along with much more about NEA events worldwide. For more predictions, see </a:t>
            </a:r>
          </a:p>
          <a:p>
            <a:r>
              <a:rPr lang="en-US" sz="1275"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https://occultations.org/publications/rasc/2023/ACM2023.htm</a:t>
            </a:r>
            <a:r>
              <a:rPr lang="en-US" sz="1275" b="1" dirty="0">
                <a:solidFill>
                  <a:srgbClr val="0070C0"/>
                </a:solidFill>
                <a:latin typeface="Arial" panose="020B0604020202020204" pitchFamily="34" charset="0"/>
                <a:cs typeface="Arial" panose="020B0604020202020204" pitchFamily="34" charset="0"/>
              </a:rPr>
              <a:t> </a:t>
            </a:r>
            <a:r>
              <a:rPr lang="en-US" sz="1275" dirty="0">
                <a:latin typeface="Arial" panose="020B0604020202020204" pitchFamily="34" charset="0"/>
                <a:cs typeface="Arial" panose="020B0604020202020204" pitchFamily="34" charset="0"/>
              </a:rPr>
              <a:t>. IOTA will prioritize the NEAs with uncertain futures given in ACM2023 #2312 </a:t>
            </a:r>
            <a:r>
              <a:rPr lang="en-US" sz="1275" dirty="0" err="1">
                <a:latin typeface="Arial" panose="020B0604020202020204" pitchFamily="34" charset="0"/>
                <a:cs typeface="Arial" panose="020B0604020202020204" pitchFamily="34" charset="0"/>
              </a:rPr>
              <a:t>presen</a:t>
            </a:r>
            <a:r>
              <a:rPr lang="en-US" sz="1275" dirty="0">
                <a:latin typeface="Arial" panose="020B0604020202020204" pitchFamily="34" charset="0"/>
                <a:cs typeface="Arial" panose="020B0604020202020204" pitchFamily="34" charset="0"/>
              </a:rPr>
              <a:t>-ted on Monday in the NEO I session, &amp; mission targets</a:t>
            </a:r>
          </a:p>
        </p:txBody>
      </p:sp>
      <p:pic>
        <p:nvPicPr>
          <p:cNvPr id="5" name="Picture 4" descr="A picture containing diagram, text, line, map&#10;&#10;Description automatically generated">
            <a:extLst>
              <a:ext uri="{FF2B5EF4-FFF2-40B4-BE49-F238E27FC236}">
                <a16:creationId xmlns:a16="http://schemas.microsoft.com/office/drawing/2014/main" id="{6DF5F207-00D0-B773-5E19-F7F7417A6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42866"/>
            <a:ext cx="6682137" cy="4289305"/>
          </a:xfrm>
          <a:prstGeom prst="rect">
            <a:avLst/>
          </a:prstGeom>
        </p:spPr>
      </p:pic>
    </p:spTree>
    <p:extLst>
      <p:ext uri="{BB962C8B-B14F-4D97-AF65-F5344CB8AC3E}">
        <p14:creationId xmlns:p14="http://schemas.microsoft.com/office/powerpoint/2010/main" val="1830132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 with a grid and numbers&#10;&#10;Description automatically generated">
            <a:extLst>
              <a:ext uri="{FF2B5EF4-FFF2-40B4-BE49-F238E27FC236}">
                <a16:creationId xmlns:a16="http://schemas.microsoft.com/office/drawing/2014/main" id="{C879F6A0-236E-0325-1602-7B33C9097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71" y="0"/>
            <a:ext cx="7655858" cy="6858000"/>
          </a:xfrm>
          <a:prstGeom prst="rect">
            <a:avLst/>
          </a:prstGeom>
        </p:spPr>
      </p:pic>
    </p:spTree>
    <p:extLst>
      <p:ext uri="{BB962C8B-B14F-4D97-AF65-F5344CB8AC3E}">
        <p14:creationId xmlns:p14="http://schemas.microsoft.com/office/powerpoint/2010/main" val="995081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083D-B662-1F3A-38CD-87600F5FBF35}"/>
              </a:ext>
            </a:extLst>
          </p:cNvPr>
          <p:cNvSpPr>
            <a:spLocks noGrp="1"/>
          </p:cNvSpPr>
          <p:nvPr>
            <p:ph type="title"/>
          </p:nvPr>
        </p:nvSpPr>
        <p:spPr>
          <a:xfrm>
            <a:off x="152400" y="364123"/>
            <a:ext cx="8763000" cy="855077"/>
          </a:xfrm>
        </p:spPr>
        <p:txBody>
          <a:bodyPr/>
          <a:lstStyle/>
          <a:p>
            <a:pPr algn="l"/>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THE HAZARDOUS KM-SIZED NEOs OF THE NEXT THOUSANDS OF YEARS </a:t>
            </a:r>
            <a:r>
              <a:rPr lang="en-US" sz="1800" i="0" u="none" strike="noStrike" baseline="0" dirty="0">
                <a:solidFill>
                  <a:srgbClr val="000000"/>
                </a:solidFill>
                <a:latin typeface="Times New Roman" panose="02020603050405020304" pitchFamily="18" charset="0"/>
              </a:rPr>
              <a:t>by</a:t>
            </a:r>
            <a:r>
              <a:rPr lang="en-US" sz="1800" b="1"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O. Fuentes-Muñoz, D. J. Scheeres, D. Farnocchia, and R.S. Park at ACM 2023 in Flagstaff</a:t>
            </a:r>
            <a:endParaRPr lang="en-US" sz="2400" dirty="0">
              <a:latin typeface="Arial" panose="020B0604020202020204" pitchFamily="34" charset="0"/>
              <a:cs typeface="Arial" panose="020B0604020202020204" pitchFamily="34" charset="0"/>
            </a:endParaRPr>
          </a:p>
        </p:txBody>
      </p:sp>
      <p:pic>
        <p:nvPicPr>
          <p:cNvPr id="4" name="Picture 3" descr="A graph with numbers and lines&#10;&#10;Description automatically generated">
            <a:extLst>
              <a:ext uri="{FF2B5EF4-FFF2-40B4-BE49-F238E27FC236}">
                <a16:creationId xmlns:a16="http://schemas.microsoft.com/office/drawing/2014/main" id="{A5F08A95-C325-7FEC-DB76-EE9EC39F7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752600"/>
            <a:ext cx="5977190" cy="4741277"/>
          </a:xfrm>
          <a:prstGeom prst="rect">
            <a:avLst/>
          </a:prstGeom>
        </p:spPr>
      </p:pic>
    </p:spTree>
    <p:extLst>
      <p:ext uri="{BB962C8B-B14F-4D97-AF65-F5344CB8AC3E}">
        <p14:creationId xmlns:p14="http://schemas.microsoft.com/office/powerpoint/2010/main" val="222545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2C332A9-5B30-4A5D-9428-23EE1C902E4E}"/>
              </a:ext>
            </a:extLst>
          </p:cNvPr>
          <p:cNvSpPr>
            <a:spLocks noGrp="1"/>
          </p:cNvSpPr>
          <p:nvPr>
            <p:ph type="title"/>
          </p:nvPr>
        </p:nvSpPr>
        <p:spPr>
          <a:xfrm>
            <a:off x="685800" y="0"/>
            <a:ext cx="7772400" cy="762000"/>
          </a:xfrm>
        </p:spPr>
        <p:txBody>
          <a:bodyPr/>
          <a:lstStyle/>
          <a:p>
            <a:pPr eaLnBrk="1" hangingPunct="1"/>
            <a:r>
              <a:rPr lang="en-US" altLang="en-US"/>
              <a:t>The Chicxulub Impact</a:t>
            </a:r>
          </a:p>
        </p:txBody>
      </p:sp>
      <p:pic>
        <p:nvPicPr>
          <p:cNvPr id="10243" name="Picture 2">
            <a:extLst>
              <a:ext uri="{FF2B5EF4-FFF2-40B4-BE49-F238E27FC236}">
                <a16:creationId xmlns:a16="http://schemas.microsoft.com/office/drawing/2014/main" id="{05EBE7E0-A255-4302-B83F-3BD6BBBEF0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2481" y="762000"/>
            <a:ext cx="4999037" cy="392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BBC9840-2FE6-4662-8368-212512331D6D}"/>
              </a:ext>
            </a:extLst>
          </p:cNvPr>
          <p:cNvSpPr txBox="1">
            <a:spLocks noChangeArrowheads="1"/>
          </p:cNvSpPr>
          <p:nvPr/>
        </p:nvSpPr>
        <p:spPr bwMode="auto">
          <a:xfrm>
            <a:off x="0" y="4754880"/>
            <a:ext cx="9144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t>10km NEA (or 6km comet) hit shore of Yucatan 65 million years ago.</a:t>
            </a:r>
          </a:p>
          <a:p>
            <a:pPr eaLnBrk="1" hangingPunct="1"/>
            <a:r>
              <a:rPr lang="en-US" altLang="en-US" sz="2000" dirty="0"/>
              <a:t>Over 70% of plant and animal species perished from the blast, worldwide</a:t>
            </a:r>
          </a:p>
          <a:p>
            <a:pPr eaLnBrk="1" hangingPunct="1"/>
            <a:r>
              <a:rPr lang="en-US" altLang="en-US" sz="2000" dirty="0"/>
              <a:t>wide fires (from impact debris re-entering the atmosphere), and the collapse</a:t>
            </a:r>
          </a:p>
          <a:p>
            <a:pPr eaLnBrk="1" hangingPunct="1"/>
            <a:r>
              <a:rPr lang="en-US" altLang="en-US" sz="2000" dirty="0"/>
              <a:t>of photosynthesis in the cold dark years that followed. </a:t>
            </a:r>
            <a:r>
              <a:rPr lang="en-US" altLang="en-US" sz="2200" b="1" dirty="0"/>
              <a:t>The dinosaurs died, and now humans rule, because dinosaurs didn’t have a space program and didn’t know about planetary defense.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5C8D5D6E-A6C3-6D76-CEEF-5374C13BD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642937"/>
            <a:ext cx="7810500" cy="5572125"/>
          </a:xfrm>
          <a:prstGeom prst="rect">
            <a:avLst/>
          </a:prstGeom>
        </p:spPr>
      </p:pic>
    </p:spTree>
    <p:extLst>
      <p:ext uri="{BB962C8B-B14F-4D97-AF65-F5344CB8AC3E}">
        <p14:creationId xmlns:p14="http://schemas.microsoft.com/office/powerpoint/2010/main" val="3767662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coast&#10;&#10;Description automatically generated">
            <a:extLst>
              <a:ext uri="{FF2B5EF4-FFF2-40B4-BE49-F238E27FC236}">
                <a16:creationId xmlns:a16="http://schemas.microsoft.com/office/drawing/2014/main" id="{250E0D73-0B0B-D982-B72D-CDF1EB6BA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1" y="457201"/>
            <a:ext cx="8356599" cy="5961720"/>
          </a:xfrm>
          <a:prstGeom prst="rect">
            <a:avLst/>
          </a:prstGeom>
        </p:spPr>
      </p:pic>
    </p:spTree>
    <p:extLst>
      <p:ext uri="{BB962C8B-B14F-4D97-AF65-F5344CB8AC3E}">
        <p14:creationId xmlns:p14="http://schemas.microsoft.com/office/powerpoint/2010/main" val="3044770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BF4EC98-7A32-0137-C927-AB32A7CDA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 y="0"/>
            <a:ext cx="9132109" cy="6858000"/>
          </a:xfrm>
          <a:prstGeom prst="rect">
            <a:avLst/>
          </a:prstGeom>
        </p:spPr>
      </p:pic>
    </p:spTree>
    <p:extLst>
      <p:ext uri="{BB962C8B-B14F-4D97-AF65-F5344CB8AC3E}">
        <p14:creationId xmlns:p14="http://schemas.microsoft.com/office/powerpoint/2010/main" val="1826981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p&#10;&#10;Description automatically generated">
            <a:extLst>
              <a:ext uri="{FF2B5EF4-FFF2-40B4-BE49-F238E27FC236}">
                <a16:creationId xmlns:a16="http://schemas.microsoft.com/office/drawing/2014/main" id="{D26A9AA5-A9F3-9B10-8614-C0FEDA4CA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11" y="533400"/>
            <a:ext cx="8224388" cy="5867399"/>
          </a:xfrm>
          <a:prstGeom prst="rect">
            <a:avLst/>
          </a:prstGeom>
        </p:spPr>
      </p:pic>
    </p:spTree>
    <p:extLst>
      <p:ext uri="{BB962C8B-B14F-4D97-AF65-F5344CB8AC3E}">
        <p14:creationId xmlns:p14="http://schemas.microsoft.com/office/powerpoint/2010/main" val="329692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BD36214E-678F-94C3-8AFB-171FCF2D5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11" y="533400"/>
            <a:ext cx="8010768" cy="5714999"/>
          </a:xfrm>
          <a:prstGeom prst="rect">
            <a:avLst/>
          </a:prstGeom>
        </p:spPr>
      </p:pic>
    </p:spTree>
    <p:extLst>
      <p:ext uri="{BB962C8B-B14F-4D97-AF65-F5344CB8AC3E}">
        <p14:creationId xmlns:p14="http://schemas.microsoft.com/office/powerpoint/2010/main" val="118062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7592FFDF-E13F-A451-5FB2-5392B33FF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642937"/>
            <a:ext cx="7810500" cy="5572125"/>
          </a:xfrm>
          <a:prstGeom prst="rect">
            <a:avLst/>
          </a:prstGeom>
        </p:spPr>
      </p:pic>
    </p:spTree>
    <p:extLst>
      <p:ext uri="{BB962C8B-B14F-4D97-AF65-F5344CB8AC3E}">
        <p14:creationId xmlns:p14="http://schemas.microsoft.com/office/powerpoint/2010/main" val="3927219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5B28-28D8-C4D4-321B-82FC68C9689C}"/>
              </a:ext>
            </a:extLst>
          </p:cNvPr>
          <p:cNvSpPr>
            <a:spLocks noGrp="1"/>
          </p:cNvSpPr>
          <p:nvPr>
            <p:ph type="title"/>
          </p:nvPr>
        </p:nvSpPr>
        <p:spPr>
          <a:xfrm>
            <a:off x="685800" y="76200"/>
            <a:ext cx="7772400" cy="609600"/>
          </a:xfrm>
        </p:spPr>
        <p:txBody>
          <a:bodyPr/>
          <a:lstStyle/>
          <a:p>
            <a:r>
              <a:rPr lang="en-US" sz="3600" dirty="0">
                <a:latin typeface="Arial" panose="020B0604020202020204" pitchFamily="34" charset="0"/>
                <a:cs typeface="Arial" panose="020B0604020202020204" pitchFamily="34" charset="0"/>
              </a:rPr>
              <a:t>Best 2024 NEA Occultations</a:t>
            </a:r>
          </a:p>
        </p:txBody>
      </p:sp>
      <p:pic>
        <p:nvPicPr>
          <p:cNvPr id="4" name="Picture 3" descr="A map of the world with lines and names&#10;&#10;Description automatically generated">
            <a:extLst>
              <a:ext uri="{FF2B5EF4-FFF2-40B4-BE49-F238E27FC236}">
                <a16:creationId xmlns:a16="http://schemas.microsoft.com/office/drawing/2014/main" id="{BEF97187-22F1-41C5-0299-7BFFD945C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698863"/>
            <a:ext cx="7686675" cy="4920601"/>
          </a:xfrm>
          <a:prstGeom prst="rect">
            <a:avLst/>
          </a:prstGeom>
        </p:spPr>
      </p:pic>
      <p:pic>
        <p:nvPicPr>
          <p:cNvPr id="6" name="Picture 5">
            <a:extLst>
              <a:ext uri="{FF2B5EF4-FFF2-40B4-BE49-F238E27FC236}">
                <a16:creationId xmlns:a16="http://schemas.microsoft.com/office/drawing/2014/main" id="{1F637F51-D0D3-AFBA-E218-466015E96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4556"/>
            <a:ext cx="9144000" cy="1129162"/>
          </a:xfrm>
          <a:prstGeom prst="rect">
            <a:avLst/>
          </a:prstGeom>
        </p:spPr>
      </p:pic>
    </p:spTree>
    <p:extLst>
      <p:ext uri="{BB962C8B-B14F-4D97-AF65-F5344CB8AC3E}">
        <p14:creationId xmlns:p14="http://schemas.microsoft.com/office/powerpoint/2010/main" val="2305500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1512A-E3E4-488A-8B29-9AB3E8E87A20}"/>
              </a:ext>
            </a:extLst>
          </p:cNvPr>
          <p:cNvSpPr>
            <a:spLocks noGrp="1"/>
          </p:cNvSpPr>
          <p:nvPr>
            <p:ph type="title"/>
          </p:nvPr>
        </p:nvSpPr>
        <p:spPr>
          <a:xfrm>
            <a:off x="1657350" y="0"/>
            <a:ext cx="5829300" cy="532686"/>
          </a:xfrm>
        </p:spPr>
        <p:txBody>
          <a:bodyPr/>
          <a:lstStyle/>
          <a:p>
            <a:r>
              <a:rPr lang="en-US" sz="3000"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07F4B399-268B-4C14-BE47-01AB28BAEE1C}"/>
              </a:ext>
            </a:extLst>
          </p:cNvPr>
          <p:cNvSpPr>
            <a:spLocks noGrp="1"/>
          </p:cNvSpPr>
          <p:nvPr>
            <p:ph idx="1"/>
          </p:nvPr>
        </p:nvSpPr>
        <p:spPr>
          <a:xfrm>
            <a:off x="137160" y="502920"/>
            <a:ext cx="8915400" cy="3440430"/>
          </a:xfrm>
        </p:spPr>
        <p:txBody>
          <a:bodyPr/>
          <a:lstStyle/>
          <a:p>
            <a:r>
              <a:rPr lang="en-US" sz="1500" dirty="0">
                <a:latin typeface="Arial" panose="020B0604020202020204" pitchFamily="34" charset="0"/>
                <a:cs typeface="Arial" panose="020B0604020202020204" pitchFamily="34" charset="0"/>
              </a:rPr>
              <a:t>The rare bright 2019 July 29</a:t>
            </a:r>
            <a:r>
              <a:rPr lang="en-US" sz="1500" baseline="30000" dirty="0">
                <a:latin typeface="Arial" panose="020B0604020202020204" pitchFamily="34" charset="0"/>
                <a:cs typeface="Arial" panose="020B0604020202020204" pitchFamily="34" charset="0"/>
              </a:rPr>
              <a:t>th</a:t>
            </a:r>
            <a:r>
              <a:rPr lang="en-US" sz="1500" dirty="0">
                <a:latin typeface="Arial" panose="020B0604020202020204" pitchFamily="34" charset="0"/>
                <a:cs typeface="Arial" panose="020B0604020202020204" pitchFamily="34" charset="0"/>
              </a:rPr>
              <a:t> occultation was the first successful campaign for a small NEO; until Apophis in 2021, it was the smallest asteroid with multiple timed chords during an occultation. A large collaboration of amateur and professional astronomers enabled that success.</a:t>
            </a:r>
          </a:p>
          <a:p>
            <a:r>
              <a:rPr lang="en-US" sz="1500" dirty="0">
                <a:latin typeface="Arial" panose="020B0604020202020204" pitchFamily="34" charset="0"/>
                <a:cs typeface="Arial" panose="020B0604020202020204" pitchFamily="34" charset="0"/>
              </a:rPr>
              <a:t>The radar size and shape were verified, and the improved orbit allowed a good prediction for the next occultation, then subsequent events, and an improvement of Phaethon’s A2 non-gravitational parameter by a factor of 3.</a:t>
            </a:r>
          </a:p>
          <a:p>
            <a:r>
              <a:rPr lang="en-US" sz="1500" dirty="0">
                <a:latin typeface="Arial" panose="020B0604020202020204" pitchFamily="34" charset="0"/>
                <a:cs typeface="Arial" panose="020B0604020202020204" pitchFamily="34" charset="0"/>
              </a:rPr>
              <a:t>But recent observations show that sudden changes might occur to Phaethon’s orbit near perihelion, so more observations by this enigmatic object are needed.</a:t>
            </a:r>
          </a:p>
          <a:p>
            <a:r>
              <a:rPr lang="en-US" sz="1500" u="sng" dirty="0">
                <a:latin typeface="Arial" panose="020B0604020202020204" pitchFamily="34" charset="0"/>
                <a:cs typeface="Arial" panose="020B0604020202020204" pitchFamily="34" charset="0"/>
                <a:sym typeface="Symbol" panose="05050102010706020507" pitchFamily="18" charset="2"/>
              </a:rPr>
              <a:t>The occultation technique was successfully applied to Apophis, which is more than 10 times smaller than Phaethon, and also Didymos, further demonstrating the astrometric power of observations of NEO occultations for planetary defense; </a:t>
            </a:r>
          </a:p>
          <a:p>
            <a:r>
              <a:rPr lang="en-US" sz="1500" dirty="0">
                <a:latin typeface="Arial" panose="020B0604020202020204" pitchFamily="34" charset="0"/>
                <a:cs typeface="Arial" panose="020B0604020202020204" pitchFamily="34" charset="0"/>
                <a:sym typeface="Symbol" panose="05050102010706020507" pitchFamily="18" charset="2"/>
              </a:rPr>
              <a:t>Information about the sizes, shapes, rings, satellites, and even atmospheres of Kuiper Belt objects, Centaurs, Trojans, and other asteroids is proportional to the number of stations that can be deployed for occultations by them</a:t>
            </a:r>
          </a:p>
          <a:p>
            <a:r>
              <a:rPr lang="en-US" sz="1500" dirty="0">
                <a:latin typeface="Arial" panose="020B0604020202020204" pitchFamily="34" charset="0"/>
                <a:cs typeface="Arial" panose="020B0604020202020204" pitchFamily="34" charset="0"/>
                <a:sym typeface="Symbol" panose="05050102010706020507" pitchFamily="18" charset="2"/>
              </a:rPr>
              <a:t>We encourage as many others as possible to time occultations by NEA’s, TNO’s and by other asteroids (and sometimes comets) from their observatories</a:t>
            </a:r>
          </a:p>
          <a:p>
            <a:r>
              <a:rPr lang="en-US" sz="1500" dirty="0">
                <a:latin typeface="Arial" panose="020B0604020202020204" pitchFamily="34" charset="0"/>
                <a:cs typeface="Arial" panose="020B0604020202020204" pitchFamily="34" charset="0"/>
                <a:sym typeface="Symbol" panose="05050102010706020507" pitchFamily="18" charset="2"/>
              </a:rPr>
              <a:t>We want others to learn to make the necessary mobile observations, including the multi-station techniques pioneered by IOTA, to observe NEA and other occultations, to support planetary defense and asteroid science.</a:t>
            </a:r>
            <a:endParaRPr lang="en-US" sz="1500" u="sng" dirty="0">
              <a:latin typeface="Arial" panose="020B0604020202020204" pitchFamily="34" charset="0"/>
              <a:cs typeface="Arial" panose="020B0604020202020204" pitchFamily="34" charset="0"/>
              <a:sym typeface="Symbol" panose="05050102010706020507" pitchFamily="18" charset="2"/>
            </a:endParaRPr>
          </a:p>
        </p:txBody>
      </p:sp>
      <p:sp>
        <p:nvSpPr>
          <p:cNvPr id="4" name="TextBox 3">
            <a:extLst>
              <a:ext uri="{FF2B5EF4-FFF2-40B4-BE49-F238E27FC236}">
                <a16:creationId xmlns:a16="http://schemas.microsoft.com/office/drawing/2014/main" id="{E152A77C-669A-22A6-52BA-8AB309257EFC}"/>
              </a:ext>
            </a:extLst>
          </p:cNvPr>
          <p:cNvSpPr txBox="1"/>
          <p:nvPr/>
        </p:nvSpPr>
        <p:spPr>
          <a:xfrm>
            <a:off x="91440" y="5212080"/>
            <a:ext cx="8961120" cy="1661993"/>
          </a:xfrm>
          <a:prstGeom prst="rect">
            <a:avLst/>
          </a:prstGeom>
          <a:noFill/>
        </p:spPr>
        <p:txBody>
          <a:bodyPr wrap="square" rtlCol="0">
            <a:spAutoFit/>
          </a:bodyPr>
          <a:lstStyle/>
          <a:p>
            <a:r>
              <a:rPr lang="en-US" sz="1700" b="1" dirty="0">
                <a:latin typeface="Arial" panose="020B0604020202020204" pitchFamily="34" charset="0"/>
                <a:cs typeface="Arial" panose="020B0604020202020204" pitchFamily="34" charset="0"/>
              </a:rPr>
              <a:t>Please visit </a:t>
            </a:r>
            <a:r>
              <a:rPr lang="en-US" sz="1700" b="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https://occultations.org/publications/rasc/2023/ACM2023.htm</a:t>
            </a:r>
            <a:r>
              <a:rPr lang="en-US" sz="1700" b="1" dirty="0">
                <a:solidFill>
                  <a:srgbClr val="0070C0"/>
                </a:solidFill>
                <a:latin typeface="Arial" panose="020B0604020202020204" pitchFamily="34" charset="0"/>
                <a:cs typeface="Arial" panose="020B0604020202020204" pitchFamily="34" charset="0"/>
              </a:rPr>
              <a:t> </a:t>
            </a:r>
            <a:r>
              <a:rPr lang="en-US" sz="1700" b="1" dirty="0">
                <a:latin typeface="Arial" panose="020B0604020202020204" pitchFamily="34" charset="0"/>
                <a:cs typeface="Arial" panose="020B0604020202020204" pitchFamily="34" charset="0"/>
              </a:rPr>
              <a:t>to get this presentation, and for links to IOTA’s, and other’s, Web sites that have predictions and much other information that will allow you, and others at your institution, to take part in this exciting field of astronomy. </a:t>
            </a:r>
          </a:p>
          <a:p>
            <a:r>
              <a:rPr lang="en-US" sz="1700" b="1" dirty="0">
                <a:latin typeface="Arial" panose="020B0604020202020204" pitchFamily="34" charset="0"/>
                <a:cs typeface="Arial" panose="020B0604020202020204" pitchFamily="34" charset="0"/>
              </a:rPr>
              <a:t>Contact: </a:t>
            </a:r>
            <a:r>
              <a:rPr lang="en-US" sz="1700"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dunham@starpower.net</a:t>
            </a:r>
            <a:r>
              <a:rPr lang="en-US" sz="1700" b="1" dirty="0">
                <a:latin typeface="Arial" panose="020B0604020202020204" pitchFamily="34" charset="0"/>
                <a:cs typeface="Arial" panose="020B0604020202020204" pitchFamily="34" charset="0"/>
              </a:rPr>
              <a:t>; cell +1-301-526-5590 and</a:t>
            </a:r>
          </a:p>
          <a:p>
            <a:r>
              <a:rPr lang="en-US" sz="1700" b="1" dirty="0">
                <a:latin typeface="Arial" panose="020B0604020202020204" pitchFamily="34" charset="0"/>
                <a:cs typeface="Arial" panose="020B0604020202020204" pitchFamily="34" charset="0"/>
              </a:rPr>
              <a:t>local IOTA member Bruce Hohenstein, </a:t>
            </a:r>
            <a:r>
              <a:rPr lang="en-US" sz="1700" b="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BHolenstein@gravic.com</a:t>
            </a:r>
            <a:r>
              <a:rPr lang="en-US" sz="1700" b="1" dirty="0">
                <a:solidFill>
                  <a:srgbClr val="0070C0"/>
                </a:solidFill>
                <a:latin typeface="Arial" panose="020B0604020202020204" pitchFamily="34" charset="0"/>
                <a:cs typeface="Arial" panose="020B0604020202020204" pitchFamily="34" charset="0"/>
              </a:rPr>
              <a:t> </a:t>
            </a:r>
            <a:r>
              <a:rPr lang="en-US" sz="17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43950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27AA828-0B27-41D3-B398-963CF50F583F}"/>
              </a:ext>
            </a:extLst>
          </p:cNvPr>
          <p:cNvSpPr>
            <a:spLocks noGrp="1" noChangeArrowheads="1"/>
          </p:cNvSpPr>
          <p:nvPr>
            <p:ph type="title"/>
          </p:nvPr>
        </p:nvSpPr>
        <p:spPr>
          <a:xfrm>
            <a:off x="0" y="-76200"/>
            <a:ext cx="9144000" cy="609600"/>
          </a:xfrm>
        </p:spPr>
        <p:txBody>
          <a:bodyPr/>
          <a:lstStyle/>
          <a:p>
            <a:pPr>
              <a:defRPr/>
            </a:pPr>
            <a:r>
              <a:rPr lang="en-US" altLang="en-US" sz="3400" dirty="0">
                <a:latin typeface="Arial" panose="020B0604020202020204" pitchFamily="34" charset="0"/>
                <a:cs typeface="Arial" panose="020B0604020202020204" pitchFamily="34" charset="0"/>
              </a:rPr>
              <a:t>IOTA and Asteroidal Occultations Introduction</a:t>
            </a:r>
          </a:p>
        </p:txBody>
      </p:sp>
      <p:sp>
        <p:nvSpPr>
          <p:cNvPr id="6147" name="Content Placeholder 2">
            <a:extLst>
              <a:ext uri="{FF2B5EF4-FFF2-40B4-BE49-F238E27FC236}">
                <a16:creationId xmlns:a16="http://schemas.microsoft.com/office/drawing/2014/main" id="{ED978495-85D3-4DFB-B047-79BDE66DC8E9}"/>
              </a:ext>
            </a:extLst>
          </p:cNvPr>
          <p:cNvSpPr>
            <a:spLocks noGrp="1" noChangeArrowheads="1"/>
          </p:cNvSpPr>
          <p:nvPr>
            <p:ph idx="1"/>
          </p:nvPr>
        </p:nvSpPr>
        <p:spPr>
          <a:xfrm>
            <a:off x="0" y="457200"/>
            <a:ext cx="9144000" cy="5212080"/>
          </a:xfrm>
        </p:spPr>
        <p:txBody>
          <a:bodyPr/>
          <a:lstStyle/>
          <a:p>
            <a:pPr>
              <a:defRPr/>
            </a:pPr>
            <a:r>
              <a:rPr lang="en-US" altLang="en-US" sz="2100" dirty="0">
                <a:latin typeface="Arial" panose="020B0604020202020204" pitchFamily="34" charset="0"/>
                <a:cs typeface="Arial" panose="020B0604020202020204" pitchFamily="34" charset="0"/>
              </a:rPr>
              <a:t>The observer network that became IOTA formed in 1960’s</a:t>
            </a:r>
          </a:p>
          <a:p>
            <a:pPr>
              <a:defRPr/>
            </a:pPr>
            <a:r>
              <a:rPr lang="en-US" altLang="en-US" sz="2100" dirty="0">
                <a:latin typeface="Arial" panose="020B0604020202020204" pitchFamily="34" charset="0"/>
                <a:cs typeface="Arial" panose="020B0604020202020204" pitchFamily="34" charset="0"/>
              </a:rPr>
              <a:t>to visually observe lunar grazing occultations with mobile efforts</a:t>
            </a:r>
          </a:p>
          <a:p>
            <a:pPr>
              <a:defRPr/>
            </a:pPr>
            <a:r>
              <a:rPr lang="en-US" altLang="en-US" sz="2100" dirty="0">
                <a:latin typeface="Arial" panose="020B0604020202020204" pitchFamily="34" charset="0"/>
                <a:cs typeface="Arial" panose="020B0604020202020204" pitchFamily="34" charset="0"/>
              </a:rPr>
              <a:t>1975 January 24 occultation of </a:t>
            </a:r>
            <a:r>
              <a:rPr lang="en-US" altLang="en-US" sz="2100" dirty="0">
                <a:latin typeface="Arial" panose="020B0604020202020204" pitchFamily="34" charset="0"/>
                <a:cs typeface="Arial" panose="020B0604020202020204" pitchFamily="34" charset="0"/>
                <a:sym typeface="Symbol" panose="05050102010706020507" pitchFamily="18" charset="2"/>
              </a:rPr>
              <a:t> Gem by (433) Eros, a first event</a:t>
            </a:r>
          </a:p>
          <a:p>
            <a:pPr>
              <a:defRPr/>
            </a:pPr>
            <a:r>
              <a:rPr lang="en-US" altLang="en-US" sz="2100" dirty="0">
                <a:latin typeface="Arial" panose="020B0604020202020204" pitchFamily="34" charset="0"/>
                <a:cs typeface="Arial" panose="020B0604020202020204" pitchFamily="34" charset="0"/>
                <a:sym typeface="Symbol" panose="05050102010706020507" pitchFamily="18" charset="2"/>
              </a:rPr>
              <a:t>The mobile techniques to observe lunar grazes, were used effectively to observe asteroidal occultations in the late 1970’s</a:t>
            </a:r>
          </a:p>
          <a:p>
            <a:pPr>
              <a:defRPr/>
            </a:pPr>
            <a:r>
              <a:rPr lang="en-US" altLang="en-US" sz="2100" dirty="0">
                <a:latin typeface="Arial" panose="020B0604020202020204" pitchFamily="34" charset="0"/>
                <a:cs typeface="Arial" panose="020B0604020202020204" pitchFamily="34" charset="0"/>
                <a:sym typeface="Symbol" panose="05050102010706020507" pitchFamily="18" charset="2"/>
              </a:rPr>
              <a:t>Starting in the 1980’s, IOTA began recording occultations with video equipment, improving the observations</a:t>
            </a:r>
          </a:p>
          <a:p>
            <a:pPr>
              <a:defRPr/>
            </a:pPr>
            <a:r>
              <a:rPr lang="en-US" altLang="en-US" sz="2100" dirty="0">
                <a:latin typeface="Arial" panose="020B0604020202020204" pitchFamily="34" charset="0"/>
                <a:cs typeface="Arial" panose="020B0604020202020204" pitchFamily="34" charset="0"/>
                <a:sym typeface="Symbol" panose="05050102010706020507" pitchFamily="18" charset="2"/>
              </a:rPr>
              <a:t>Using stars and the Earth’s rotation to pre-point stationary telescopes at multiple unattended locations with timed recording became possible</a:t>
            </a:r>
          </a:p>
          <a:p>
            <a:pPr>
              <a:defRPr/>
            </a:pPr>
            <a:r>
              <a:rPr lang="en-US" altLang="en-US" sz="2100" u="sng" dirty="0">
                <a:latin typeface="Arial" panose="020B0604020202020204" pitchFamily="34" charset="0"/>
                <a:cs typeface="Arial" panose="020B0604020202020204" pitchFamily="34" charset="0"/>
                <a:sym typeface="Symbol" panose="05050102010706020507" pitchFamily="18" charset="2"/>
              </a:rPr>
              <a:t>Working with the NASA PDS Small Bodies Node and the Minor Planet Center, IOTA archives all asteroidal occultation observations</a:t>
            </a:r>
          </a:p>
          <a:p>
            <a:pPr>
              <a:defRPr/>
            </a:pPr>
            <a:r>
              <a:rPr lang="en-US" altLang="en-US" sz="2100" dirty="0">
                <a:latin typeface="Arial" panose="020B0604020202020204" pitchFamily="34" charset="0"/>
                <a:cs typeface="Arial" panose="020B0604020202020204" pitchFamily="34" charset="0"/>
                <a:sym typeface="Symbol" panose="05050102010706020507" pitchFamily="18" charset="2"/>
              </a:rPr>
              <a:t>ESA’s Hipparcos and Gaia missions have greatly improved prediction accuracy, resulting in a large increase in observed occultations</a:t>
            </a:r>
          </a:p>
          <a:p>
            <a:pPr>
              <a:defRPr/>
            </a:pPr>
            <a:r>
              <a:rPr lang="en-US" altLang="en-US" sz="2100" u="sng" dirty="0">
                <a:latin typeface="Arial" panose="020B0604020202020204" pitchFamily="34" charset="0"/>
                <a:cs typeface="Arial" panose="020B0604020202020204" pitchFamily="34" charset="0"/>
                <a:sym typeface="Symbol" panose="05050102010706020507" pitchFamily="18" charset="2"/>
              </a:rPr>
              <a:t>The sizes, shapes, and accurate positions of several hundred asteroids have been determined</a:t>
            </a:r>
          </a:p>
          <a:p>
            <a:pPr>
              <a:defRPr/>
            </a:pPr>
            <a:r>
              <a:rPr lang="en-US" altLang="en-US" sz="2100" dirty="0">
                <a:latin typeface="Arial" panose="020B0604020202020204" pitchFamily="34" charset="0"/>
                <a:cs typeface="Arial" panose="020B0604020202020204" pitchFamily="34" charset="0"/>
                <a:sym typeface="Symbol" panose="05050102010706020507" pitchFamily="18" charset="2"/>
              </a:rPr>
              <a:t>Dozens of close double stars have been discovered, the diameters of several stars have been measured, and some asteroidal satellites have been discovered, and several characterized.</a:t>
            </a:r>
          </a:p>
          <a:p>
            <a:pPr marL="0" indent="0">
              <a:buNone/>
              <a:defRPr/>
            </a:pPr>
            <a:r>
              <a:rPr lang="en-US" altLang="en-US" sz="2200" dirty="0">
                <a:latin typeface="Arial" panose="020B0604020202020204" pitchFamily="34" charset="0"/>
                <a:cs typeface="Arial" panose="020B0604020202020204" pitchFamily="34" charset="0"/>
                <a:sym typeface="Symbol" panose="05050102010706020507" pitchFamily="18" charset="2"/>
              </a:rPr>
              <a:t> </a:t>
            </a:r>
            <a:endParaRPr lang="en-US" altLang="en-US" sz="2200" dirty="0">
              <a:latin typeface="Arial" panose="020B0604020202020204" pitchFamily="34" charset="0"/>
              <a:cs typeface="Arial" panose="020B0604020202020204" pitchFamily="34" charset="0"/>
            </a:endParaRPr>
          </a:p>
          <a:p>
            <a:pPr marL="0" indent="0">
              <a:buFontTx/>
              <a:buNone/>
              <a:defRPr/>
            </a:pPr>
            <a:endParaRPr lang="en-US" altLang="en-US" dirty="0"/>
          </a:p>
          <a:p>
            <a:pPr>
              <a:defRPr/>
            </a:pPr>
            <a:endParaRPr lang="en-US" altLang="en-US" dirty="0"/>
          </a:p>
          <a:p>
            <a:pPr>
              <a:defRPr/>
            </a:pPr>
            <a:endParaRPr lang="en-US" altLang="en-US" dirty="0"/>
          </a:p>
          <a:p>
            <a:pPr>
              <a:defRPr/>
            </a:pPr>
            <a:endParaRPr lang="en-US" altLang="en-US" dirty="0"/>
          </a:p>
        </p:txBody>
      </p:sp>
    </p:spTree>
    <p:extLst>
      <p:ext uri="{BB962C8B-B14F-4D97-AF65-F5344CB8AC3E}">
        <p14:creationId xmlns:p14="http://schemas.microsoft.com/office/powerpoint/2010/main" val="153972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5564CC2F-3401-4E70-9D2E-383ADB13E6C8}"/>
              </a:ext>
            </a:extLst>
          </p:cNvPr>
          <p:cNvSpPr>
            <a:spLocks noGrp="1"/>
          </p:cNvSpPr>
          <p:nvPr>
            <p:ph type="title"/>
          </p:nvPr>
        </p:nvSpPr>
        <p:spPr>
          <a:xfrm>
            <a:off x="152400" y="228600"/>
            <a:ext cx="8839200" cy="914400"/>
          </a:xfrm>
        </p:spPr>
        <p:txBody>
          <a:bodyPr/>
          <a:lstStyle/>
          <a:p>
            <a:pPr eaLnBrk="1" hangingPunct="1"/>
            <a:r>
              <a:rPr lang="en-US" altLang="en-US" sz="4000" dirty="0">
                <a:latin typeface="Arial" panose="020B0604020202020204" pitchFamily="34" charset="0"/>
                <a:cs typeface="Arial" panose="020B0604020202020204" pitchFamily="34" charset="0"/>
              </a:rPr>
              <a:t>First observed occultation by a NEA,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1975 Jan. 24, </a:t>
            </a:r>
            <a:r>
              <a:rPr lang="en-US" altLang="en-US" sz="4000" dirty="0">
                <a:latin typeface="Arial" panose="020B0604020202020204" pitchFamily="34" charset="0"/>
                <a:cs typeface="Arial" panose="020B0604020202020204" pitchFamily="34" charset="0"/>
                <a:sym typeface="Symbol" panose="05050102010706020507" pitchFamily="18" charset="2"/>
              </a:rPr>
              <a:t> Gem occulted by Eros</a:t>
            </a:r>
            <a:endParaRPr lang="en-US" altLang="en-US" sz="4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310EA12-FF61-4B16-A1C9-9DD28622CF5E}"/>
              </a:ext>
            </a:extLst>
          </p:cNvPr>
          <p:cNvSpPr txBox="1"/>
          <p:nvPr/>
        </p:nvSpPr>
        <p:spPr>
          <a:xfrm>
            <a:off x="-51958" y="4389120"/>
            <a:ext cx="9195958" cy="2431435"/>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Left, map of observers &amp; sky plane plot from the 1976 Icarus paper. Right, modern sky plane plot of the chords fitted to Eros’ shape model derived from NEAR-Shoemaker data. This was the first occultation by ANY asteroid that was observed from multiple stations. Especially, the stations deployed by the Pioneer Valley Colleges led by Brian O’Leary was the first successful coordinated effort to observe such an event by mobile observers. A crucial observation, now known to be a false negative, resulted in the wrong squashed shape shown by O’Leary et al.  It would be 44 years before an occultation by another NEO would be observed.</a:t>
            </a:r>
          </a:p>
        </p:txBody>
      </p:sp>
      <p:pic>
        <p:nvPicPr>
          <p:cNvPr id="8" name="Picture 7">
            <a:extLst>
              <a:ext uri="{FF2B5EF4-FFF2-40B4-BE49-F238E27FC236}">
                <a16:creationId xmlns:a16="http://schemas.microsoft.com/office/drawing/2014/main" id="{BD6A9963-9F28-4AF9-971A-1EC6AD1E8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234" y="1493520"/>
            <a:ext cx="2569238" cy="2895600"/>
          </a:xfrm>
          <a:prstGeom prst="rect">
            <a:avLst/>
          </a:prstGeom>
        </p:spPr>
      </p:pic>
      <p:pic>
        <p:nvPicPr>
          <p:cNvPr id="10" name="Picture 9">
            <a:extLst>
              <a:ext uri="{FF2B5EF4-FFF2-40B4-BE49-F238E27FC236}">
                <a16:creationId xmlns:a16="http://schemas.microsoft.com/office/drawing/2014/main" id="{3A3165AA-9E15-44EC-9DD8-002839C12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045" y="3124200"/>
            <a:ext cx="1815555" cy="1125266"/>
          </a:xfrm>
          <a:prstGeom prst="rect">
            <a:avLst/>
          </a:prstGeom>
        </p:spPr>
      </p:pic>
      <p:pic>
        <p:nvPicPr>
          <p:cNvPr id="12" name="Picture 11">
            <a:extLst>
              <a:ext uri="{FF2B5EF4-FFF2-40B4-BE49-F238E27FC236}">
                <a16:creationId xmlns:a16="http://schemas.microsoft.com/office/drawing/2014/main" id="{1F159FF7-9B77-4CA4-8F74-370FEC728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5" y="1290615"/>
            <a:ext cx="2075294" cy="2462213"/>
          </a:xfrm>
          <a:prstGeom prst="rect">
            <a:avLst/>
          </a:prstGeom>
        </p:spPr>
      </p:pic>
      <p:pic>
        <p:nvPicPr>
          <p:cNvPr id="14" name="Picture 13">
            <a:extLst>
              <a:ext uri="{FF2B5EF4-FFF2-40B4-BE49-F238E27FC236}">
                <a16:creationId xmlns:a16="http://schemas.microsoft.com/office/drawing/2014/main" id="{B2DEDA59-8C33-4E99-93D2-FD0D478DD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361" y="2460441"/>
            <a:ext cx="3013239" cy="1938916"/>
          </a:xfrm>
          <a:prstGeom prst="rect">
            <a:avLst/>
          </a:prstGeom>
        </p:spPr>
      </p:pic>
      <p:sp>
        <p:nvSpPr>
          <p:cNvPr id="15" name="TextBox 14">
            <a:extLst>
              <a:ext uri="{FF2B5EF4-FFF2-40B4-BE49-F238E27FC236}">
                <a16:creationId xmlns:a16="http://schemas.microsoft.com/office/drawing/2014/main" id="{2BB26849-C333-4948-A9DD-FA9BB24B44CF}"/>
              </a:ext>
            </a:extLst>
          </p:cNvPr>
          <p:cNvSpPr txBox="1"/>
          <p:nvPr/>
        </p:nvSpPr>
        <p:spPr>
          <a:xfrm>
            <a:off x="2090079" y="1371600"/>
            <a:ext cx="2432333" cy="1015663"/>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from</a:t>
            </a:r>
            <a:r>
              <a:rPr lang="en-US" sz="2000" dirty="0"/>
              <a:t> </a:t>
            </a:r>
            <a:r>
              <a:rPr lang="en-US" sz="2000" dirty="0">
                <a:latin typeface="Arial" panose="020B0604020202020204" pitchFamily="34" charset="0"/>
                <a:cs typeface="Arial" panose="020B0604020202020204" pitchFamily="34" charset="0"/>
              </a:rPr>
              <a:t>O’Leary et al., </a:t>
            </a:r>
          </a:p>
          <a:p>
            <a:r>
              <a:rPr lang="en-US" sz="2000" b="1" dirty="0">
                <a:latin typeface="Arial" panose="020B0604020202020204" pitchFamily="34" charset="0"/>
                <a:cs typeface="Arial" panose="020B0604020202020204" pitchFamily="34" charset="0"/>
              </a:rPr>
              <a:t>Icarus</a:t>
            </a:r>
            <a:r>
              <a:rPr lang="en-US" sz="2000" dirty="0">
                <a:latin typeface="Arial" panose="020B0604020202020204" pitchFamily="34" charset="0"/>
                <a:cs typeface="Arial" panose="020B0604020202020204" pitchFamily="34" charset="0"/>
              </a:rPr>
              <a:t>, Vol. 28, pp. </a:t>
            </a:r>
          </a:p>
          <a:p>
            <a:r>
              <a:rPr lang="en-US" sz="2000" dirty="0">
                <a:latin typeface="Arial" panose="020B0604020202020204" pitchFamily="34" charset="0"/>
                <a:cs typeface="Arial" panose="020B0604020202020204" pitchFamily="34" charset="0"/>
              </a:rPr>
              <a:t>133-146 (1976)</a:t>
            </a:r>
            <a:r>
              <a:rPr lang="en-US" sz="2000" dirty="0"/>
              <a:t> </a:t>
            </a:r>
          </a:p>
        </p:txBody>
      </p:sp>
    </p:spTree>
    <p:extLst>
      <p:ext uri="{BB962C8B-B14F-4D97-AF65-F5344CB8AC3E}">
        <p14:creationId xmlns:p14="http://schemas.microsoft.com/office/powerpoint/2010/main" val="232064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696F938C-9893-4512-9B58-695792003756}"/>
              </a:ext>
            </a:extLst>
          </p:cNvPr>
          <p:cNvSpPr>
            <a:spLocks noGrp="1" noChangeArrowheads="1"/>
          </p:cNvSpPr>
          <p:nvPr>
            <p:ph idx="1"/>
          </p:nvPr>
        </p:nvSpPr>
        <p:spPr>
          <a:xfrm>
            <a:off x="182880" y="822960"/>
            <a:ext cx="8865870" cy="2743200"/>
          </a:xfrm>
        </p:spPr>
        <p:txBody>
          <a:bodyPr/>
          <a:lstStyle/>
          <a:p>
            <a:r>
              <a:rPr lang="en-US" altLang="en-US" sz="1800" dirty="0">
                <a:latin typeface="Arial" panose="020B0604020202020204" pitchFamily="34" charset="0"/>
                <a:cs typeface="Arial" panose="020B0604020202020204" pitchFamily="34" charset="0"/>
              </a:rPr>
              <a:t>(3200) Phaethon was the first asteroid to be discovered by a spacecraft (IRAS). </a:t>
            </a:r>
          </a:p>
          <a:p>
            <a:r>
              <a:rPr lang="en-US" altLang="en-US" sz="1800" dirty="0">
                <a:latin typeface="Arial" panose="020B0604020202020204" pitchFamily="34" charset="0"/>
                <a:cs typeface="Arial" panose="020B0604020202020204" pitchFamily="34" charset="0"/>
              </a:rPr>
              <a:t>Phaethon is the parent body of the Geminids meteor stream that puts on one of the largest annual meteor displays</a:t>
            </a:r>
          </a:p>
          <a:p>
            <a:r>
              <a:rPr lang="en-US" altLang="en-US" sz="1800" dirty="0">
                <a:latin typeface="Arial" panose="020B0604020202020204" pitchFamily="34" charset="0"/>
                <a:cs typeface="Arial" panose="020B0604020202020204" pitchFamily="34" charset="0"/>
              </a:rPr>
              <a:t>This mysterious object may be a (nearly) dead comet nucleus, or a very active asteroid, throwing off boulders like has been observed on Bennu by OSIRIS-</a:t>
            </a:r>
            <a:r>
              <a:rPr lang="en-US" altLang="en-US" sz="1800" dirty="0" err="1">
                <a:latin typeface="Arial" panose="020B0604020202020204" pitchFamily="34" charset="0"/>
                <a:cs typeface="Arial" panose="020B0604020202020204" pitchFamily="34" charset="0"/>
              </a:rPr>
              <a:t>REx</a:t>
            </a:r>
            <a:endParaRPr lang="en-US" altLang="en-US" sz="1800" dirty="0">
              <a:latin typeface="Arial" panose="020B0604020202020204" pitchFamily="34" charset="0"/>
              <a:cs typeface="Arial" panose="020B0604020202020204" pitchFamily="34" charset="0"/>
            </a:endParaRPr>
          </a:p>
          <a:p>
            <a:r>
              <a:rPr lang="en-US" altLang="en-US" sz="1800" dirty="0">
                <a:latin typeface="Arial" panose="020B0604020202020204" pitchFamily="34" charset="0"/>
                <a:cs typeface="Arial" panose="020B0604020202020204" pitchFamily="34" charset="0"/>
              </a:rPr>
              <a:t>Phaethon is an Apollo asteroid with a perihelion of only 0.14 AU, &lt;half Mercury’s, with aphelion 2.4 AU in the Main Belt. The extreme thermal changes near perihelion likely drive its shedding of pebbles and dust, creating the trail imaged by the Parker Solar Probe. Small non-gravitational forces on its orbit have been detected.</a:t>
            </a:r>
          </a:p>
        </p:txBody>
      </p:sp>
      <p:sp>
        <p:nvSpPr>
          <p:cNvPr id="7171" name="TextBox 3">
            <a:extLst>
              <a:ext uri="{FF2B5EF4-FFF2-40B4-BE49-F238E27FC236}">
                <a16:creationId xmlns:a16="http://schemas.microsoft.com/office/drawing/2014/main" id="{85904687-3189-451D-B84A-8B0F313B541C}"/>
              </a:ext>
            </a:extLst>
          </p:cNvPr>
          <p:cNvSpPr txBox="1">
            <a:spLocks noChangeArrowheads="1"/>
          </p:cNvSpPr>
          <p:nvPr/>
        </p:nvSpPr>
        <p:spPr bwMode="auto">
          <a:xfrm>
            <a:off x="228600" y="3840480"/>
            <a:ext cx="5715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JAXA’s DESTINY+ spacecraft plans to launch in 2024 and fly by Phaethon in 2025 -see https://en.wikipedia.org/wiki/DESTINY+</a:t>
            </a:r>
          </a:p>
          <a:p>
            <a:pPr>
              <a:spcBef>
                <a:spcPct val="0"/>
              </a:spcBef>
              <a:buFontTx/>
              <a:buNone/>
            </a:pPr>
            <a:endParaRPr lang="en-US" altLang="en-US" sz="1000" dirty="0">
              <a:latin typeface="Arial" panose="020B0604020202020204" pitchFamily="34" charset="0"/>
              <a:cs typeface="Arial" panose="020B0604020202020204" pitchFamily="34" charset="0"/>
            </a:endParaRPr>
          </a:p>
          <a:p>
            <a:pPr>
              <a:spcBef>
                <a:spcPct val="0"/>
              </a:spcBef>
              <a:buFontTx/>
              <a:buNone/>
            </a:pPr>
            <a:r>
              <a:rPr lang="en-US" altLang="en-US" sz="1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Radar observations show Phaethon to be nearly spherical with a diameter of nearly 6 km</a:t>
            </a:r>
          </a:p>
          <a:p>
            <a:pPr>
              <a:spcBef>
                <a:spcPct val="0"/>
              </a:spcBef>
              <a:buFontTx/>
              <a:buNone/>
            </a:pPr>
            <a:endParaRPr lang="en-US" altLang="en-US" sz="600" dirty="0">
              <a:latin typeface="Arial" panose="020B0604020202020204" pitchFamily="34" charset="0"/>
              <a:cs typeface="Arial" panose="020B0604020202020204" pitchFamily="34" charset="0"/>
            </a:endParaRPr>
          </a:p>
          <a:p>
            <a:pPr>
              <a:spcBef>
                <a:spcPct val="0"/>
              </a:spcBef>
              <a:buFontTx/>
              <a:buNone/>
            </a:pPr>
            <a:r>
              <a:rPr lang="en-US" altLang="en-US" sz="1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Thermal IR data give a diameter of ~4.5km</a:t>
            </a:r>
          </a:p>
          <a:p>
            <a:pPr>
              <a:spcBef>
                <a:spcPct val="0"/>
              </a:spcBef>
              <a:buFontTx/>
              <a:buNone/>
            </a:pPr>
            <a:endParaRPr lang="en-US" altLang="en-US" sz="2400" dirty="0"/>
          </a:p>
        </p:txBody>
      </p:sp>
      <p:pic>
        <p:nvPicPr>
          <p:cNvPr id="7172" name="Picture 5" descr="A picture containing photo&#10;&#10;Description automatically generated">
            <a:extLst>
              <a:ext uri="{FF2B5EF4-FFF2-40B4-BE49-F238E27FC236}">
                <a16:creationId xmlns:a16="http://schemas.microsoft.com/office/drawing/2014/main" id="{82CBA8D0-A8BD-43B3-B814-BA3251E96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540125"/>
            <a:ext cx="28765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906042-B732-4735-BD18-1858A8683833}"/>
              </a:ext>
            </a:extLst>
          </p:cNvPr>
          <p:cNvSpPr txBox="1"/>
          <p:nvPr/>
        </p:nvSpPr>
        <p:spPr>
          <a:xfrm>
            <a:off x="2560320" y="0"/>
            <a:ext cx="4007828"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(3200) Phaethon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8957D15-A791-4DDA-A375-FB098794491B}"/>
              </a:ext>
            </a:extLst>
          </p:cNvPr>
          <p:cNvSpPr>
            <a:spLocks noGrp="1" noChangeArrowheads="1"/>
          </p:cNvSpPr>
          <p:nvPr>
            <p:ph type="title"/>
          </p:nvPr>
        </p:nvSpPr>
        <p:spPr>
          <a:xfrm>
            <a:off x="1143000" y="857250"/>
            <a:ext cx="6858000" cy="400050"/>
          </a:xfrm>
        </p:spPr>
        <p:txBody>
          <a:bodyPr/>
          <a:lstStyle/>
          <a:p>
            <a:r>
              <a:rPr lang="en-US" altLang="en-US" sz="1800" dirty="0">
                <a:latin typeface="Arial" panose="020B0604020202020204" pitchFamily="34" charset="0"/>
                <a:cs typeface="Arial" panose="020B0604020202020204" pitchFamily="34" charset="0"/>
              </a:rPr>
              <a:t>First Occultations by (3200) Phaethon described at PDC 2021</a:t>
            </a:r>
            <a:endParaRPr lang="en-US" altLang="en-US" sz="1500" dirty="0">
              <a:solidFill>
                <a:srgbClr val="FF0000"/>
              </a:solidFill>
            </a:endParaRPr>
          </a:p>
        </p:txBody>
      </p:sp>
      <p:pic>
        <p:nvPicPr>
          <p:cNvPr id="2" name="Picture 2" descr="A picture containing kite, flying&#10;&#10;Description automatically generated">
            <a:extLst>
              <a:ext uri="{FF2B5EF4-FFF2-40B4-BE49-F238E27FC236}">
                <a16:creationId xmlns:a16="http://schemas.microsoft.com/office/drawing/2014/main" id="{E689E1CC-BF26-C42B-D37D-672C9BF6E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01" y="1262695"/>
            <a:ext cx="2035736"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able&#10;&#10;Description automatically generated">
            <a:extLst>
              <a:ext uri="{FF2B5EF4-FFF2-40B4-BE49-F238E27FC236}">
                <a16:creationId xmlns:a16="http://schemas.microsoft.com/office/drawing/2014/main" id="{2299B546-FA6A-0657-3BE9-29A5AC9D6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 y="4629150"/>
            <a:ext cx="4451829" cy="1314450"/>
          </a:xfrm>
          <a:prstGeom prst="rect">
            <a:avLst/>
          </a:prstGeom>
        </p:spPr>
      </p:pic>
      <p:sp>
        <p:nvSpPr>
          <p:cNvPr id="5" name="TextBox 4">
            <a:extLst>
              <a:ext uri="{FF2B5EF4-FFF2-40B4-BE49-F238E27FC236}">
                <a16:creationId xmlns:a16="http://schemas.microsoft.com/office/drawing/2014/main" id="{8D6788AF-93E6-7A3B-1F7B-C9A9DEDACEEC}"/>
              </a:ext>
            </a:extLst>
          </p:cNvPr>
          <p:cNvSpPr txBox="1"/>
          <p:nvPr/>
        </p:nvSpPr>
        <p:spPr>
          <a:xfrm>
            <a:off x="114300" y="3154681"/>
            <a:ext cx="8972550"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occultation, of 7.3-mag. SAO 40261 whose path crossed the southwestern USA on 2019 July 29, was found by Isao Sato in Japan. The orbit was refined by the planetary ephemeris team at JPL that provided a prediction that was much more accurate than expected. Almost 70 telescopes were set up, 8 by SwRI and the rest by IOTA, to record the event from a span of 45 km, with the 6 central stations recording the event. The scopes at </a:t>
            </a:r>
            <a:r>
              <a:rPr lang="en-US" sz="1200" dirty="0">
                <a:latin typeface="Arial" panose="020B0604020202020204" pitchFamily="34" charset="0"/>
                <a:cs typeface="Arial" panose="020B0604020202020204" pitchFamily="34" charset="0"/>
                <a:sym typeface="Symbol" panose="05050102010706020507" pitchFamily="18" charset="2"/>
              </a:rPr>
              <a:t>20 unattended stations were pre-pointed to the alt/az of the occultation using Guide star charts with the “pre-point line of declination” plotted. We hope that new plate-solving techniques will enable more to make these multi-station deployments; we seek help in finding solutions that work with simple video systems in the field.</a:t>
            </a:r>
            <a:r>
              <a:rPr lang="en-US" sz="1200" dirty="0">
                <a:latin typeface="Arial" panose="020B0604020202020204" pitchFamily="34" charset="0"/>
                <a:cs typeface="Arial" panose="020B0604020202020204" pitchFamily="34" charset="0"/>
              </a:rPr>
              <a:t> Five more Phaethon occultations were observed in late 2019 and one in 2020 that resulted in a 3-times reduction of the error of the determination of the A2 non-gravitational parameter of Phaethon’s orbit, with a table of the observed events on the lower left.</a:t>
            </a:r>
          </a:p>
        </p:txBody>
      </p:sp>
      <p:pic>
        <p:nvPicPr>
          <p:cNvPr id="7" name="Picture 6" descr="Diagram&#10;&#10;Description automatically generated with low confidence">
            <a:extLst>
              <a:ext uri="{FF2B5EF4-FFF2-40B4-BE49-F238E27FC236}">
                <a16:creationId xmlns:a16="http://schemas.microsoft.com/office/drawing/2014/main" id="{9989B6A2-A6D0-B45A-AAEE-FAD5D5566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1" y="1232755"/>
            <a:ext cx="3585620" cy="1921926"/>
          </a:xfrm>
          <a:prstGeom prst="rect">
            <a:avLst/>
          </a:prstGeom>
        </p:spPr>
      </p:pic>
      <p:sp>
        <p:nvSpPr>
          <p:cNvPr id="8" name="TextBox 7">
            <a:extLst>
              <a:ext uri="{FF2B5EF4-FFF2-40B4-BE49-F238E27FC236}">
                <a16:creationId xmlns:a16="http://schemas.microsoft.com/office/drawing/2014/main" id="{857C074F-6A2E-3D3D-3A2A-041B36CD1603}"/>
              </a:ext>
            </a:extLst>
          </p:cNvPr>
          <p:cNvSpPr txBox="1"/>
          <p:nvPr/>
        </p:nvSpPr>
        <p:spPr>
          <a:xfrm>
            <a:off x="2800350" y="1268730"/>
            <a:ext cx="2312813" cy="1638910"/>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Left: </a:t>
            </a:r>
            <a:r>
              <a:rPr lang="en-US" sz="1350" dirty="0">
                <a:latin typeface="Arial" panose="020B0604020202020204" pitchFamily="34" charset="0"/>
                <a:cs typeface="Arial" panose="020B0604020202020204" pitchFamily="34" charset="0"/>
              </a:rPr>
              <a:t>Sky-Plane plot of</a:t>
            </a:r>
          </a:p>
          <a:p>
            <a:r>
              <a:rPr lang="en-US" sz="1350" dirty="0">
                <a:latin typeface="Arial" panose="020B0604020202020204" pitchFamily="34" charset="0"/>
                <a:cs typeface="Arial" panose="020B0604020202020204" pitchFamily="34" charset="0"/>
              </a:rPr>
              <a:t>central timings fitted to Sean Marshall’s Phaethon shape  model.</a:t>
            </a:r>
          </a:p>
          <a:p>
            <a:endParaRPr lang="en-US" sz="600" dirty="0">
              <a:latin typeface="Arial" panose="020B0604020202020204" pitchFamily="34" charset="0"/>
              <a:cs typeface="Arial" panose="020B0604020202020204" pitchFamily="34" charset="0"/>
            </a:endParaRPr>
          </a:p>
          <a:p>
            <a:r>
              <a:rPr lang="en-US" sz="1350" b="1" dirty="0">
                <a:latin typeface="Arial" panose="020B0604020202020204" pitchFamily="34" charset="0"/>
                <a:cs typeface="Arial" panose="020B0604020202020204" pitchFamily="34" charset="0"/>
              </a:rPr>
              <a:t>Right: </a:t>
            </a:r>
            <a:r>
              <a:rPr lang="en-US" sz="1350" dirty="0">
                <a:latin typeface="Arial" panose="020B0604020202020204" pitchFamily="34" charset="0"/>
                <a:cs typeface="Arial" panose="020B0604020202020204" pitchFamily="34" charset="0"/>
              </a:rPr>
              <a:t>Map showing planned observer lines,</a:t>
            </a:r>
          </a:p>
          <a:p>
            <a:r>
              <a:rPr lang="en-US" sz="1350" dirty="0">
                <a:latin typeface="Arial" panose="020B0604020202020204" pitchFamily="34" charset="0"/>
                <a:cs typeface="Arial" panose="020B0604020202020204" pitchFamily="34" charset="0"/>
              </a:rPr>
              <a:t>central California.</a:t>
            </a:r>
          </a:p>
        </p:txBody>
      </p:sp>
      <p:pic>
        <p:nvPicPr>
          <p:cNvPr id="10" name="Picture 9" descr="Chart, scatter chart&#10;&#10;Description automatically generated">
            <a:extLst>
              <a:ext uri="{FF2B5EF4-FFF2-40B4-BE49-F238E27FC236}">
                <a16:creationId xmlns:a16="http://schemas.microsoft.com/office/drawing/2014/main" id="{48F5BBDD-84F5-0E20-685D-DFE9E44F8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450" y="4643438"/>
            <a:ext cx="1924050" cy="1285875"/>
          </a:xfrm>
          <a:prstGeom prst="rect">
            <a:avLst/>
          </a:prstGeom>
        </p:spPr>
      </p:pic>
      <p:sp>
        <p:nvSpPr>
          <p:cNvPr id="11" name="TextBox 10">
            <a:extLst>
              <a:ext uri="{FF2B5EF4-FFF2-40B4-BE49-F238E27FC236}">
                <a16:creationId xmlns:a16="http://schemas.microsoft.com/office/drawing/2014/main" id="{8BA4BB5B-0837-0B28-095A-C43555DB41F9}"/>
              </a:ext>
            </a:extLst>
          </p:cNvPr>
          <p:cNvSpPr txBox="1"/>
          <p:nvPr/>
        </p:nvSpPr>
        <p:spPr>
          <a:xfrm>
            <a:off x="1059037" y="1257301"/>
            <a:ext cx="1512713"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2019 July 29</a:t>
            </a:r>
          </a:p>
        </p:txBody>
      </p:sp>
      <p:sp>
        <p:nvSpPr>
          <p:cNvPr id="12" name="TextBox 11">
            <a:extLst>
              <a:ext uri="{FF2B5EF4-FFF2-40B4-BE49-F238E27FC236}">
                <a16:creationId xmlns:a16="http://schemas.microsoft.com/office/drawing/2014/main" id="{A4CFEC4C-5116-3138-195E-A669C304D5D8}"/>
              </a:ext>
            </a:extLst>
          </p:cNvPr>
          <p:cNvSpPr txBox="1"/>
          <p:nvPr/>
        </p:nvSpPr>
        <p:spPr>
          <a:xfrm>
            <a:off x="6447718" y="2400301"/>
            <a:ext cx="1504163" cy="923330"/>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2019 July 29</a:t>
            </a:r>
          </a:p>
          <a:p>
            <a:endParaRPr lang="en-US" sz="1800" dirty="0"/>
          </a:p>
        </p:txBody>
      </p:sp>
      <p:sp>
        <p:nvSpPr>
          <p:cNvPr id="13" name="TextBox 12">
            <a:extLst>
              <a:ext uri="{FF2B5EF4-FFF2-40B4-BE49-F238E27FC236}">
                <a16:creationId xmlns:a16="http://schemas.microsoft.com/office/drawing/2014/main" id="{D341580E-BF9C-ABBE-55F5-F3B2244530E8}"/>
              </a:ext>
            </a:extLst>
          </p:cNvPr>
          <p:cNvSpPr txBox="1"/>
          <p:nvPr/>
        </p:nvSpPr>
        <p:spPr>
          <a:xfrm>
            <a:off x="6012181" y="5383530"/>
            <a:ext cx="1811714" cy="611706"/>
          </a:xfrm>
          <a:prstGeom prst="rect">
            <a:avLst/>
          </a:prstGeom>
          <a:noFill/>
        </p:spPr>
        <p:txBody>
          <a:bodyPr wrap="none" rtlCol="0">
            <a:spAutoFit/>
          </a:bodyPr>
          <a:lstStyle/>
          <a:p>
            <a:r>
              <a:rPr lang="en-US" sz="1125" dirty="0">
                <a:latin typeface="Arial" panose="020B0604020202020204" pitchFamily="34" charset="0"/>
                <a:cs typeface="Arial" panose="020B0604020202020204" pitchFamily="34" charset="0"/>
              </a:rPr>
              <a:t>R. Nolthenius </a:t>
            </a:r>
          </a:p>
          <a:p>
            <a:r>
              <a:rPr lang="en-US" sz="1125" dirty="0">
                <a:latin typeface="Arial" panose="020B0604020202020204" pitchFamily="34" charset="0"/>
                <a:cs typeface="Arial" panose="020B0604020202020204" pitchFamily="34" charset="0"/>
              </a:rPr>
              <a:t>Light-curve</a:t>
            </a:r>
          </a:p>
          <a:p>
            <a:r>
              <a:rPr lang="en-US" sz="1125" dirty="0">
                <a:latin typeface="Arial" panose="020B0604020202020204" pitchFamily="34" charset="0"/>
                <a:cs typeface="Arial" panose="020B0604020202020204" pitchFamily="34" charset="0"/>
              </a:rPr>
              <a:t>Of the 2019 July 29 occ’n</a:t>
            </a:r>
          </a:p>
        </p:txBody>
      </p:sp>
    </p:spTree>
    <p:extLst>
      <p:ext uri="{BB962C8B-B14F-4D97-AF65-F5344CB8AC3E}">
        <p14:creationId xmlns:p14="http://schemas.microsoft.com/office/powerpoint/2010/main" val="3491952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8957D15-A791-4DDA-A375-FB098794491B}"/>
              </a:ext>
            </a:extLst>
          </p:cNvPr>
          <p:cNvSpPr>
            <a:spLocks noGrp="1" noChangeArrowheads="1"/>
          </p:cNvSpPr>
          <p:nvPr>
            <p:ph type="title"/>
          </p:nvPr>
        </p:nvSpPr>
        <p:spPr>
          <a:xfrm>
            <a:off x="0" y="0"/>
            <a:ext cx="9144000" cy="914400"/>
          </a:xfrm>
        </p:spPr>
        <p:txBody>
          <a:bodyPr/>
          <a:lstStyle/>
          <a:p>
            <a:r>
              <a:rPr lang="en-US" altLang="en-US" sz="2800" dirty="0">
                <a:latin typeface="Arial" panose="020B0604020202020204" pitchFamily="34" charset="0"/>
                <a:cs typeface="Arial" panose="020B0604020202020204" pitchFamily="34" charset="0"/>
              </a:rPr>
              <a:t>2019 July 29 Phaethon occ’n, all successful chords</a:t>
            </a:r>
            <a:br>
              <a:rPr lang="en-US" altLang="en-US" sz="3200" dirty="0"/>
            </a:br>
            <a:endParaRPr lang="en-US" altLang="en-US" sz="2000" dirty="0">
              <a:solidFill>
                <a:srgbClr val="FF0000"/>
              </a:solidFill>
            </a:endParaRPr>
          </a:p>
        </p:txBody>
      </p:sp>
      <p:pic>
        <p:nvPicPr>
          <p:cNvPr id="10243" name="Picture 3">
            <a:extLst>
              <a:ext uri="{FF2B5EF4-FFF2-40B4-BE49-F238E27FC236}">
                <a16:creationId xmlns:a16="http://schemas.microsoft.com/office/drawing/2014/main" id="{E85B4353-8EBF-437B-8F8B-758612327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28248"/>
            <a:ext cx="8780463"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5A05-7D76-454C-A288-7FC8FCA13B03}"/>
              </a:ext>
            </a:extLst>
          </p:cNvPr>
          <p:cNvSpPr>
            <a:spLocks noGrp="1"/>
          </p:cNvSpPr>
          <p:nvPr>
            <p:ph type="title"/>
          </p:nvPr>
        </p:nvSpPr>
        <p:spPr>
          <a:xfrm>
            <a:off x="228600" y="609600"/>
            <a:ext cx="8534400" cy="1524000"/>
          </a:xfrm>
        </p:spPr>
        <p:txBody>
          <a:bodyPr/>
          <a:lstStyle/>
          <a:p>
            <a:r>
              <a:rPr lang="en-US" sz="4000" dirty="0">
                <a:latin typeface="Arial" panose="020B0604020202020204" pitchFamily="34" charset="0"/>
                <a:cs typeface="Arial" panose="020B0604020202020204" pitchFamily="34" charset="0"/>
              </a:rPr>
              <a:t>Phaethon Orbit A2 Determinations</a:t>
            </a:r>
            <a:br>
              <a:rPr lang="en-US" dirty="0"/>
            </a:br>
            <a:r>
              <a:rPr lang="en-US" sz="3600" dirty="0">
                <a:solidFill>
                  <a:srgbClr val="000000"/>
                </a:solidFill>
                <a:effectLst/>
                <a:latin typeface="Calibri" panose="020F0502020204030204" pitchFamily="34" charset="0"/>
                <a:ea typeface="Calibri" panose="020F0502020204030204" pitchFamily="34" charset="0"/>
              </a:rPr>
              <a:t>(units au/d^2 x10</a:t>
            </a:r>
            <a:r>
              <a:rPr lang="en-US" sz="3600" baseline="30000" dirty="0">
                <a:solidFill>
                  <a:srgbClr val="000000"/>
                </a:solidFill>
                <a:effectLst/>
                <a:latin typeface="Calibri" panose="020F0502020204030204" pitchFamily="34" charset="0"/>
                <a:ea typeface="Calibri" panose="020F0502020204030204" pitchFamily="34" charset="0"/>
              </a:rPr>
              <a:t>-15</a:t>
            </a:r>
            <a:r>
              <a:rPr lang="en-US" sz="3600" dirty="0">
                <a:solidFill>
                  <a:srgbClr val="000000"/>
                </a:solidFill>
                <a:effectLst/>
                <a:latin typeface="Calibri" panose="020F0502020204030204" pitchFamily="34" charset="0"/>
                <a:ea typeface="Calibri" panose="020F0502020204030204" pitchFamily="34" charset="0"/>
              </a:rPr>
              <a:t>)</a:t>
            </a:r>
            <a:endParaRPr lang="en-US" sz="3600" dirty="0"/>
          </a:p>
        </p:txBody>
      </p:sp>
      <p:pic>
        <p:nvPicPr>
          <p:cNvPr id="4" name="Picture 3" descr="A picture containing text, receipt, screenshot&#10;&#10;Description automatically generated">
            <a:extLst>
              <a:ext uri="{FF2B5EF4-FFF2-40B4-BE49-F238E27FC236}">
                <a16:creationId xmlns:a16="http://schemas.microsoft.com/office/drawing/2014/main" id="{5FAB5887-07EF-4B9A-A7B3-50597A02C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47454"/>
            <a:ext cx="8839200" cy="3110346"/>
          </a:xfrm>
          <a:prstGeom prst="rect">
            <a:avLst/>
          </a:prstGeom>
        </p:spPr>
      </p:pic>
      <p:sp>
        <p:nvSpPr>
          <p:cNvPr id="3" name="TextBox 2">
            <a:extLst>
              <a:ext uri="{FF2B5EF4-FFF2-40B4-BE49-F238E27FC236}">
                <a16:creationId xmlns:a16="http://schemas.microsoft.com/office/drawing/2014/main" id="{A713A91D-6C7B-4916-AE69-4234CB5312FC}"/>
              </a:ext>
            </a:extLst>
          </p:cNvPr>
          <p:cNvSpPr txBox="1"/>
          <p:nvPr/>
        </p:nvSpPr>
        <p:spPr>
          <a:xfrm>
            <a:off x="152400" y="5212080"/>
            <a:ext cx="9003427" cy="156966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 A2 term for most NEO’s is caused by the Yarkovsky effect,</a:t>
            </a:r>
          </a:p>
          <a:p>
            <a:r>
              <a:rPr lang="en-US" dirty="0">
                <a:latin typeface="Arial" panose="020B0604020202020204" pitchFamily="34" charset="0"/>
                <a:cs typeface="Arial" panose="020B0604020202020204" pitchFamily="34" charset="0"/>
              </a:rPr>
              <a:t>but for Phaethon, mass loss due to strong thermal heating near </a:t>
            </a:r>
          </a:p>
          <a:p>
            <a:r>
              <a:rPr lang="en-US" dirty="0">
                <a:latin typeface="Arial" panose="020B0604020202020204" pitchFamily="34" charset="0"/>
                <a:cs typeface="Arial" panose="020B0604020202020204" pitchFamily="34" charset="0"/>
              </a:rPr>
              <a:t>perihelion is likely the main driver, as evidenced by the Geminids</a:t>
            </a:r>
          </a:p>
          <a:p>
            <a:r>
              <a:rPr lang="en-US" dirty="0">
                <a:latin typeface="Arial" panose="020B0604020202020204" pitchFamily="34" charset="0"/>
                <a:cs typeface="Arial" panose="020B0604020202020204" pitchFamily="34" charset="0"/>
              </a:rPr>
              <a:t>&amp; the Phaethon dust trail imaged by the Parker Solar Probe.</a:t>
            </a:r>
          </a:p>
        </p:txBody>
      </p:sp>
    </p:spTree>
    <p:extLst>
      <p:ext uri="{BB962C8B-B14F-4D97-AF65-F5344CB8AC3E}">
        <p14:creationId xmlns:p14="http://schemas.microsoft.com/office/powerpoint/2010/main" val="313746863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9532</TotalTime>
  <Words>3293</Words>
  <Application>Microsoft Office PowerPoint</Application>
  <PresentationFormat>On-screen Show (4:3)</PresentationFormat>
  <Paragraphs>223</Paragraphs>
  <Slides>37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Default Design</vt:lpstr>
      <vt:lpstr>NEA AND OTHER OCCULTATION RESULTS FROM RECORDINGS BY IOTA OBSERVERS For IOTA meeting by zoom, July 15, 2023; adopted from a presentation given to the ChesMont Astronomical Society, July 9</vt:lpstr>
      <vt:lpstr>Good Occultation Article in the September issue of Sky and Telescope</vt:lpstr>
      <vt:lpstr>The Chicxulub Impact</vt:lpstr>
      <vt:lpstr>IOTA and Asteroidal Occultations Introduction</vt:lpstr>
      <vt:lpstr>First observed occultation by a NEA,  1975 Jan. 24,  Gem occulted by Eros</vt:lpstr>
      <vt:lpstr>PowerPoint Presentation</vt:lpstr>
      <vt:lpstr>First Occultations by (3200) Phaethon described at PDC 2021</vt:lpstr>
      <vt:lpstr>2019 July 29 Phaethon occ’n, all successful chords </vt:lpstr>
      <vt:lpstr>Phaethon Orbit A2 Determinations (units au/d^2 x10-15)</vt:lpstr>
      <vt:lpstr>PowerPoint Presentation</vt:lpstr>
      <vt:lpstr>PowerPoint Presentation</vt:lpstr>
      <vt:lpstr>PowerPoint Presentation</vt:lpstr>
      <vt:lpstr>PowerPoint Presentation</vt:lpstr>
      <vt:lpstr>PowerPoint Presentation</vt:lpstr>
      <vt:lpstr>Apophis will pass near the geosat ring on 2029 April 13  </vt:lpstr>
      <vt:lpstr>PowerPoint Presentation</vt:lpstr>
      <vt:lpstr>2021 Occultations by (99942) Apophis from PDC 2021-1</vt:lpstr>
      <vt:lpstr>2021 Occultations by (99942) Apophis from PDC 2021-2</vt:lpstr>
      <vt:lpstr>Occultations helped retire the risk of Apophis</vt:lpstr>
      <vt:lpstr>Improvement of Apophis Ephemeris from Occultations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HAZARDOUS KM-SIZED NEOs OF THE NEXT THOUSANDS OF YEARS by O. Fuentes-Muñoz, D. J. Scheeres, D. Farnocchia, and R.S. Park at ACM 2023 in Flagstaff</vt:lpstr>
      <vt:lpstr>PowerPoint Presentation</vt:lpstr>
      <vt:lpstr>PowerPoint Presentation</vt:lpstr>
      <vt:lpstr>PowerPoint Presentation</vt:lpstr>
      <vt:lpstr>PowerPoint Presentation</vt:lpstr>
      <vt:lpstr>PowerPoint Presentation</vt:lpstr>
      <vt:lpstr>PowerPoint Presentation</vt:lpstr>
      <vt:lpstr>Best 2024 NEA Occultations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Occultations with Video</dc:title>
  <dc:creator>David</dc:creator>
  <cp:lastModifiedBy>Joan Dunham</cp:lastModifiedBy>
  <cp:revision>398</cp:revision>
  <dcterms:created xsi:type="dcterms:W3CDTF">2002-06-13T00:17:46Z</dcterms:created>
  <dcterms:modified xsi:type="dcterms:W3CDTF">2023-07-15T18:51:59Z</dcterms:modified>
</cp:coreProperties>
</file>