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864" r:id="rId2"/>
    <p:sldId id="878" r:id="rId3"/>
    <p:sldId id="920" r:id="rId4"/>
    <p:sldId id="865" r:id="rId5"/>
    <p:sldId id="889" r:id="rId6"/>
    <p:sldId id="890" r:id="rId7"/>
    <p:sldId id="891" r:id="rId8"/>
    <p:sldId id="882" r:id="rId9"/>
    <p:sldId id="877" r:id="rId10"/>
    <p:sldId id="894" r:id="rId11"/>
    <p:sldId id="886" r:id="rId12"/>
    <p:sldId id="921" r:id="rId13"/>
    <p:sldId id="895" r:id="rId14"/>
    <p:sldId id="896" r:id="rId15"/>
    <p:sldId id="919" r:id="rId16"/>
    <p:sldId id="912" r:id="rId17"/>
    <p:sldId id="923" r:id="rId18"/>
    <p:sldId id="897" r:id="rId19"/>
    <p:sldId id="925" r:id="rId20"/>
    <p:sldId id="924" r:id="rId21"/>
    <p:sldId id="927" r:id="rId22"/>
    <p:sldId id="926" r:id="rId23"/>
    <p:sldId id="898" r:id="rId24"/>
    <p:sldId id="910" r:id="rId25"/>
    <p:sldId id="913" r:id="rId26"/>
    <p:sldId id="899" r:id="rId27"/>
    <p:sldId id="914" r:id="rId28"/>
    <p:sldId id="915" r:id="rId29"/>
    <p:sldId id="916" r:id="rId30"/>
    <p:sldId id="928" r:id="rId31"/>
    <p:sldId id="917" r:id="rId32"/>
    <p:sldId id="909" r:id="rId33"/>
    <p:sldId id="907" r:id="rId34"/>
    <p:sldId id="900" r:id="rId35"/>
    <p:sldId id="901" r:id="rId36"/>
    <p:sldId id="902" r:id="rId37"/>
    <p:sldId id="903" r:id="rId38"/>
    <p:sldId id="918" r:id="rId39"/>
    <p:sldId id="905" r:id="rId40"/>
    <p:sldId id="906" r:id="rId41"/>
    <p:sldId id="929" r:id="rId42"/>
    <p:sldId id="930" r:id="rId43"/>
    <p:sldId id="866" r:id="rId44"/>
  </p:sldIdLst>
  <p:sldSz cx="9144000" cy="6858000" type="screen4x3"/>
  <p:notesSz cx="6858000" cy="92075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74" autoAdjust="0"/>
    <p:restoredTop sz="91424" autoAdjust="0"/>
  </p:normalViewPr>
  <p:slideViewPr>
    <p:cSldViewPr>
      <p:cViewPr varScale="1">
        <p:scale>
          <a:sx n="53" d="100"/>
          <a:sy n="53" d="100"/>
        </p:scale>
        <p:origin x="52" y="4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3666F09-780F-419E-B6D8-D6E1F14C2690}"/>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92" tIns="45896" rIns="91792" bIns="45896" numCol="1" anchor="t" anchorCtr="0" compatLnSpc="1">
            <a:prstTxWarp prst="textNoShape">
              <a:avLst/>
            </a:prstTxWarp>
          </a:bodyPr>
          <a:lstStyle>
            <a:lvl1pPr defTabSz="919163" eaLnBrk="1" hangingPunct="1">
              <a:defRPr sz="1200"/>
            </a:lvl1pPr>
          </a:lstStyle>
          <a:p>
            <a:pPr>
              <a:defRPr/>
            </a:pPr>
            <a:endParaRPr lang="en-US"/>
          </a:p>
        </p:txBody>
      </p:sp>
      <p:sp>
        <p:nvSpPr>
          <p:cNvPr id="48131" name="Rectangle 3">
            <a:extLst>
              <a:ext uri="{FF2B5EF4-FFF2-40B4-BE49-F238E27FC236}">
                <a16:creationId xmlns:a16="http://schemas.microsoft.com/office/drawing/2014/main" id="{60BD3150-10A2-425C-BE64-7583997760D9}"/>
              </a:ext>
            </a:extLst>
          </p:cNvPr>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792" tIns="45896" rIns="91792" bIns="45896" numCol="1" anchor="t" anchorCtr="0" compatLnSpc="1">
            <a:prstTxWarp prst="textNoShape">
              <a:avLst/>
            </a:prstTxWarp>
          </a:bodyPr>
          <a:lstStyle>
            <a:lvl1pPr algn="r" defTabSz="919163" eaLnBrk="1" hangingPunct="1">
              <a:defRPr sz="1200"/>
            </a:lvl1pPr>
          </a:lstStyle>
          <a:p>
            <a:pPr>
              <a:defRPr/>
            </a:pPr>
            <a:endParaRPr lang="en-US"/>
          </a:p>
        </p:txBody>
      </p:sp>
      <p:sp>
        <p:nvSpPr>
          <p:cNvPr id="48132" name="Rectangle 4">
            <a:extLst>
              <a:ext uri="{FF2B5EF4-FFF2-40B4-BE49-F238E27FC236}">
                <a16:creationId xmlns:a16="http://schemas.microsoft.com/office/drawing/2014/main" id="{21658528-C970-45A7-8951-7EAE24DED66E}"/>
              </a:ext>
            </a:extLst>
          </p:cNvPr>
          <p:cNvSpPr>
            <a:spLocks noGrp="1" noChangeArrowheads="1"/>
          </p:cNvSpPr>
          <p:nvPr>
            <p:ph type="ftr" sz="quarter" idx="2"/>
          </p:nvPr>
        </p:nvSpPr>
        <p:spPr bwMode="auto">
          <a:xfrm>
            <a:off x="0" y="8747125"/>
            <a:ext cx="2971800" cy="460375"/>
          </a:xfrm>
          <a:prstGeom prst="rect">
            <a:avLst/>
          </a:prstGeom>
          <a:noFill/>
          <a:ln w="9525">
            <a:noFill/>
            <a:miter lim="800000"/>
            <a:headEnd/>
            <a:tailEnd/>
          </a:ln>
          <a:effectLst/>
        </p:spPr>
        <p:txBody>
          <a:bodyPr vert="horz" wrap="square" lIns="91792" tIns="45896" rIns="91792" bIns="45896" numCol="1" anchor="b" anchorCtr="0" compatLnSpc="1">
            <a:prstTxWarp prst="textNoShape">
              <a:avLst/>
            </a:prstTxWarp>
          </a:bodyPr>
          <a:lstStyle>
            <a:lvl1pPr defTabSz="919163" eaLnBrk="1" hangingPunct="1">
              <a:defRPr sz="1200"/>
            </a:lvl1pPr>
          </a:lstStyle>
          <a:p>
            <a:pPr>
              <a:defRPr/>
            </a:pPr>
            <a:endParaRPr lang="en-US"/>
          </a:p>
        </p:txBody>
      </p:sp>
      <p:sp>
        <p:nvSpPr>
          <p:cNvPr id="48133" name="Rectangle 5">
            <a:extLst>
              <a:ext uri="{FF2B5EF4-FFF2-40B4-BE49-F238E27FC236}">
                <a16:creationId xmlns:a16="http://schemas.microsoft.com/office/drawing/2014/main" id="{03D316ED-FA7D-443C-B44E-FED1495B24FB}"/>
              </a:ext>
            </a:extLst>
          </p:cNvPr>
          <p:cNvSpPr>
            <a:spLocks noGrp="1" noChangeArrowheads="1"/>
          </p:cNvSpPr>
          <p:nvPr>
            <p:ph type="sldNum" sz="quarter" idx="3"/>
          </p:nvPr>
        </p:nvSpPr>
        <p:spPr bwMode="auto">
          <a:xfrm>
            <a:off x="3886200" y="8747125"/>
            <a:ext cx="2971800" cy="460375"/>
          </a:xfrm>
          <a:prstGeom prst="rect">
            <a:avLst/>
          </a:prstGeom>
          <a:noFill/>
          <a:ln w="9525">
            <a:noFill/>
            <a:miter lim="800000"/>
            <a:headEnd/>
            <a:tailEnd/>
          </a:ln>
          <a:effectLst/>
        </p:spPr>
        <p:txBody>
          <a:bodyPr vert="horz" wrap="square" lIns="91792" tIns="45896" rIns="91792" bIns="45896" numCol="1" anchor="b" anchorCtr="0" compatLnSpc="1">
            <a:prstTxWarp prst="textNoShape">
              <a:avLst/>
            </a:prstTxWarp>
          </a:bodyPr>
          <a:lstStyle>
            <a:lvl1pPr algn="r" defTabSz="919163" eaLnBrk="1" hangingPunct="1">
              <a:defRPr sz="1200"/>
            </a:lvl1pPr>
          </a:lstStyle>
          <a:p>
            <a:pPr>
              <a:defRPr/>
            </a:pPr>
            <a:fld id="{A3EB210E-9152-4046-A454-A0F14D7460E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607FF9-54A4-453E-9855-1F5E6B22B9B2}"/>
              </a:ext>
            </a:extLst>
          </p:cNvPr>
          <p:cNvSpPr>
            <a:spLocks noGrp="1"/>
          </p:cNvSpPr>
          <p:nvPr>
            <p:ph type="hdr" sz="quarter"/>
          </p:nvPr>
        </p:nvSpPr>
        <p:spPr>
          <a:xfrm>
            <a:off x="0" y="0"/>
            <a:ext cx="2971800" cy="46037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C910885C-87C2-45AD-9FA4-0D86E84D256F}"/>
              </a:ext>
            </a:extLst>
          </p:cNvPr>
          <p:cNvSpPr>
            <a:spLocks noGrp="1"/>
          </p:cNvSpPr>
          <p:nvPr>
            <p:ph type="dt" idx="1"/>
          </p:nvPr>
        </p:nvSpPr>
        <p:spPr>
          <a:xfrm>
            <a:off x="3884613" y="0"/>
            <a:ext cx="2971800" cy="460375"/>
          </a:xfrm>
          <a:prstGeom prst="rect">
            <a:avLst/>
          </a:prstGeom>
        </p:spPr>
        <p:txBody>
          <a:bodyPr vert="horz" lIns="91440" tIns="45720" rIns="91440" bIns="45720" rtlCol="0"/>
          <a:lstStyle>
            <a:lvl1pPr algn="r" eaLnBrk="1" hangingPunct="1">
              <a:defRPr sz="1200"/>
            </a:lvl1pPr>
          </a:lstStyle>
          <a:p>
            <a:pPr>
              <a:defRPr/>
            </a:pPr>
            <a:fld id="{0E94E4F1-5F1F-4746-95A3-C19D3B9AB135}" type="datetimeFigureOut">
              <a:rPr lang="en-US"/>
              <a:pPr>
                <a:defRPr/>
              </a:pPr>
              <a:t>7/15/2023</a:t>
            </a:fld>
            <a:endParaRPr lang="en-US"/>
          </a:p>
        </p:txBody>
      </p:sp>
      <p:sp>
        <p:nvSpPr>
          <p:cNvPr id="4" name="Slide Image Placeholder 3">
            <a:extLst>
              <a:ext uri="{FF2B5EF4-FFF2-40B4-BE49-F238E27FC236}">
                <a16:creationId xmlns:a16="http://schemas.microsoft.com/office/drawing/2014/main" id="{058DDAB0-F0D8-41FC-852D-C1AAFDE5BC89}"/>
              </a:ext>
            </a:extLst>
          </p:cNvPr>
          <p:cNvSpPr>
            <a:spLocks noGrp="1" noRot="1" noChangeAspect="1"/>
          </p:cNvSpPr>
          <p:nvPr>
            <p:ph type="sldImg" idx="2"/>
          </p:nvPr>
        </p:nvSpPr>
        <p:spPr>
          <a:xfrm>
            <a:off x="1127125" y="690563"/>
            <a:ext cx="4603750" cy="34528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BE15510-841D-4BDF-89F2-482536E2E3DF}"/>
              </a:ext>
            </a:extLst>
          </p:cNvPr>
          <p:cNvSpPr>
            <a:spLocks noGrp="1"/>
          </p:cNvSpPr>
          <p:nvPr>
            <p:ph type="body" sz="quarter" idx="3"/>
          </p:nvPr>
        </p:nvSpPr>
        <p:spPr>
          <a:xfrm>
            <a:off x="685800" y="4373563"/>
            <a:ext cx="5486400" cy="41433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321A318-3E32-4AD4-874A-5A2D706D703A}"/>
              </a:ext>
            </a:extLst>
          </p:cNvPr>
          <p:cNvSpPr>
            <a:spLocks noGrp="1"/>
          </p:cNvSpPr>
          <p:nvPr>
            <p:ph type="ftr" sz="quarter" idx="4"/>
          </p:nvPr>
        </p:nvSpPr>
        <p:spPr>
          <a:xfrm>
            <a:off x="0" y="8745538"/>
            <a:ext cx="2971800" cy="46037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A2A8D06A-B0A1-4040-A4B5-535EBF0D0C89}"/>
              </a:ext>
            </a:extLst>
          </p:cNvPr>
          <p:cNvSpPr>
            <a:spLocks noGrp="1"/>
          </p:cNvSpPr>
          <p:nvPr>
            <p:ph type="sldNum" sz="quarter" idx="5"/>
          </p:nvPr>
        </p:nvSpPr>
        <p:spPr>
          <a:xfrm>
            <a:off x="3884613" y="8745538"/>
            <a:ext cx="2971800" cy="460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B718B82-6261-488E-8687-F3C796B495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F5D4766-A0D5-4FE4-8302-206F0EA3C40C}"/>
              </a:ext>
            </a:extLst>
          </p:cNvPr>
          <p:cNvSpPr>
            <a:spLocks noGrp="1" noRot="1" noChangeAspect="1" noTextEdit="1"/>
          </p:cNvSpPr>
          <p:nvPr>
            <p:ph type="sldImg"/>
          </p:nvPr>
        </p:nvSpPr>
        <p:spPr bwMode="auto">
          <a:xfrm>
            <a:off x="1127125" y="690563"/>
            <a:ext cx="4603750" cy="3452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BE80152A-E613-40B8-B5B5-EB5197251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BD696BFC-29F5-48C8-A40D-6265B94D5A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A66714-9756-479A-99B7-078D969AC2D2}"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07B557A-51EE-41D2-AB9A-E29E5C7E280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6FF999-2988-41E7-A41F-766B107031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DC4AD9-5CF0-45A1-83B4-FF69B2765F1B}"/>
              </a:ext>
            </a:extLst>
          </p:cNvPr>
          <p:cNvSpPr>
            <a:spLocks noGrp="1" noChangeArrowheads="1"/>
          </p:cNvSpPr>
          <p:nvPr>
            <p:ph type="sldNum" sz="quarter" idx="12"/>
          </p:nvPr>
        </p:nvSpPr>
        <p:spPr>
          <a:ln/>
        </p:spPr>
        <p:txBody>
          <a:bodyPr/>
          <a:lstStyle>
            <a:lvl1pPr>
              <a:defRPr/>
            </a:lvl1pPr>
          </a:lstStyle>
          <a:p>
            <a:pPr>
              <a:defRPr/>
            </a:pPr>
            <a:fld id="{762A03DE-698E-4FF0-B466-AB8D655CB486}" type="slidenum">
              <a:rPr lang="en-US" altLang="en-US"/>
              <a:pPr>
                <a:defRPr/>
              </a:pPr>
              <a:t>‹#›</a:t>
            </a:fld>
            <a:endParaRPr lang="en-US" altLang="en-US"/>
          </a:p>
        </p:txBody>
      </p:sp>
    </p:spTree>
    <p:extLst>
      <p:ext uri="{BB962C8B-B14F-4D97-AF65-F5344CB8AC3E}">
        <p14:creationId xmlns:p14="http://schemas.microsoft.com/office/powerpoint/2010/main" val="244051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C78C3C-A5D7-4F11-9CBB-33F0B42DF9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7D3FB4-AF42-4388-AF6A-6FEC0FEB4D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45A8B2-D0CE-4A19-9D5A-68CBEEE2D1CE}"/>
              </a:ext>
            </a:extLst>
          </p:cNvPr>
          <p:cNvSpPr>
            <a:spLocks noGrp="1" noChangeArrowheads="1"/>
          </p:cNvSpPr>
          <p:nvPr>
            <p:ph type="sldNum" sz="quarter" idx="12"/>
          </p:nvPr>
        </p:nvSpPr>
        <p:spPr>
          <a:ln/>
        </p:spPr>
        <p:txBody>
          <a:bodyPr/>
          <a:lstStyle>
            <a:lvl1pPr>
              <a:defRPr/>
            </a:lvl1pPr>
          </a:lstStyle>
          <a:p>
            <a:pPr>
              <a:defRPr/>
            </a:pPr>
            <a:fld id="{49FF194F-AFE2-4164-B488-394A58FC4DB9}" type="slidenum">
              <a:rPr lang="en-US" altLang="en-US"/>
              <a:pPr>
                <a:defRPr/>
              </a:pPr>
              <a:t>‹#›</a:t>
            </a:fld>
            <a:endParaRPr lang="en-US" altLang="en-US"/>
          </a:p>
        </p:txBody>
      </p:sp>
    </p:spTree>
    <p:extLst>
      <p:ext uri="{BB962C8B-B14F-4D97-AF65-F5344CB8AC3E}">
        <p14:creationId xmlns:p14="http://schemas.microsoft.com/office/powerpoint/2010/main" val="203649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319DAF-FDE5-4B5F-A9A7-9F738BE10E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3F214F-51FF-491B-828C-06B317DF3B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BB7F3D-3B7D-4921-9FA2-4854008ADEED}"/>
              </a:ext>
            </a:extLst>
          </p:cNvPr>
          <p:cNvSpPr>
            <a:spLocks noGrp="1" noChangeArrowheads="1"/>
          </p:cNvSpPr>
          <p:nvPr>
            <p:ph type="sldNum" sz="quarter" idx="12"/>
          </p:nvPr>
        </p:nvSpPr>
        <p:spPr>
          <a:ln/>
        </p:spPr>
        <p:txBody>
          <a:bodyPr/>
          <a:lstStyle>
            <a:lvl1pPr>
              <a:defRPr/>
            </a:lvl1pPr>
          </a:lstStyle>
          <a:p>
            <a:pPr>
              <a:defRPr/>
            </a:pPr>
            <a:fld id="{2DA29DFF-E9CC-4A1A-A94C-58237E006B24}" type="slidenum">
              <a:rPr lang="en-US" altLang="en-US"/>
              <a:pPr>
                <a:defRPr/>
              </a:pPr>
              <a:t>‹#›</a:t>
            </a:fld>
            <a:endParaRPr lang="en-US" altLang="en-US"/>
          </a:p>
        </p:txBody>
      </p:sp>
    </p:spTree>
    <p:extLst>
      <p:ext uri="{BB962C8B-B14F-4D97-AF65-F5344CB8AC3E}">
        <p14:creationId xmlns:p14="http://schemas.microsoft.com/office/powerpoint/2010/main" val="246591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C19D4A-AACA-46B6-8750-04F43DBF8D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99B789-74F4-4833-9A99-C5C32A4B51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CC9861-DAA4-45E8-A016-4F1C3E1CE42F}"/>
              </a:ext>
            </a:extLst>
          </p:cNvPr>
          <p:cNvSpPr>
            <a:spLocks noGrp="1" noChangeArrowheads="1"/>
          </p:cNvSpPr>
          <p:nvPr>
            <p:ph type="sldNum" sz="quarter" idx="12"/>
          </p:nvPr>
        </p:nvSpPr>
        <p:spPr>
          <a:ln/>
        </p:spPr>
        <p:txBody>
          <a:bodyPr/>
          <a:lstStyle>
            <a:lvl1pPr>
              <a:defRPr/>
            </a:lvl1pPr>
          </a:lstStyle>
          <a:p>
            <a:pPr>
              <a:defRPr/>
            </a:pPr>
            <a:fld id="{6BFDFE4A-EA9F-43B4-BC0B-D0EF3F9692FA}" type="slidenum">
              <a:rPr lang="en-US" altLang="en-US"/>
              <a:pPr>
                <a:defRPr/>
              </a:pPr>
              <a:t>‹#›</a:t>
            </a:fld>
            <a:endParaRPr lang="en-US" altLang="en-US"/>
          </a:p>
        </p:txBody>
      </p:sp>
    </p:spTree>
    <p:extLst>
      <p:ext uri="{BB962C8B-B14F-4D97-AF65-F5344CB8AC3E}">
        <p14:creationId xmlns:p14="http://schemas.microsoft.com/office/powerpoint/2010/main" val="80425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D3C66FE-BE67-4C53-967F-8C431320BF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5499E49-BD01-49A9-A16F-58772E8411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7E8755-BAE8-418E-8C28-A7706D72D522}"/>
              </a:ext>
            </a:extLst>
          </p:cNvPr>
          <p:cNvSpPr>
            <a:spLocks noGrp="1" noChangeArrowheads="1"/>
          </p:cNvSpPr>
          <p:nvPr>
            <p:ph type="sldNum" sz="quarter" idx="12"/>
          </p:nvPr>
        </p:nvSpPr>
        <p:spPr>
          <a:ln/>
        </p:spPr>
        <p:txBody>
          <a:bodyPr/>
          <a:lstStyle>
            <a:lvl1pPr>
              <a:defRPr/>
            </a:lvl1pPr>
          </a:lstStyle>
          <a:p>
            <a:pPr>
              <a:defRPr/>
            </a:pPr>
            <a:fld id="{E85F853D-3B70-405A-AC49-6F527F58E5E1}" type="slidenum">
              <a:rPr lang="en-US" altLang="en-US"/>
              <a:pPr>
                <a:defRPr/>
              </a:pPr>
              <a:t>‹#›</a:t>
            </a:fld>
            <a:endParaRPr lang="en-US" altLang="en-US"/>
          </a:p>
        </p:txBody>
      </p:sp>
    </p:spTree>
    <p:extLst>
      <p:ext uri="{BB962C8B-B14F-4D97-AF65-F5344CB8AC3E}">
        <p14:creationId xmlns:p14="http://schemas.microsoft.com/office/powerpoint/2010/main" val="368392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7F0CCB1-B1ED-4A79-8361-3007038959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F2F043-9AB9-42EF-8AF2-AD405822E7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13AE856-4B6D-432A-942D-7703FFC5C3CF}"/>
              </a:ext>
            </a:extLst>
          </p:cNvPr>
          <p:cNvSpPr>
            <a:spLocks noGrp="1" noChangeArrowheads="1"/>
          </p:cNvSpPr>
          <p:nvPr>
            <p:ph type="sldNum" sz="quarter" idx="12"/>
          </p:nvPr>
        </p:nvSpPr>
        <p:spPr>
          <a:ln/>
        </p:spPr>
        <p:txBody>
          <a:bodyPr/>
          <a:lstStyle>
            <a:lvl1pPr>
              <a:defRPr/>
            </a:lvl1pPr>
          </a:lstStyle>
          <a:p>
            <a:pPr>
              <a:defRPr/>
            </a:pPr>
            <a:fld id="{B37206A3-632D-4138-BDDB-1686DD4497D7}" type="slidenum">
              <a:rPr lang="en-US" altLang="en-US"/>
              <a:pPr>
                <a:defRPr/>
              </a:pPr>
              <a:t>‹#›</a:t>
            </a:fld>
            <a:endParaRPr lang="en-US" altLang="en-US"/>
          </a:p>
        </p:txBody>
      </p:sp>
    </p:spTree>
    <p:extLst>
      <p:ext uri="{BB962C8B-B14F-4D97-AF65-F5344CB8AC3E}">
        <p14:creationId xmlns:p14="http://schemas.microsoft.com/office/powerpoint/2010/main" val="275221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11C33E3-28B0-44CD-B75E-E64FE028062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9AFE434-A308-4F7C-938D-130C991465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7EA46CD-81A0-4B92-BF48-86889C465D89}"/>
              </a:ext>
            </a:extLst>
          </p:cNvPr>
          <p:cNvSpPr>
            <a:spLocks noGrp="1" noChangeArrowheads="1"/>
          </p:cNvSpPr>
          <p:nvPr>
            <p:ph type="sldNum" sz="quarter" idx="12"/>
          </p:nvPr>
        </p:nvSpPr>
        <p:spPr>
          <a:ln/>
        </p:spPr>
        <p:txBody>
          <a:bodyPr/>
          <a:lstStyle>
            <a:lvl1pPr>
              <a:defRPr/>
            </a:lvl1pPr>
          </a:lstStyle>
          <a:p>
            <a:pPr>
              <a:defRPr/>
            </a:pPr>
            <a:fld id="{C014D60B-FDBF-4F88-A21C-8C57B43C21F2}" type="slidenum">
              <a:rPr lang="en-US" altLang="en-US"/>
              <a:pPr>
                <a:defRPr/>
              </a:pPr>
              <a:t>‹#›</a:t>
            </a:fld>
            <a:endParaRPr lang="en-US" altLang="en-US"/>
          </a:p>
        </p:txBody>
      </p:sp>
    </p:spTree>
    <p:extLst>
      <p:ext uri="{BB962C8B-B14F-4D97-AF65-F5344CB8AC3E}">
        <p14:creationId xmlns:p14="http://schemas.microsoft.com/office/powerpoint/2010/main" val="387623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57E9823-24FC-43C7-8DA8-9F3217E6C97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AFF6E6B-E153-445B-8006-104D593986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1825DAC-59A5-4B47-BA01-C9BAEA779F73}"/>
              </a:ext>
            </a:extLst>
          </p:cNvPr>
          <p:cNvSpPr>
            <a:spLocks noGrp="1" noChangeArrowheads="1"/>
          </p:cNvSpPr>
          <p:nvPr>
            <p:ph type="sldNum" sz="quarter" idx="12"/>
          </p:nvPr>
        </p:nvSpPr>
        <p:spPr>
          <a:ln/>
        </p:spPr>
        <p:txBody>
          <a:bodyPr/>
          <a:lstStyle>
            <a:lvl1pPr>
              <a:defRPr/>
            </a:lvl1pPr>
          </a:lstStyle>
          <a:p>
            <a:pPr>
              <a:defRPr/>
            </a:pPr>
            <a:fld id="{70D12F0E-223F-43B9-96E2-6E37409B98A1}" type="slidenum">
              <a:rPr lang="en-US" altLang="en-US"/>
              <a:pPr>
                <a:defRPr/>
              </a:pPr>
              <a:t>‹#›</a:t>
            </a:fld>
            <a:endParaRPr lang="en-US" altLang="en-US"/>
          </a:p>
        </p:txBody>
      </p:sp>
    </p:spTree>
    <p:extLst>
      <p:ext uri="{BB962C8B-B14F-4D97-AF65-F5344CB8AC3E}">
        <p14:creationId xmlns:p14="http://schemas.microsoft.com/office/powerpoint/2010/main" val="206641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0675851-7810-4BF1-8B5B-84C79923F58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3E76479-21B6-4364-B5B8-65507514C5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3555A81-005F-4F86-A76D-E7654CE6AB13}"/>
              </a:ext>
            </a:extLst>
          </p:cNvPr>
          <p:cNvSpPr>
            <a:spLocks noGrp="1" noChangeArrowheads="1"/>
          </p:cNvSpPr>
          <p:nvPr>
            <p:ph type="sldNum" sz="quarter" idx="12"/>
          </p:nvPr>
        </p:nvSpPr>
        <p:spPr>
          <a:ln/>
        </p:spPr>
        <p:txBody>
          <a:bodyPr/>
          <a:lstStyle>
            <a:lvl1pPr>
              <a:defRPr/>
            </a:lvl1pPr>
          </a:lstStyle>
          <a:p>
            <a:pPr>
              <a:defRPr/>
            </a:pPr>
            <a:fld id="{43A60BC5-44B4-46C2-9BD5-3E4DCBA407B8}" type="slidenum">
              <a:rPr lang="en-US" altLang="en-US"/>
              <a:pPr>
                <a:defRPr/>
              </a:pPr>
              <a:t>‹#›</a:t>
            </a:fld>
            <a:endParaRPr lang="en-US" altLang="en-US"/>
          </a:p>
        </p:txBody>
      </p:sp>
    </p:spTree>
    <p:extLst>
      <p:ext uri="{BB962C8B-B14F-4D97-AF65-F5344CB8AC3E}">
        <p14:creationId xmlns:p14="http://schemas.microsoft.com/office/powerpoint/2010/main" val="393405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53A07A4-B824-4E35-B344-7D9937E6D8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174630B-EBB4-4F2E-8BA7-B0B9CA8EAB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1401CF5-089B-4B4E-8EC2-DEC1D41D2D38}"/>
              </a:ext>
            </a:extLst>
          </p:cNvPr>
          <p:cNvSpPr>
            <a:spLocks noGrp="1" noChangeArrowheads="1"/>
          </p:cNvSpPr>
          <p:nvPr>
            <p:ph type="sldNum" sz="quarter" idx="12"/>
          </p:nvPr>
        </p:nvSpPr>
        <p:spPr>
          <a:ln/>
        </p:spPr>
        <p:txBody>
          <a:bodyPr/>
          <a:lstStyle>
            <a:lvl1pPr>
              <a:defRPr/>
            </a:lvl1pPr>
          </a:lstStyle>
          <a:p>
            <a:pPr>
              <a:defRPr/>
            </a:pPr>
            <a:fld id="{FE1BFE97-45F6-43AB-8433-F0B476EDF192}" type="slidenum">
              <a:rPr lang="en-US" altLang="en-US"/>
              <a:pPr>
                <a:defRPr/>
              </a:pPr>
              <a:t>‹#›</a:t>
            </a:fld>
            <a:endParaRPr lang="en-US" altLang="en-US"/>
          </a:p>
        </p:txBody>
      </p:sp>
    </p:spTree>
    <p:extLst>
      <p:ext uri="{BB962C8B-B14F-4D97-AF65-F5344CB8AC3E}">
        <p14:creationId xmlns:p14="http://schemas.microsoft.com/office/powerpoint/2010/main" val="408499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51BF86A-035F-435D-8F0E-E866FC33DC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68D4DF-7289-47DB-A3D4-403785F74B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FCABA7-A871-4FF5-94D1-901748AAF20B}"/>
              </a:ext>
            </a:extLst>
          </p:cNvPr>
          <p:cNvSpPr>
            <a:spLocks noGrp="1" noChangeArrowheads="1"/>
          </p:cNvSpPr>
          <p:nvPr>
            <p:ph type="sldNum" sz="quarter" idx="12"/>
          </p:nvPr>
        </p:nvSpPr>
        <p:spPr>
          <a:ln/>
        </p:spPr>
        <p:txBody>
          <a:bodyPr/>
          <a:lstStyle>
            <a:lvl1pPr>
              <a:defRPr/>
            </a:lvl1pPr>
          </a:lstStyle>
          <a:p>
            <a:pPr>
              <a:defRPr/>
            </a:pPr>
            <a:fld id="{DF1104A4-3090-4406-BE2F-346DE4F5CCCE}" type="slidenum">
              <a:rPr lang="en-US" altLang="en-US"/>
              <a:pPr>
                <a:defRPr/>
              </a:pPr>
              <a:t>‹#›</a:t>
            </a:fld>
            <a:endParaRPr lang="en-US" altLang="en-US"/>
          </a:p>
        </p:txBody>
      </p:sp>
    </p:spTree>
    <p:extLst>
      <p:ext uri="{BB962C8B-B14F-4D97-AF65-F5344CB8AC3E}">
        <p14:creationId xmlns:p14="http://schemas.microsoft.com/office/powerpoint/2010/main" val="14188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BDE2B94-EE77-4BA2-93AE-A29F7BD0A44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73A170B-D887-4A41-9671-5B470FC2BCC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0584EE0-C2FC-4771-A173-CA8A8FCD64A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19BD572E-1630-442B-BA6F-7DBA4CCD589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B2139A59-6E84-4E2D-B834-2FDEECB2ECD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EACB622-510C-47A8-A1E0-A21C5812D8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ccultations.org/publications/rasc/2023/nam23MBspecialoccs.pdf" TargetMode="External"/><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s://occultations.org/publications/rasc/2023/nam23grazes.pdf"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https://occultations.org/publications/rasc/2023/nam23grazes.pdf"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mailto:dunham@starpower.net" TargetMode="External"/><Relationship Id="rId2" Type="http://schemas.openxmlformats.org/officeDocument/2006/relationships/hyperlink" Target="https://occultations.org/publications/rasc/2023/ACM2023.htm" TargetMode="External"/><Relationship Id="rId1" Type="http://schemas.openxmlformats.org/officeDocument/2006/relationships/slideLayout" Target="../slideLayouts/slideLayout2.xml"/><Relationship Id="rId4" Type="http://schemas.openxmlformats.org/officeDocument/2006/relationships/hyperlink" Target="mailto:BHolenstein@gravic.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_Cc5Or1FFw"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hazelbrookobservatory.com/ye25/#:~:text=Introduction,is%20probably%20two%20smaller%20obje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2A54783-B39C-48DB-A44A-01AA13D735F2}"/>
              </a:ext>
            </a:extLst>
          </p:cNvPr>
          <p:cNvSpPr>
            <a:spLocks noGrp="1" noChangeArrowheads="1"/>
          </p:cNvSpPr>
          <p:nvPr>
            <p:ph type="ctrTitle"/>
          </p:nvPr>
        </p:nvSpPr>
        <p:spPr>
          <a:xfrm>
            <a:off x="365760" y="365760"/>
            <a:ext cx="8458200" cy="2072640"/>
          </a:xfrm>
        </p:spPr>
        <p:txBody>
          <a:bodyPr/>
          <a:lstStyle/>
          <a:p>
            <a:pPr eaLnBrk="1" hangingPunct="1"/>
            <a:r>
              <a:rPr lang="en-US" altLang="en-US" sz="2400" b="1" dirty="0">
                <a:latin typeface="Arial" panose="020B0604020202020204" pitchFamily="34" charset="0"/>
                <a:cs typeface="Arial" panose="020B0604020202020204" pitchFamily="34" charset="0"/>
              </a:rPr>
              <a:t>OCCULTATIONS BY CENTAURS, TNOs, AND SPECIAL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MAIN-BELT ASTEROIDS DURING THE REST OF 2023</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AND BY TROJAN ASTEROIDS IN 2023 &amp; EARLY 2024</a:t>
            </a:r>
            <a:br>
              <a:rPr lang="en-US" altLang="en-US" sz="2700" b="1" dirty="0"/>
            </a:br>
            <a:br>
              <a:rPr lang="en-US" altLang="en-US" sz="2700" b="1" dirty="0"/>
            </a:br>
            <a:r>
              <a:rPr lang="en-US" altLang="en-US" sz="2000" b="1" dirty="0">
                <a:latin typeface="Arial" panose="020B0604020202020204" pitchFamily="34" charset="0"/>
                <a:cs typeface="Arial" panose="020B0604020202020204" pitchFamily="34" charset="0"/>
              </a:rPr>
              <a:t>For the IOTA meeting by zoom, July 15, 2023</a:t>
            </a:r>
            <a:endParaRPr lang="en-US" altLang="en-US" sz="2000" dirty="0">
              <a:latin typeface="Arial" panose="020B0604020202020204" pitchFamily="34" charset="0"/>
              <a:cs typeface="Arial" panose="020B0604020202020204" pitchFamily="34" charset="0"/>
            </a:endParaRPr>
          </a:p>
        </p:txBody>
      </p:sp>
      <p:sp>
        <p:nvSpPr>
          <p:cNvPr id="4099" name="Rectangle 3">
            <a:extLst>
              <a:ext uri="{FF2B5EF4-FFF2-40B4-BE49-F238E27FC236}">
                <a16:creationId xmlns:a16="http://schemas.microsoft.com/office/drawing/2014/main" id="{7F64718B-D6C6-475A-9CE9-698C3B1DE4F4}"/>
              </a:ext>
            </a:extLst>
          </p:cNvPr>
          <p:cNvSpPr>
            <a:spLocks noGrp="1" noChangeArrowheads="1"/>
          </p:cNvSpPr>
          <p:nvPr>
            <p:ph type="subTitle" idx="1"/>
          </p:nvPr>
        </p:nvSpPr>
        <p:spPr>
          <a:xfrm>
            <a:off x="365760" y="2667000"/>
            <a:ext cx="8458200" cy="1584960"/>
          </a:xfrm>
        </p:spPr>
        <p:txBody>
          <a:bodyPr/>
          <a:lstStyle/>
          <a:p>
            <a:pPr eaLnBrk="1" hangingPunct="1">
              <a:defRPr/>
            </a:pPr>
            <a:endParaRPr lang="en-US" altLang="en-US" sz="800" dirty="0">
              <a:latin typeface="Arial" panose="020B0604020202020204" pitchFamily="34" charset="0"/>
              <a:cs typeface="Arial" panose="020B0604020202020204" pitchFamily="34" charset="0"/>
            </a:endParaRPr>
          </a:p>
          <a:p>
            <a:pPr>
              <a:defRPr/>
            </a:pPr>
            <a:r>
              <a:rPr lang="en-US" altLang="en-US" sz="1600" b="1" u="sng" dirty="0">
                <a:latin typeface="Arial" panose="020B0604020202020204" pitchFamily="34" charset="0"/>
                <a:cs typeface="Arial" panose="020B0604020202020204" pitchFamily="34" charset="0"/>
              </a:rPr>
              <a:t>David W. Dunham</a:t>
            </a:r>
            <a:endParaRPr lang="en-US" altLang="en-US" sz="1400" baseline="30000" dirty="0">
              <a:latin typeface="Arial" panose="020B0604020202020204" pitchFamily="34" charset="0"/>
              <a:ea typeface="MS Mincho" panose="02020609040205080304" pitchFamily="49" charset="-128"/>
              <a:cs typeface="Arial" panose="020B0604020202020204" pitchFamily="34" charset="0"/>
            </a:endParaRPr>
          </a:p>
          <a:p>
            <a:pPr>
              <a:defRPr/>
            </a:pPr>
            <a:endParaRPr lang="en-US" altLang="en-US" sz="1200" dirty="0"/>
          </a:p>
          <a:p>
            <a:pPr eaLnBrk="1" hangingPunct="1">
              <a:defRPr/>
            </a:pPr>
            <a:endParaRPr lang="en-US" altLang="en-US" sz="900" dirty="0"/>
          </a:p>
        </p:txBody>
      </p:sp>
      <p:pic>
        <p:nvPicPr>
          <p:cNvPr id="4100" name="Picture 2" descr="A picture containing drawing&#10;&#10;Description automatically generated">
            <a:extLst>
              <a:ext uri="{FF2B5EF4-FFF2-40B4-BE49-F238E27FC236}">
                <a16:creationId xmlns:a16="http://schemas.microsoft.com/office/drawing/2014/main" id="{9B4DB6AD-4428-40AB-92A5-55103B5DC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400"/>
            <a:ext cx="1200150" cy="119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the stars&#10;&#10;Description automatically generated">
            <a:extLst>
              <a:ext uri="{FF2B5EF4-FFF2-40B4-BE49-F238E27FC236}">
                <a16:creationId xmlns:a16="http://schemas.microsoft.com/office/drawing/2014/main" id="{4CD127BC-B1BB-D0C5-F41B-777EB52BE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22" y="14468"/>
            <a:ext cx="8913555" cy="6172200"/>
          </a:xfrm>
          <a:prstGeom prst="rect">
            <a:avLst/>
          </a:prstGeom>
        </p:spPr>
      </p:pic>
      <p:sp>
        <p:nvSpPr>
          <p:cNvPr id="8" name="TextBox 7">
            <a:extLst>
              <a:ext uri="{FF2B5EF4-FFF2-40B4-BE49-F238E27FC236}">
                <a16:creationId xmlns:a16="http://schemas.microsoft.com/office/drawing/2014/main" id="{5A45FE12-FDD1-ABCE-4B5D-38FDB18D4A6D}"/>
              </a:ext>
            </a:extLst>
          </p:cNvPr>
          <p:cNvSpPr txBox="1"/>
          <p:nvPr/>
        </p:nvSpPr>
        <p:spPr>
          <a:xfrm>
            <a:off x="115222" y="6126480"/>
            <a:ext cx="9198352"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From the RASC Observer’s Handbook and </a:t>
            </a:r>
          </a:p>
          <a:p>
            <a:r>
              <a:rPr lang="en-US" sz="2000"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https://occultations.org/publications/rasc/2023/nam23MBspecialoccs.pdf</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8996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of numbers and numbers&#10;&#10;Description automatically generated">
            <a:extLst>
              <a:ext uri="{FF2B5EF4-FFF2-40B4-BE49-F238E27FC236}">
                <a16:creationId xmlns:a16="http://schemas.microsoft.com/office/drawing/2014/main" id="{839CC1D0-E55D-A830-8A11-77CABDAA9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94" y="381000"/>
            <a:ext cx="7871039" cy="6172200"/>
          </a:xfrm>
          <a:prstGeom prst="rect">
            <a:avLst/>
          </a:prstGeom>
        </p:spPr>
      </p:pic>
      <p:sp>
        <p:nvSpPr>
          <p:cNvPr id="4" name="TextBox 3">
            <a:extLst>
              <a:ext uri="{FF2B5EF4-FFF2-40B4-BE49-F238E27FC236}">
                <a16:creationId xmlns:a16="http://schemas.microsoft.com/office/drawing/2014/main" id="{237F2D6E-5265-4964-EA99-B1B2445077CB}"/>
              </a:ext>
            </a:extLst>
          </p:cNvPr>
          <p:cNvSpPr txBox="1"/>
          <p:nvPr/>
        </p:nvSpPr>
        <p:spPr>
          <a:xfrm>
            <a:off x="76200" y="0"/>
            <a:ext cx="2971800" cy="923330"/>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Table of information for events on the map on the previous slide.</a:t>
            </a:r>
          </a:p>
        </p:txBody>
      </p:sp>
    </p:spTree>
    <p:extLst>
      <p:ext uri="{BB962C8B-B14F-4D97-AF65-F5344CB8AC3E}">
        <p14:creationId xmlns:p14="http://schemas.microsoft.com/office/powerpoint/2010/main" val="1581258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united states&#10;&#10;Description automatically generated">
            <a:extLst>
              <a:ext uri="{FF2B5EF4-FFF2-40B4-BE49-F238E27FC236}">
                <a16:creationId xmlns:a16="http://schemas.microsoft.com/office/drawing/2014/main" id="{7A2EBC3F-3E95-9740-C860-5DA02D8AA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937" y="381000"/>
            <a:ext cx="8177661" cy="5834063"/>
          </a:xfrm>
          <a:prstGeom prst="rect">
            <a:avLst/>
          </a:prstGeom>
        </p:spPr>
      </p:pic>
      <p:sp>
        <p:nvSpPr>
          <p:cNvPr id="7" name="TextBox 6">
            <a:extLst>
              <a:ext uri="{FF2B5EF4-FFF2-40B4-BE49-F238E27FC236}">
                <a16:creationId xmlns:a16="http://schemas.microsoft.com/office/drawing/2014/main" id="{0382BD6E-16B2-A014-4D78-41FCB81D66EA}"/>
              </a:ext>
            </a:extLst>
          </p:cNvPr>
          <p:cNvSpPr txBox="1"/>
          <p:nvPr/>
        </p:nvSpPr>
        <p:spPr>
          <a:xfrm>
            <a:off x="5867400" y="2438400"/>
            <a:ext cx="2870198" cy="193899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If clear enough, we</a:t>
            </a:r>
          </a:p>
          <a:p>
            <a:r>
              <a:rPr lang="en-US" dirty="0">
                <a:latin typeface="Arial" panose="020B0604020202020204" pitchFamily="34" charset="0"/>
                <a:cs typeface="Arial" panose="020B0604020202020204" pitchFamily="34" charset="0"/>
              </a:rPr>
              <a:t>plan to observe this from 3 stations on Maryland’s Eastern Shore.</a:t>
            </a:r>
          </a:p>
        </p:txBody>
      </p:sp>
    </p:spTree>
    <p:extLst>
      <p:ext uri="{BB962C8B-B14F-4D97-AF65-F5344CB8AC3E}">
        <p14:creationId xmlns:p14="http://schemas.microsoft.com/office/powerpoint/2010/main" val="204224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map&#10;&#10;Description automatically generated">
            <a:extLst>
              <a:ext uri="{FF2B5EF4-FFF2-40B4-BE49-F238E27FC236}">
                <a16:creationId xmlns:a16="http://schemas.microsoft.com/office/drawing/2014/main" id="{AFE3E571-5F8D-7A08-3108-DD36EF2C2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4090085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united states&#10;&#10;Description automatically generated">
            <a:extLst>
              <a:ext uri="{FF2B5EF4-FFF2-40B4-BE49-F238E27FC236}">
                <a16:creationId xmlns:a16="http://schemas.microsoft.com/office/drawing/2014/main" id="{110DD931-93A0-BD4C-6AC4-4418446A8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89" y="381000"/>
            <a:ext cx="8438009" cy="6019799"/>
          </a:xfrm>
          <a:prstGeom prst="rect">
            <a:avLst/>
          </a:prstGeom>
        </p:spPr>
      </p:pic>
    </p:spTree>
    <p:extLst>
      <p:ext uri="{BB962C8B-B14F-4D97-AF65-F5344CB8AC3E}">
        <p14:creationId xmlns:p14="http://schemas.microsoft.com/office/powerpoint/2010/main" val="325242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Description automatically generated">
            <a:extLst>
              <a:ext uri="{FF2B5EF4-FFF2-40B4-BE49-F238E27FC236}">
                <a16:creationId xmlns:a16="http://schemas.microsoft.com/office/drawing/2014/main" id="{D3D0AF74-2D68-E896-4B0E-AD3A3FCEB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14400"/>
            <a:ext cx="7026608" cy="5777874"/>
          </a:xfrm>
          <a:prstGeom prst="rect">
            <a:avLst/>
          </a:prstGeom>
        </p:spPr>
      </p:pic>
      <p:sp>
        <p:nvSpPr>
          <p:cNvPr id="5" name="TextBox 4">
            <a:extLst>
              <a:ext uri="{FF2B5EF4-FFF2-40B4-BE49-F238E27FC236}">
                <a16:creationId xmlns:a16="http://schemas.microsoft.com/office/drawing/2014/main" id="{FEFB5251-538B-8612-6152-14975D03AFE5}"/>
              </a:ext>
            </a:extLst>
          </p:cNvPr>
          <p:cNvSpPr txBox="1"/>
          <p:nvPr/>
        </p:nvSpPr>
        <p:spPr>
          <a:xfrm>
            <a:off x="6096000" y="5410200"/>
            <a:ext cx="2149808"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Similar to my</a:t>
            </a:r>
          </a:p>
          <a:p>
            <a:r>
              <a:rPr lang="en-US" sz="2000" dirty="0">
                <a:latin typeface="Arial" panose="020B0604020202020204" pitchFamily="34" charset="0"/>
                <a:cs typeface="Arial" panose="020B0604020202020204" pitchFamily="34" charset="0"/>
              </a:rPr>
              <a:t>Horizons-based prediction</a:t>
            </a:r>
          </a:p>
        </p:txBody>
      </p:sp>
      <p:sp>
        <p:nvSpPr>
          <p:cNvPr id="6" name="TextBox 5">
            <a:extLst>
              <a:ext uri="{FF2B5EF4-FFF2-40B4-BE49-F238E27FC236}">
                <a16:creationId xmlns:a16="http://schemas.microsoft.com/office/drawing/2014/main" id="{5A675223-1928-2E6D-473C-DB8D306D5D8F}"/>
              </a:ext>
            </a:extLst>
          </p:cNvPr>
          <p:cNvSpPr txBox="1"/>
          <p:nvPr/>
        </p:nvSpPr>
        <p:spPr>
          <a:xfrm>
            <a:off x="685800" y="381000"/>
            <a:ext cx="831189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https://lesia.obspm.fr/lucky-star/occ.php?p=122624</a:t>
            </a:r>
          </a:p>
        </p:txBody>
      </p:sp>
    </p:spTree>
    <p:extLst>
      <p:ext uri="{BB962C8B-B14F-4D97-AF65-F5344CB8AC3E}">
        <p14:creationId xmlns:p14="http://schemas.microsoft.com/office/powerpoint/2010/main" val="278962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10;&#10;Description automatically generated">
            <a:extLst>
              <a:ext uri="{FF2B5EF4-FFF2-40B4-BE49-F238E27FC236}">
                <a16:creationId xmlns:a16="http://schemas.microsoft.com/office/drawing/2014/main" id="{EEC9A468-C847-2592-91C5-34348A928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62" y="532463"/>
            <a:ext cx="8182138" cy="5868337"/>
          </a:xfrm>
          <a:prstGeom prst="rect">
            <a:avLst/>
          </a:prstGeom>
        </p:spPr>
      </p:pic>
      <p:sp>
        <p:nvSpPr>
          <p:cNvPr id="2" name="TextBox 1">
            <a:extLst>
              <a:ext uri="{FF2B5EF4-FFF2-40B4-BE49-F238E27FC236}">
                <a16:creationId xmlns:a16="http://schemas.microsoft.com/office/drawing/2014/main" id="{231132AA-1B79-4A1B-013F-1B2AD9908204}"/>
              </a:ext>
            </a:extLst>
          </p:cNvPr>
          <p:cNvSpPr txBox="1"/>
          <p:nvPr/>
        </p:nvSpPr>
        <p:spPr>
          <a:xfrm>
            <a:off x="762000" y="2057400"/>
            <a:ext cx="3284874" cy="461665"/>
          </a:xfrm>
          <a:prstGeom prst="rect">
            <a:avLst/>
          </a:prstGeom>
          <a:noFill/>
        </p:spPr>
        <p:txBody>
          <a:bodyPr wrap="square" rtlCol="0">
            <a:spAutoFit/>
          </a:bodyPr>
          <a:lstStyle/>
          <a:p>
            <a:r>
              <a:rPr lang="en-US" dirty="0">
                <a:solidFill>
                  <a:srgbClr val="FFFF00"/>
                </a:solidFill>
              </a:rPr>
              <a:t>During eclipse by Jupiter</a:t>
            </a:r>
          </a:p>
        </p:txBody>
      </p:sp>
    </p:spTree>
    <p:extLst>
      <p:ext uri="{BB962C8B-B14F-4D97-AF65-F5344CB8AC3E}">
        <p14:creationId xmlns:p14="http://schemas.microsoft.com/office/powerpoint/2010/main" val="1032900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earth&#10;&#10;Description automatically generated">
            <a:extLst>
              <a:ext uri="{FF2B5EF4-FFF2-40B4-BE49-F238E27FC236}">
                <a16:creationId xmlns:a16="http://schemas.microsoft.com/office/drawing/2014/main" id="{9F762614-E76B-19C9-09EA-4E58549BF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2579595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10;&#10;Description automatically generated">
            <a:extLst>
              <a:ext uri="{FF2B5EF4-FFF2-40B4-BE49-F238E27FC236}">
                <a16:creationId xmlns:a16="http://schemas.microsoft.com/office/drawing/2014/main" id="{5D226871-4C10-85F4-AC97-060F0817B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3603298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map&#10;&#10;Description automatically generated">
            <a:extLst>
              <a:ext uri="{FF2B5EF4-FFF2-40B4-BE49-F238E27FC236}">
                <a16:creationId xmlns:a16="http://schemas.microsoft.com/office/drawing/2014/main" id="{FC5F5EE8-D5AB-7EEE-5F27-842707348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159683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47EF0-9FBC-012E-8989-AA3F0EAA3CBA}"/>
              </a:ext>
            </a:extLst>
          </p:cNvPr>
          <p:cNvSpPr>
            <a:spLocks noGrp="1"/>
          </p:cNvSpPr>
          <p:nvPr>
            <p:ph type="title"/>
          </p:nvPr>
        </p:nvSpPr>
        <p:spPr>
          <a:xfrm>
            <a:off x="342900" y="971550"/>
            <a:ext cx="8458200" cy="514350"/>
          </a:xfrm>
        </p:spPr>
        <p:txBody>
          <a:bodyPr/>
          <a:lstStyle/>
          <a:p>
            <a:r>
              <a:rPr lang="en-US" sz="3000" dirty="0">
                <a:latin typeface="Arial" panose="020B0604020202020204" pitchFamily="34" charset="0"/>
                <a:cs typeface="Arial" panose="020B0604020202020204" pitchFamily="34" charset="0"/>
              </a:rPr>
              <a:t>IOTA Observations of Occultations by Comets</a:t>
            </a:r>
          </a:p>
        </p:txBody>
      </p:sp>
      <p:sp>
        <p:nvSpPr>
          <p:cNvPr id="4" name="TextBox 3">
            <a:extLst>
              <a:ext uri="{FF2B5EF4-FFF2-40B4-BE49-F238E27FC236}">
                <a16:creationId xmlns:a16="http://schemas.microsoft.com/office/drawing/2014/main" id="{9AF0BE14-4007-5625-D4B3-5B3A54CDEFF9}"/>
              </a:ext>
            </a:extLst>
          </p:cNvPr>
          <p:cNvSpPr txBox="1"/>
          <p:nvPr/>
        </p:nvSpPr>
        <p:spPr>
          <a:xfrm>
            <a:off x="0" y="5040630"/>
            <a:ext cx="4171950" cy="923330"/>
          </a:xfrm>
          <a:prstGeom prst="rect">
            <a:avLst/>
          </a:prstGeom>
          <a:noFill/>
        </p:spPr>
        <p:txBody>
          <a:bodyPr wrap="square" rtlCol="0">
            <a:spAutoFit/>
          </a:bodyPr>
          <a:lstStyle/>
          <a:p>
            <a:r>
              <a:rPr lang="en-US" sz="1350" dirty="0">
                <a:latin typeface="Arial" panose="020B0604020202020204" pitchFamily="34" charset="0"/>
                <a:cs typeface="Arial" panose="020B0604020202020204" pitchFamily="34" charset="0"/>
              </a:rPr>
              <a:t>On 2022 February 8, 3 amateur observers in Europe working with IOTA obtained what we believe to be the first unambiguous observations of an occultation by the nucleus of a comet, 28P/</a:t>
            </a:r>
            <a:r>
              <a:rPr lang="en-US" sz="1350" dirty="0" err="1">
                <a:latin typeface="Arial" panose="020B0604020202020204" pitchFamily="34" charset="0"/>
                <a:cs typeface="Arial" panose="020B0604020202020204" pitchFamily="34" charset="0"/>
              </a:rPr>
              <a:t>Neujmin</a:t>
            </a:r>
            <a:r>
              <a:rPr lang="en-US" sz="1350" dirty="0">
                <a:latin typeface="Arial" panose="020B0604020202020204" pitchFamily="34" charset="0"/>
                <a:cs typeface="Arial" panose="020B0604020202020204" pitchFamily="34" charset="0"/>
              </a:rPr>
              <a:t> 1. </a:t>
            </a:r>
          </a:p>
        </p:txBody>
      </p:sp>
      <p:pic>
        <p:nvPicPr>
          <p:cNvPr id="6" name="Picture 5" descr="A screen shot of a graph&#10;&#10;Description automatically generated with low confidence">
            <a:extLst>
              <a:ext uri="{FF2B5EF4-FFF2-40B4-BE49-F238E27FC236}">
                <a16:creationId xmlns:a16="http://schemas.microsoft.com/office/drawing/2014/main" id="{B4D713E3-C44B-51AA-824E-33660BEB4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1" y="1485900"/>
            <a:ext cx="3220946" cy="3486150"/>
          </a:xfrm>
          <a:prstGeom prst="rect">
            <a:avLst/>
          </a:prstGeom>
        </p:spPr>
      </p:pic>
      <p:pic>
        <p:nvPicPr>
          <p:cNvPr id="8" name="Picture 7" descr="A picture containing text, font, screenshot, receipt&#10;&#10;Description automatically generated">
            <a:extLst>
              <a:ext uri="{FF2B5EF4-FFF2-40B4-BE49-F238E27FC236}">
                <a16:creationId xmlns:a16="http://schemas.microsoft.com/office/drawing/2014/main" id="{96BFA9B4-90D5-81EF-F6CA-03831D83F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2400300"/>
            <a:ext cx="1871663" cy="483410"/>
          </a:xfrm>
          <a:prstGeom prst="rect">
            <a:avLst/>
          </a:prstGeom>
        </p:spPr>
      </p:pic>
      <p:pic>
        <p:nvPicPr>
          <p:cNvPr id="10" name="Picture 9" descr="A screen shot of a graph&#10;&#10;Description automatically generated with medium confidence">
            <a:extLst>
              <a:ext uri="{FF2B5EF4-FFF2-40B4-BE49-F238E27FC236}">
                <a16:creationId xmlns:a16="http://schemas.microsoft.com/office/drawing/2014/main" id="{4EB5A816-8499-C206-92DA-890F1F1966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613" y="1485900"/>
            <a:ext cx="3471744" cy="3486150"/>
          </a:xfrm>
          <a:prstGeom prst="rect">
            <a:avLst/>
          </a:prstGeom>
        </p:spPr>
      </p:pic>
      <p:pic>
        <p:nvPicPr>
          <p:cNvPr id="12" name="Picture 11" descr="A picture containing text, screenshot, font&#10;&#10;Description automatically generated">
            <a:extLst>
              <a:ext uri="{FF2B5EF4-FFF2-40B4-BE49-F238E27FC236}">
                <a16:creationId xmlns:a16="http://schemas.microsoft.com/office/drawing/2014/main" id="{1D7D4F68-0251-1D23-3E81-BFABEEABAE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0700" y="2028825"/>
            <a:ext cx="2300288" cy="371475"/>
          </a:xfrm>
          <a:prstGeom prst="rect">
            <a:avLst/>
          </a:prstGeom>
        </p:spPr>
      </p:pic>
      <p:sp>
        <p:nvSpPr>
          <p:cNvPr id="13" name="TextBox 12">
            <a:extLst>
              <a:ext uri="{FF2B5EF4-FFF2-40B4-BE49-F238E27FC236}">
                <a16:creationId xmlns:a16="http://schemas.microsoft.com/office/drawing/2014/main" id="{74D483BB-3F52-D0C4-2F6A-4D6A2E0A5268}"/>
              </a:ext>
            </a:extLst>
          </p:cNvPr>
          <p:cNvSpPr txBox="1"/>
          <p:nvPr/>
        </p:nvSpPr>
        <p:spPr>
          <a:xfrm>
            <a:off x="4171950" y="5040631"/>
            <a:ext cx="4972050"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 2022 Dec. 4, a first occ’n of a 15</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-mag. star by SW-1 was observed at SOAR in Chile, allowing Lucky Star to update the orbit accurately. On 2022 Dec. 19, IOTA observers worked with Lucky Star &amp; others to record the 1</a:t>
            </a:r>
            <a:r>
              <a:rPr lang="en-US" sz="1200" baseline="30000" dirty="0">
                <a:latin typeface="Arial" panose="020B0604020202020204" pitchFamily="34" charset="0"/>
                <a:cs typeface="Arial" panose="020B0604020202020204" pitchFamily="34" charset="0"/>
              </a:rPr>
              <a:t>st</a:t>
            </a:r>
            <a:r>
              <a:rPr lang="en-US" sz="1200" dirty="0">
                <a:latin typeface="Arial" panose="020B0604020202020204" pitchFamily="34" charset="0"/>
                <a:cs typeface="Arial" panose="020B0604020202020204" pitchFamily="34" charset="0"/>
              </a:rPr>
              <a:t> multi-chord occultation by 29P/</a:t>
            </a:r>
            <a:r>
              <a:rPr lang="en-US" sz="1200" dirty="0" err="1">
                <a:latin typeface="Arial" panose="020B0604020202020204" pitchFamily="34" charset="0"/>
                <a:cs typeface="Arial" panose="020B0604020202020204" pitchFamily="34" charset="0"/>
              </a:rPr>
              <a:t>Schwassman-Wachmann</a:t>
            </a:r>
            <a:r>
              <a:rPr lang="en-US" sz="1200" dirty="0">
                <a:latin typeface="Arial" panose="020B0604020202020204" pitchFamily="34" charset="0"/>
                <a:cs typeface="Arial" panose="020B0604020202020204" pitchFamily="34" charset="0"/>
              </a:rPr>
              <a:t> 1 (SW1). IOTA observed at least 2 more SW1 events, on 2022 Dec 29 in NM and 2023 May 7 in the UK. But for the best info. about SW1 occultations, see Buie et al.’s ACM 2023 E-Poster #2445.</a:t>
            </a:r>
          </a:p>
        </p:txBody>
      </p:sp>
    </p:spTree>
    <p:extLst>
      <p:ext uri="{BB962C8B-B14F-4D97-AF65-F5344CB8AC3E}">
        <p14:creationId xmlns:p14="http://schemas.microsoft.com/office/powerpoint/2010/main" val="2708667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city&#10;&#10;Description automatically generated">
            <a:extLst>
              <a:ext uri="{FF2B5EF4-FFF2-40B4-BE49-F238E27FC236}">
                <a16:creationId xmlns:a16="http://schemas.microsoft.com/office/drawing/2014/main" id="{6CAC2B60-654C-3D9D-BA44-11B35F314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337"/>
            <a:ext cx="9144000" cy="5079325"/>
          </a:xfrm>
          <a:prstGeom prst="rect">
            <a:avLst/>
          </a:prstGeom>
        </p:spPr>
      </p:pic>
      <p:sp>
        <p:nvSpPr>
          <p:cNvPr id="5" name="TextBox 4">
            <a:extLst>
              <a:ext uri="{FF2B5EF4-FFF2-40B4-BE49-F238E27FC236}">
                <a16:creationId xmlns:a16="http://schemas.microsoft.com/office/drawing/2014/main" id="{49026AAB-8D0F-D483-D44D-9AB466D5F5F5}"/>
              </a:ext>
            </a:extLst>
          </p:cNvPr>
          <p:cNvSpPr txBox="1"/>
          <p:nvPr/>
        </p:nvSpPr>
        <p:spPr>
          <a:xfrm>
            <a:off x="228600" y="381000"/>
            <a:ext cx="7879721" cy="461665"/>
          </a:xfrm>
          <a:prstGeom prst="rect">
            <a:avLst/>
          </a:prstGeom>
          <a:noFill/>
        </p:spPr>
        <p:txBody>
          <a:bodyPr wrap="none" rtlCol="0">
            <a:spAutoFit/>
          </a:bodyPr>
          <a:lstStyle/>
          <a:p>
            <a:r>
              <a:rPr lang="en-US" dirty="0"/>
              <a:t>2023 Aug. 21, back to Salina, KS for the Barbara Occultation?</a:t>
            </a:r>
          </a:p>
        </p:txBody>
      </p:sp>
    </p:spTree>
    <p:extLst>
      <p:ext uri="{BB962C8B-B14F-4D97-AF65-F5344CB8AC3E}">
        <p14:creationId xmlns:p14="http://schemas.microsoft.com/office/powerpoint/2010/main" val="2783433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Description automatically generated">
            <a:extLst>
              <a:ext uri="{FF2B5EF4-FFF2-40B4-BE49-F238E27FC236}">
                <a16:creationId xmlns:a16="http://schemas.microsoft.com/office/drawing/2014/main" id="{8DFA649A-65C8-AB59-9E29-DC442B0E8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1" y="253343"/>
            <a:ext cx="8356599" cy="5961720"/>
          </a:xfrm>
          <a:prstGeom prst="rect">
            <a:avLst/>
          </a:prstGeom>
        </p:spPr>
      </p:pic>
      <p:sp>
        <p:nvSpPr>
          <p:cNvPr id="4" name="TextBox 3">
            <a:extLst>
              <a:ext uri="{FF2B5EF4-FFF2-40B4-BE49-F238E27FC236}">
                <a16:creationId xmlns:a16="http://schemas.microsoft.com/office/drawing/2014/main" id="{800AEF3D-5F78-AF33-166D-D2A119DEAC48}"/>
              </a:ext>
            </a:extLst>
          </p:cNvPr>
          <p:cNvSpPr txBox="1"/>
          <p:nvPr/>
        </p:nvSpPr>
        <p:spPr>
          <a:xfrm>
            <a:off x="304800" y="6309360"/>
            <a:ext cx="3874009" cy="461665"/>
          </a:xfrm>
          <a:prstGeom prst="rect">
            <a:avLst/>
          </a:prstGeom>
          <a:noFill/>
        </p:spPr>
        <p:txBody>
          <a:bodyPr wrap="none" rtlCol="0">
            <a:spAutoFit/>
          </a:bodyPr>
          <a:lstStyle/>
          <a:p>
            <a:r>
              <a:rPr lang="en-US" dirty="0"/>
              <a:t>Lucy mission main-belt target</a:t>
            </a:r>
          </a:p>
        </p:txBody>
      </p:sp>
    </p:spTree>
    <p:extLst>
      <p:ext uri="{BB962C8B-B14F-4D97-AF65-F5344CB8AC3E}">
        <p14:creationId xmlns:p14="http://schemas.microsoft.com/office/powerpoint/2010/main" val="3080455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 with a plane flying&#10;&#10;Description automatically generated">
            <a:extLst>
              <a:ext uri="{FF2B5EF4-FFF2-40B4-BE49-F238E27FC236}">
                <a16:creationId xmlns:a16="http://schemas.microsoft.com/office/drawing/2014/main" id="{D1268F80-1B6E-B61F-FA99-F9B020EF4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8229600" cy="5871117"/>
          </a:xfrm>
          <a:prstGeom prst="rect">
            <a:avLst/>
          </a:prstGeom>
        </p:spPr>
      </p:pic>
      <p:sp>
        <p:nvSpPr>
          <p:cNvPr id="4" name="TextBox 3">
            <a:extLst>
              <a:ext uri="{FF2B5EF4-FFF2-40B4-BE49-F238E27FC236}">
                <a16:creationId xmlns:a16="http://schemas.microsoft.com/office/drawing/2014/main" id="{A2C12F61-3BAE-906C-0F3A-2E3F9337CFB4}"/>
              </a:ext>
            </a:extLst>
          </p:cNvPr>
          <p:cNvSpPr txBox="1"/>
          <p:nvPr/>
        </p:nvSpPr>
        <p:spPr>
          <a:xfrm>
            <a:off x="2743200" y="4038600"/>
            <a:ext cx="4251677" cy="2246769"/>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Justitia is a red main-belt asteroid</a:t>
            </a:r>
          </a:p>
          <a:p>
            <a:r>
              <a:rPr lang="en-US" sz="2000" dirty="0">
                <a:latin typeface="Arial" panose="020B0604020202020204" pitchFamily="34" charset="0"/>
                <a:cs typeface="Arial" panose="020B0604020202020204" pitchFamily="34" charset="0"/>
              </a:rPr>
              <a:t>similar to KBO’s which it might</a:t>
            </a:r>
          </a:p>
          <a:p>
            <a:r>
              <a:rPr lang="en-US" sz="2000" dirty="0">
                <a:latin typeface="Arial" panose="020B0604020202020204" pitchFamily="34" charset="0"/>
                <a:cs typeface="Arial" panose="020B0604020202020204" pitchFamily="34" charset="0"/>
              </a:rPr>
              <a:t>have been. It is the final flyby target</a:t>
            </a:r>
          </a:p>
          <a:p>
            <a:r>
              <a:rPr lang="en-US" sz="2000" dirty="0">
                <a:latin typeface="Arial" panose="020B0604020202020204" pitchFamily="34" charset="0"/>
                <a:cs typeface="Arial" panose="020B0604020202020204" pitchFamily="34" charset="0"/>
              </a:rPr>
              <a:t>of a United Arab Emirates main-belt</a:t>
            </a:r>
          </a:p>
          <a:p>
            <a:r>
              <a:rPr lang="en-US" sz="2000" dirty="0">
                <a:latin typeface="Arial" panose="020B0604020202020204" pitchFamily="34" charset="0"/>
                <a:cs typeface="Arial" panose="020B0604020202020204" pitchFamily="34" charset="0"/>
              </a:rPr>
              <a:t>tour mission so observations are </a:t>
            </a:r>
          </a:p>
          <a:p>
            <a:r>
              <a:rPr lang="en-US" sz="2000" dirty="0">
                <a:latin typeface="Arial" panose="020B0604020202020204" pitchFamily="34" charset="0"/>
                <a:cs typeface="Arial" panose="020B0604020202020204" pitchFamily="34" charset="0"/>
              </a:rPr>
              <a:t>desired. SwRI may organize a  </a:t>
            </a:r>
          </a:p>
          <a:p>
            <a:r>
              <a:rPr lang="en-US" sz="2000" dirty="0">
                <a:latin typeface="Arial" panose="020B0604020202020204" pitchFamily="34" charset="0"/>
                <a:cs typeface="Arial" panose="020B0604020202020204" pitchFamily="34" charset="0"/>
              </a:rPr>
              <a:t>campaign for it.</a:t>
            </a:r>
          </a:p>
        </p:txBody>
      </p:sp>
    </p:spTree>
    <p:extLst>
      <p:ext uri="{BB962C8B-B14F-4D97-AF65-F5344CB8AC3E}">
        <p14:creationId xmlns:p14="http://schemas.microsoft.com/office/powerpoint/2010/main" val="2397700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united states&#10;&#10;Description automatically generated">
            <a:extLst>
              <a:ext uri="{FF2B5EF4-FFF2-40B4-BE49-F238E27FC236}">
                <a16:creationId xmlns:a16="http://schemas.microsoft.com/office/drawing/2014/main" id="{2B3EEEAC-E446-0A62-4160-9AAB13AFB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210734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ireframe of a globe&#10;&#10;Description automatically generated">
            <a:extLst>
              <a:ext uri="{FF2B5EF4-FFF2-40B4-BE49-F238E27FC236}">
                <a16:creationId xmlns:a16="http://schemas.microsoft.com/office/drawing/2014/main" id="{5A5D64CD-1523-E50A-53DF-B6B059A21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3892559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australia with a map and a map of the country&#10;&#10;Description automatically generated">
            <a:extLst>
              <a:ext uri="{FF2B5EF4-FFF2-40B4-BE49-F238E27FC236}">
                <a16:creationId xmlns:a16="http://schemas.microsoft.com/office/drawing/2014/main" id="{B9EB7D54-56E6-30F5-5E09-D1A16B9F7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983760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earth&#10;&#10;Description automatically generated">
            <a:extLst>
              <a:ext uri="{FF2B5EF4-FFF2-40B4-BE49-F238E27FC236}">
                <a16:creationId xmlns:a16="http://schemas.microsoft.com/office/drawing/2014/main" id="{52572581-3D57-19F7-FDB1-6D28C8950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64820"/>
            <a:ext cx="7410449" cy="5928359"/>
          </a:xfrm>
          <a:prstGeom prst="rect">
            <a:avLst/>
          </a:prstGeom>
        </p:spPr>
      </p:pic>
      <p:sp>
        <p:nvSpPr>
          <p:cNvPr id="7" name="TextBox 6">
            <a:extLst>
              <a:ext uri="{FF2B5EF4-FFF2-40B4-BE49-F238E27FC236}">
                <a16:creationId xmlns:a16="http://schemas.microsoft.com/office/drawing/2014/main" id="{695D7411-25A9-8DEF-055F-46F0F2FD6BCE}"/>
              </a:ext>
            </a:extLst>
          </p:cNvPr>
          <p:cNvSpPr txBox="1"/>
          <p:nvPr/>
        </p:nvSpPr>
        <p:spPr>
          <a:xfrm>
            <a:off x="228600" y="6324600"/>
            <a:ext cx="8230779" cy="461665"/>
          </a:xfrm>
          <a:prstGeom prst="rect">
            <a:avLst/>
          </a:prstGeom>
          <a:noFill/>
        </p:spPr>
        <p:txBody>
          <a:bodyPr wrap="none" rtlCol="0">
            <a:spAutoFit/>
          </a:bodyPr>
          <a:lstStyle/>
          <a:p>
            <a:r>
              <a:rPr lang="en-US" dirty="0"/>
              <a:t>My path for this is wrong; here’s the correct one from Lucky Star</a:t>
            </a:r>
          </a:p>
        </p:txBody>
      </p:sp>
      <p:sp>
        <p:nvSpPr>
          <p:cNvPr id="8" name="TextBox 7">
            <a:extLst>
              <a:ext uri="{FF2B5EF4-FFF2-40B4-BE49-F238E27FC236}">
                <a16:creationId xmlns:a16="http://schemas.microsoft.com/office/drawing/2014/main" id="{4B635FDB-27C7-C082-0B24-FE213E8CDDFA}"/>
              </a:ext>
            </a:extLst>
          </p:cNvPr>
          <p:cNvSpPr txBox="1"/>
          <p:nvPr/>
        </p:nvSpPr>
        <p:spPr>
          <a:xfrm>
            <a:off x="228600" y="71735"/>
            <a:ext cx="8535579" cy="461665"/>
          </a:xfrm>
          <a:prstGeom prst="rect">
            <a:avLst/>
          </a:prstGeom>
          <a:noFill/>
        </p:spPr>
        <p:txBody>
          <a:bodyPr wrap="square" rtlCol="0">
            <a:spAutoFit/>
          </a:bodyPr>
          <a:lstStyle/>
          <a:p>
            <a:r>
              <a:rPr lang="en-US" dirty="0"/>
              <a:t>From  https://lesia.obspm.fr/lucky-star/occ.php?p=124402</a:t>
            </a:r>
          </a:p>
        </p:txBody>
      </p:sp>
      <p:sp>
        <p:nvSpPr>
          <p:cNvPr id="9" name="TextBox 8">
            <a:extLst>
              <a:ext uri="{FF2B5EF4-FFF2-40B4-BE49-F238E27FC236}">
                <a16:creationId xmlns:a16="http://schemas.microsoft.com/office/drawing/2014/main" id="{1AB403A9-551C-653D-8EEF-D1200212EBA4}"/>
              </a:ext>
            </a:extLst>
          </p:cNvPr>
          <p:cNvSpPr txBox="1"/>
          <p:nvPr/>
        </p:nvSpPr>
        <p:spPr>
          <a:xfrm>
            <a:off x="381000" y="1295400"/>
            <a:ext cx="1885453" cy="830997"/>
          </a:xfrm>
          <a:prstGeom prst="rect">
            <a:avLst/>
          </a:prstGeom>
          <a:noFill/>
        </p:spPr>
        <p:txBody>
          <a:bodyPr wrap="none" rtlCol="0">
            <a:spAutoFit/>
          </a:bodyPr>
          <a:lstStyle/>
          <a:p>
            <a:r>
              <a:rPr lang="en-US" dirty="0"/>
              <a:t>2023 Sept. 28</a:t>
            </a:r>
          </a:p>
          <a:p>
            <a:r>
              <a:rPr lang="en-US" dirty="0"/>
              <a:t>Chaos</a:t>
            </a:r>
          </a:p>
        </p:txBody>
      </p:sp>
    </p:spTree>
    <p:extLst>
      <p:ext uri="{BB962C8B-B14F-4D97-AF65-F5344CB8AC3E}">
        <p14:creationId xmlns:p14="http://schemas.microsoft.com/office/powerpoint/2010/main" val="1544295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globe&#10;&#10;Description automatically generated">
            <a:extLst>
              <a:ext uri="{FF2B5EF4-FFF2-40B4-BE49-F238E27FC236}">
                <a16:creationId xmlns:a16="http://schemas.microsoft.com/office/drawing/2014/main" id="{2A437D20-C2D4-2C25-E324-91D8D3F38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20" y="1371600"/>
            <a:ext cx="8659737" cy="4343400"/>
          </a:xfrm>
          <a:prstGeom prst="rect">
            <a:avLst/>
          </a:prstGeom>
        </p:spPr>
      </p:pic>
      <p:sp>
        <p:nvSpPr>
          <p:cNvPr id="4" name="TextBox 3">
            <a:extLst>
              <a:ext uri="{FF2B5EF4-FFF2-40B4-BE49-F238E27FC236}">
                <a16:creationId xmlns:a16="http://schemas.microsoft.com/office/drawing/2014/main" id="{36BA46E1-724A-5701-D6E8-58F60CD0A540}"/>
              </a:ext>
            </a:extLst>
          </p:cNvPr>
          <p:cNvSpPr txBox="1"/>
          <p:nvPr/>
        </p:nvSpPr>
        <p:spPr>
          <a:xfrm>
            <a:off x="381000" y="6019800"/>
            <a:ext cx="8512267" cy="461665"/>
          </a:xfrm>
          <a:prstGeom prst="rect">
            <a:avLst/>
          </a:prstGeom>
          <a:noFill/>
        </p:spPr>
        <p:txBody>
          <a:bodyPr wrap="none" rtlCol="0">
            <a:spAutoFit/>
          </a:bodyPr>
          <a:lstStyle/>
          <a:p>
            <a:r>
              <a:rPr lang="en-US" dirty="0"/>
              <a:t>One of the lowest-numbered unobserved (by occultations) asteroids</a:t>
            </a:r>
          </a:p>
        </p:txBody>
      </p:sp>
    </p:spTree>
    <p:extLst>
      <p:ext uri="{BB962C8B-B14F-4D97-AF65-F5344CB8AC3E}">
        <p14:creationId xmlns:p14="http://schemas.microsoft.com/office/powerpoint/2010/main" val="3693432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united states&#10;&#10;Description automatically generated">
            <a:extLst>
              <a:ext uri="{FF2B5EF4-FFF2-40B4-BE49-F238E27FC236}">
                <a16:creationId xmlns:a16="http://schemas.microsoft.com/office/drawing/2014/main" id="{878261C0-E131-236D-5368-2F8D060E8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2532515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flight routes&#10;&#10;Description automatically generated">
            <a:extLst>
              <a:ext uri="{FF2B5EF4-FFF2-40B4-BE49-F238E27FC236}">
                <a16:creationId xmlns:a16="http://schemas.microsoft.com/office/drawing/2014/main" id="{ACBD111C-FC5D-BB22-62CB-E74BAB3AD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20482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2C332A9-5B30-4A5D-9428-23EE1C902E4E}"/>
              </a:ext>
            </a:extLst>
          </p:cNvPr>
          <p:cNvSpPr>
            <a:spLocks noGrp="1"/>
          </p:cNvSpPr>
          <p:nvPr>
            <p:ph type="title"/>
          </p:nvPr>
        </p:nvSpPr>
        <p:spPr>
          <a:xfrm>
            <a:off x="0" y="91440"/>
            <a:ext cx="9144000" cy="746760"/>
          </a:xfrm>
        </p:spPr>
        <p:txBody>
          <a:bodyPr/>
          <a:lstStyle/>
          <a:p>
            <a:pPr eaLnBrk="1" hangingPunct="1"/>
            <a:r>
              <a:rPr lang="en-US" altLang="en-US" sz="3200" dirty="0">
                <a:latin typeface="Arial" panose="020B0604020202020204" pitchFamily="34" charset="0"/>
                <a:cs typeface="Arial" panose="020B0604020202020204" pitchFamily="34" charset="0"/>
              </a:rPr>
              <a:t>Other observed occultations by SW-1</a:t>
            </a:r>
          </a:p>
        </p:txBody>
      </p:sp>
      <p:pic>
        <p:nvPicPr>
          <p:cNvPr id="4" name="Picture 3" descr="A diagram of a plane&#10;&#10;Description automatically generated">
            <a:extLst>
              <a:ext uri="{FF2B5EF4-FFF2-40B4-BE49-F238E27FC236}">
                <a16:creationId xmlns:a16="http://schemas.microsoft.com/office/drawing/2014/main" id="{0254E32E-B41A-DF02-3E51-25E3A58D1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121306"/>
            <a:ext cx="4572000" cy="4444833"/>
          </a:xfrm>
          <a:prstGeom prst="rect">
            <a:avLst/>
          </a:prstGeom>
        </p:spPr>
      </p:pic>
      <p:sp>
        <p:nvSpPr>
          <p:cNvPr id="6" name="TextBox 5">
            <a:extLst>
              <a:ext uri="{FF2B5EF4-FFF2-40B4-BE49-F238E27FC236}">
                <a16:creationId xmlns:a16="http://schemas.microsoft.com/office/drawing/2014/main" id="{42772C8B-E753-070B-FE3E-70D132F0A76A}"/>
              </a:ext>
            </a:extLst>
          </p:cNvPr>
          <p:cNvSpPr txBox="1"/>
          <p:nvPr/>
        </p:nvSpPr>
        <p:spPr>
          <a:xfrm>
            <a:off x="533400" y="990600"/>
            <a:ext cx="792480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Vadim Nikitin recorded the 2022 Dec. 29</a:t>
            </a:r>
            <a:r>
              <a:rPr lang="en-US" sz="2000" baseline="30000" dirty="0">
                <a:latin typeface="Arial" panose="020B0604020202020204" pitchFamily="34" charset="0"/>
                <a:cs typeface="Arial" panose="020B0604020202020204" pitchFamily="34" charset="0"/>
              </a:rPr>
              <a:t>th </a:t>
            </a:r>
            <a:r>
              <a:rPr lang="en-US" sz="2000" dirty="0">
                <a:latin typeface="Arial" panose="020B0604020202020204" pitchFamily="34" charset="0"/>
                <a:cs typeface="Arial" panose="020B0604020202020204" pitchFamily="34" charset="0"/>
              </a:rPr>
              <a:t>Event near Roswell, NM and Richard Nugent saw it in cen. Texas, but wasn’t able to record it.</a:t>
            </a:r>
          </a:p>
        </p:txBody>
      </p:sp>
      <p:sp>
        <p:nvSpPr>
          <p:cNvPr id="7" name="TextBox 6">
            <a:extLst>
              <a:ext uri="{FF2B5EF4-FFF2-40B4-BE49-F238E27FC236}">
                <a16:creationId xmlns:a16="http://schemas.microsoft.com/office/drawing/2014/main" id="{EF492D2B-0619-0CC7-61E1-31B7C82A50B3}"/>
              </a:ext>
            </a:extLst>
          </p:cNvPr>
          <p:cNvSpPr txBox="1"/>
          <p:nvPr/>
        </p:nvSpPr>
        <p:spPr>
          <a:xfrm>
            <a:off x="5638800" y="2362200"/>
            <a:ext cx="3504486" cy="440120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earlier successful events</a:t>
            </a:r>
          </a:p>
          <a:p>
            <a:r>
              <a:rPr lang="en-US" sz="2000" dirty="0">
                <a:latin typeface="Arial" panose="020B0604020202020204" pitchFamily="34" charset="0"/>
                <a:cs typeface="Arial" panose="020B0604020202020204" pitchFamily="34" charset="0"/>
              </a:rPr>
              <a:t>allowed Marc Buie at SwRI to</a:t>
            </a:r>
          </a:p>
          <a:p>
            <a:r>
              <a:rPr lang="en-US" sz="2000" dirty="0">
                <a:latin typeface="Arial" panose="020B0604020202020204" pitchFamily="34" charset="0"/>
                <a:cs typeface="Arial" panose="020B0604020202020204" pitchFamily="34" charset="0"/>
              </a:rPr>
              <a:t>mount a multi-station mobile effort with RECON systems in eastern Washington for the </a:t>
            </a:r>
          </a:p>
          <a:p>
            <a:r>
              <a:rPr lang="en-US" sz="2000" dirty="0">
                <a:latin typeface="Arial" panose="020B0604020202020204" pitchFamily="34" charset="0"/>
                <a:cs typeface="Arial" panose="020B0604020202020204" pitchFamily="34" charset="0"/>
              </a:rPr>
              <a:t>2023 Jan. 28</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event, left, </a:t>
            </a:r>
          </a:p>
          <a:p>
            <a:r>
              <a:rPr lang="en-US" sz="2000" dirty="0">
                <a:latin typeface="Arial" panose="020B0604020202020204" pitchFamily="34" charset="0"/>
                <a:cs typeface="Arial" panose="020B0604020202020204" pitchFamily="34" charset="0"/>
              </a:rPr>
              <a:t>from his ACM 2023 abstract, </a:t>
            </a:r>
          </a:p>
          <a:p>
            <a:r>
              <a:rPr lang="en-US" sz="2000" dirty="0">
                <a:latin typeface="Arial" panose="020B0604020202020204" pitchFamily="34" charset="0"/>
                <a:cs typeface="Arial" panose="020B0604020202020204" pitchFamily="34" charset="0"/>
              </a:rPr>
              <a:t>but it was not included in his </a:t>
            </a:r>
          </a:p>
          <a:p>
            <a:r>
              <a:rPr lang="en-US" sz="2000" dirty="0">
                <a:latin typeface="Arial" panose="020B0604020202020204" pitchFamily="34" charset="0"/>
                <a:cs typeface="Arial" panose="020B0604020202020204" pitchFamily="34" charset="0"/>
              </a:rPr>
              <a:t>ePoster so this should not be</a:t>
            </a:r>
          </a:p>
          <a:p>
            <a:r>
              <a:rPr lang="en-US" sz="2000" dirty="0">
                <a:latin typeface="Arial" panose="020B0604020202020204" pitchFamily="34" charset="0"/>
                <a:cs typeface="Arial" panose="020B0604020202020204" pitchFamily="34" charset="0"/>
              </a:rPr>
              <a:t>shared until it is published. Note that this was just a week before the huge Polymele effort in Kansas on 2023 Feb. 4 UT.</a:t>
            </a:r>
          </a:p>
        </p:txBody>
      </p:sp>
    </p:spTree>
    <p:extLst>
      <p:ext uri="{BB962C8B-B14F-4D97-AF65-F5344CB8AC3E}">
        <p14:creationId xmlns:p14="http://schemas.microsoft.com/office/powerpoint/2010/main" val="1662557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Description automatically generated">
            <a:extLst>
              <a:ext uri="{FF2B5EF4-FFF2-40B4-BE49-F238E27FC236}">
                <a16:creationId xmlns:a16="http://schemas.microsoft.com/office/drawing/2014/main" id="{32F35A0B-0FE4-5D95-B32F-DC76FC4A1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11" y="533401"/>
            <a:ext cx="8173589" cy="5831158"/>
          </a:xfrm>
          <a:prstGeom prst="rect">
            <a:avLst/>
          </a:prstGeom>
        </p:spPr>
      </p:pic>
    </p:spTree>
    <p:extLst>
      <p:ext uri="{BB962C8B-B14F-4D97-AF65-F5344CB8AC3E}">
        <p14:creationId xmlns:p14="http://schemas.microsoft.com/office/powerpoint/2010/main" val="2124250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 with a plane&#10;&#10;Description automatically generated">
            <a:extLst>
              <a:ext uri="{FF2B5EF4-FFF2-40B4-BE49-F238E27FC236}">
                <a16:creationId xmlns:a16="http://schemas.microsoft.com/office/drawing/2014/main" id="{60301503-787D-B238-E872-F5E0BEB60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1201021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globe&#10;&#10;Description automatically generated">
            <a:extLst>
              <a:ext uri="{FF2B5EF4-FFF2-40B4-BE49-F238E27FC236}">
                <a16:creationId xmlns:a16="http://schemas.microsoft.com/office/drawing/2014/main" id="{4647C881-F094-C56E-6E98-A7A1A4BB3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80307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globe&#10;&#10;Description automatically generated">
            <a:extLst>
              <a:ext uri="{FF2B5EF4-FFF2-40B4-BE49-F238E27FC236}">
                <a16:creationId xmlns:a16="http://schemas.microsoft.com/office/drawing/2014/main" id="{A74B6BB0-4152-CA8C-C97D-C76C2F0A0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477439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earth&#10;&#10;Description automatically generated">
            <a:extLst>
              <a:ext uri="{FF2B5EF4-FFF2-40B4-BE49-F238E27FC236}">
                <a16:creationId xmlns:a16="http://schemas.microsoft.com/office/drawing/2014/main" id="{1D4D3A77-0C19-1193-3947-8DBE20C1A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2704774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map&#10;&#10;Description automatically generated">
            <a:extLst>
              <a:ext uri="{FF2B5EF4-FFF2-40B4-BE49-F238E27FC236}">
                <a16:creationId xmlns:a16="http://schemas.microsoft.com/office/drawing/2014/main" id="{27AF03C8-0E05-3FB0-ECE4-BD52CD8D1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900957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earth with a blue line&#10;&#10;Description automatically generated">
            <a:extLst>
              <a:ext uri="{FF2B5EF4-FFF2-40B4-BE49-F238E27FC236}">
                <a16:creationId xmlns:a16="http://schemas.microsoft.com/office/drawing/2014/main" id="{96361647-93CB-1181-FB22-78104EA1A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4800"/>
            <a:ext cx="7524751" cy="6019800"/>
          </a:xfrm>
          <a:prstGeom prst="rect">
            <a:avLst/>
          </a:prstGeom>
        </p:spPr>
      </p:pic>
      <p:sp>
        <p:nvSpPr>
          <p:cNvPr id="5" name="TextBox 4">
            <a:extLst>
              <a:ext uri="{FF2B5EF4-FFF2-40B4-BE49-F238E27FC236}">
                <a16:creationId xmlns:a16="http://schemas.microsoft.com/office/drawing/2014/main" id="{79613B0B-7666-CD35-8C87-651952FAEDD1}"/>
              </a:ext>
            </a:extLst>
          </p:cNvPr>
          <p:cNvSpPr txBox="1"/>
          <p:nvPr/>
        </p:nvSpPr>
        <p:spPr>
          <a:xfrm>
            <a:off x="152400" y="6324600"/>
            <a:ext cx="8686800" cy="461665"/>
          </a:xfrm>
          <a:prstGeom prst="rect">
            <a:avLst/>
          </a:prstGeom>
          <a:noFill/>
        </p:spPr>
        <p:txBody>
          <a:bodyPr wrap="square" rtlCol="0">
            <a:spAutoFit/>
          </a:bodyPr>
          <a:lstStyle/>
          <a:p>
            <a:r>
              <a:rPr lang="en-US" dirty="0"/>
              <a:t>From Lucky Star (errors better), but my path for this is similar</a:t>
            </a:r>
          </a:p>
        </p:txBody>
      </p:sp>
    </p:spTree>
    <p:extLst>
      <p:ext uri="{BB962C8B-B14F-4D97-AF65-F5344CB8AC3E}">
        <p14:creationId xmlns:p14="http://schemas.microsoft.com/office/powerpoint/2010/main" val="4260714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10;&#10;Description automatically generated">
            <a:extLst>
              <a:ext uri="{FF2B5EF4-FFF2-40B4-BE49-F238E27FC236}">
                <a16:creationId xmlns:a16="http://schemas.microsoft.com/office/drawing/2014/main" id="{BCE9B76A-3B82-2FCA-CD66-2D869A42F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2759411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airport&#10;&#10;Description automatically generated">
            <a:extLst>
              <a:ext uri="{FF2B5EF4-FFF2-40B4-BE49-F238E27FC236}">
                <a16:creationId xmlns:a16="http://schemas.microsoft.com/office/drawing/2014/main" id="{5E95D52C-E6FB-5AB1-C058-DA24BF249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1891612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map&#10;&#10;Description automatically generated">
            <a:extLst>
              <a:ext uri="{FF2B5EF4-FFF2-40B4-BE49-F238E27FC236}">
                <a16:creationId xmlns:a16="http://schemas.microsoft.com/office/drawing/2014/main" id="{7F5278F8-39B9-9AD5-21EA-390FC45CC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86643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2C332A9-5B30-4A5D-9428-23EE1C902E4E}"/>
              </a:ext>
            </a:extLst>
          </p:cNvPr>
          <p:cNvSpPr>
            <a:spLocks noGrp="1"/>
          </p:cNvSpPr>
          <p:nvPr>
            <p:ph type="title"/>
          </p:nvPr>
        </p:nvSpPr>
        <p:spPr>
          <a:xfrm>
            <a:off x="0" y="91440"/>
            <a:ext cx="9144000" cy="975360"/>
          </a:xfrm>
        </p:spPr>
        <p:txBody>
          <a:bodyPr/>
          <a:lstStyle/>
          <a:p>
            <a:pPr eaLnBrk="1" hangingPunct="1"/>
            <a:r>
              <a:rPr lang="en-US" altLang="en-US" sz="3200" dirty="0">
                <a:latin typeface="Arial" panose="020B0604020202020204" pitchFamily="34" charset="0"/>
                <a:cs typeface="Arial" panose="020B0604020202020204" pitchFamily="34" charset="0"/>
              </a:rPr>
              <a:t>Occultations by Distant Objects, rest of 2023</a:t>
            </a:r>
            <a:br>
              <a:rPr lang="en-US" altLang="en-US" sz="3200"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in North America</a:t>
            </a:r>
          </a:p>
        </p:txBody>
      </p:sp>
      <p:pic>
        <p:nvPicPr>
          <p:cNvPr id="4" name="Picture 3" descr="A map of the world with a line of names&#10;&#10;Description automatically generated">
            <a:extLst>
              <a:ext uri="{FF2B5EF4-FFF2-40B4-BE49-F238E27FC236}">
                <a16:creationId xmlns:a16="http://schemas.microsoft.com/office/drawing/2014/main" id="{2957D4BE-319E-3819-6163-DE868A4B4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7" y="1371600"/>
            <a:ext cx="7781925" cy="4981575"/>
          </a:xfrm>
          <a:prstGeom prst="rect">
            <a:avLst/>
          </a:prstGeom>
        </p:spPr>
      </p:pic>
      <p:sp>
        <p:nvSpPr>
          <p:cNvPr id="2" name="TextBox 1">
            <a:extLst>
              <a:ext uri="{FF2B5EF4-FFF2-40B4-BE49-F238E27FC236}">
                <a16:creationId xmlns:a16="http://schemas.microsoft.com/office/drawing/2014/main" id="{FDCF4459-F192-61A4-C820-3856A1390499}"/>
              </a:ext>
            </a:extLst>
          </p:cNvPr>
          <p:cNvSpPr txBox="1"/>
          <p:nvPr/>
        </p:nvSpPr>
        <p:spPr>
          <a:xfrm>
            <a:off x="3886200" y="4572000"/>
            <a:ext cx="484542"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3851102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10;&#10;Description automatically generated">
            <a:extLst>
              <a:ext uri="{FF2B5EF4-FFF2-40B4-BE49-F238E27FC236}">
                <a16:creationId xmlns:a16="http://schemas.microsoft.com/office/drawing/2014/main" id="{EA9EBE66-F0E7-4EAE-3298-216CB7F43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642937"/>
            <a:ext cx="7810500" cy="5572125"/>
          </a:xfrm>
          <a:prstGeom prst="rect">
            <a:avLst/>
          </a:prstGeom>
        </p:spPr>
      </p:pic>
    </p:spTree>
    <p:extLst>
      <p:ext uri="{BB962C8B-B14F-4D97-AF65-F5344CB8AC3E}">
        <p14:creationId xmlns:p14="http://schemas.microsoft.com/office/powerpoint/2010/main" val="97278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B635FDB-27C7-C082-0B24-FE213E8CDDFA}"/>
              </a:ext>
            </a:extLst>
          </p:cNvPr>
          <p:cNvSpPr txBox="1"/>
          <p:nvPr/>
        </p:nvSpPr>
        <p:spPr>
          <a:xfrm>
            <a:off x="228600" y="71735"/>
            <a:ext cx="8535579" cy="1107996"/>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Best 2023 Lunar Grazing Occultations, from RASC Handbook and</a:t>
            </a:r>
          </a:p>
          <a:p>
            <a:pPr algn="ctr"/>
            <a:r>
              <a:rPr lang="en-US" sz="2200" dirty="0">
                <a:latin typeface="Arial" panose="020B0604020202020204" pitchFamily="34" charset="0"/>
                <a:cs typeface="Arial" panose="020B0604020202020204" pitchFamily="34" charset="0"/>
              </a:rPr>
              <a:t> </a:t>
            </a:r>
            <a:r>
              <a:rPr lang="en-US" sz="2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https://occultations.org/publications/rasc/2023/nam23grazes.pdf</a:t>
            </a:r>
            <a:r>
              <a:rPr lang="en-US" sz="2200" dirty="0">
                <a:solidFill>
                  <a:srgbClr val="0070C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(E. Riedel and D. Dunham)</a:t>
            </a:r>
          </a:p>
        </p:txBody>
      </p:sp>
      <p:pic>
        <p:nvPicPr>
          <p:cNvPr id="2" name="Picture 1" descr="A picture containing map, text, diagram, line&#10;&#10;Description automatically generated">
            <a:extLst>
              <a:ext uri="{FF2B5EF4-FFF2-40B4-BE49-F238E27FC236}">
                <a16:creationId xmlns:a16="http://schemas.microsoft.com/office/drawing/2014/main" id="{913083E0-87C6-4EB1-EC19-721FB9E04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79" y="1066800"/>
            <a:ext cx="8285900" cy="4781212"/>
          </a:xfrm>
          <a:prstGeom prst="rect">
            <a:avLst/>
          </a:prstGeom>
        </p:spPr>
      </p:pic>
      <p:sp>
        <p:nvSpPr>
          <p:cNvPr id="3" name="TextBox 2">
            <a:extLst>
              <a:ext uri="{FF2B5EF4-FFF2-40B4-BE49-F238E27FC236}">
                <a16:creationId xmlns:a16="http://schemas.microsoft.com/office/drawing/2014/main" id="{33AC1732-AC92-6555-2468-D2E2A85F815F}"/>
              </a:ext>
            </a:extLst>
          </p:cNvPr>
          <p:cNvSpPr txBox="1"/>
          <p:nvPr/>
        </p:nvSpPr>
        <p:spPr>
          <a:xfrm>
            <a:off x="349672" y="5943600"/>
            <a:ext cx="8535579"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Also, remember the annular solar eclipse of 2023 October 14</a:t>
            </a:r>
          </a:p>
        </p:txBody>
      </p:sp>
    </p:spTree>
    <p:extLst>
      <p:ext uri="{BB962C8B-B14F-4D97-AF65-F5344CB8AC3E}">
        <p14:creationId xmlns:p14="http://schemas.microsoft.com/office/powerpoint/2010/main" val="112674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B635FDB-27C7-C082-0B24-FE213E8CDDFA}"/>
              </a:ext>
            </a:extLst>
          </p:cNvPr>
          <p:cNvSpPr txBox="1"/>
          <p:nvPr/>
        </p:nvSpPr>
        <p:spPr>
          <a:xfrm>
            <a:off x="6553200" y="182880"/>
            <a:ext cx="2210979" cy="4154984"/>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Best 2023 Lunar Grazing Occultations, from RASC Handbook and</a:t>
            </a:r>
          </a:p>
          <a:p>
            <a:pPr algn="ctr"/>
            <a:r>
              <a:rPr lang="en-US" sz="2200" dirty="0">
                <a:latin typeface="Arial" panose="020B0604020202020204" pitchFamily="34" charset="0"/>
                <a:cs typeface="Arial" panose="020B0604020202020204" pitchFamily="34" charset="0"/>
              </a:rPr>
              <a:t> </a:t>
            </a:r>
            <a:r>
              <a:rPr lang="en-US" sz="2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https://occultations.org/publications/rasc/2023/nam23grazes.pdf</a:t>
            </a:r>
            <a:r>
              <a:rPr lang="en-US" sz="2200" dirty="0">
                <a:solidFill>
                  <a:srgbClr val="0070C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(E. Riedel and D. Dunham)</a:t>
            </a:r>
          </a:p>
        </p:txBody>
      </p:sp>
      <p:pic>
        <p:nvPicPr>
          <p:cNvPr id="4" name="Picture 3" descr="A table of numbers and numbers&#10;&#10;Description automatically generated">
            <a:extLst>
              <a:ext uri="{FF2B5EF4-FFF2-40B4-BE49-F238E27FC236}">
                <a16:creationId xmlns:a16="http://schemas.microsoft.com/office/drawing/2014/main" id="{7CD3CA2A-48E0-4102-F908-4B17CB53E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5684"/>
            <a:ext cx="5689600" cy="6375093"/>
          </a:xfrm>
          <a:prstGeom prst="rect">
            <a:avLst/>
          </a:prstGeom>
        </p:spPr>
      </p:pic>
    </p:spTree>
    <p:extLst>
      <p:ext uri="{BB962C8B-B14F-4D97-AF65-F5344CB8AC3E}">
        <p14:creationId xmlns:p14="http://schemas.microsoft.com/office/powerpoint/2010/main" val="2508645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512A-E3E4-488A-8B29-9AB3E8E87A20}"/>
              </a:ext>
            </a:extLst>
          </p:cNvPr>
          <p:cNvSpPr>
            <a:spLocks noGrp="1"/>
          </p:cNvSpPr>
          <p:nvPr>
            <p:ph type="title"/>
          </p:nvPr>
        </p:nvSpPr>
        <p:spPr>
          <a:xfrm>
            <a:off x="1657350" y="0"/>
            <a:ext cx="5829300" cy="532686"/>
          </a:xfrm>
        </p:spPr>
        <p:txBody>
          <a:bodyPr/>
          <a:lstStyle/>
          <a:p>
            <a:r>
              <a:rPr lang="en-US" sz="3000" dirty="0">
                <a:latin typeface="Arial" panose="020B0604020202020204" pitchFamily="34" charset="0"/>
                <a:cs typeface="Arial" panose="020B0604020202020204" pitchFamily="34" charset="0"/>
              </a:rPr>
              <a:t>Conclusions</a:t>
            </a:r>
          </a:p>
        </p:txBody>
      </p:sp>
      <p:sp>
        <p:nvSpPr>
          <p:cNvPr id="3" name="Content Placeholder 2">
            <a:extLst>
              <a:ext uri="{FF2B5EF4-FFF2-40B4-BE49-F238E27FC236}">
                <a16:creationId xmlns:a16="http://schemas.microsoft.com/office/drawing/2014/main" id="{07F4B399-268B-4C14-BE47-01AB28BAEE1C}"/>
              </a:ext>
            </a:extLst>
          </p:cNvPr>
          <p:cNvSpPr>
            <a:spLocks noGrp="1"/>
          </p:cNvSpPr>
          <p:nvPr>
            <p:ph idx="1"/>
          </p:nvPr>
        </p:nvSpPr>
        <p:spPr>
          <a:xfrm>
            <a:off x="137160" y="502920"/>
            <a:ext cx="8915400" cy="3440430"/>
          </a:xfrm>
        </p:spPr>
        <p:txBody>
          <a:bodyPr/>
          <a:lstStyle/>
          <a:p>
            <a:r>
              <a:rPr lang="en-US" sz="2400" dirty="0">
                <a:latin typeface="Arial" panose="020B0604020202020204" pitchFamily="34" charset="0"/>
                <a:cs typeface="Arial" panose="020B0604020202020204" pitchFamily="34" charset="0"/>
                <a:sym typeface="Symbol" panose="05050102010706020507" pitchFamily="18" charset="2"/>
              </a:rPr>
              <a:t>Information about the sizes, shapes, rings, satellites, and even atmospheres of Kuiper Belt objects, Centaurs, Trojans, and other asteroids is proportional to the number of stations that can be deployed for occultations by them</a:t>
            </a:r>
          </a:p>
          <a:p>
            <a:r>
              <a:rPr lang="en-US" sz="2400" dirty="0">
                <a:latin typeface="Arial" panose="020B0604020202020204" pitchFamily="34" charset="0"/>
                <a:cs typeface="Arial" panose="020B0604020202020204" pitchFamily="34" charset="0"/>
                <a:sym typeface="Symbol" panose="05050102010706020507" pitchFamily="18" charset="2"/>
              </a:rPr>
              <a:t>We encourage as many others as possible to time occultations by NEA’s, TNO’s and by other asteroids (and sometimes comets) from their observatories</a:t>
            </a:r>
          </a:p>
          <a:p>
            <a:r>
              <a:rPr lang="en-US" sz="2400" dirty="0">
                <a:latin typeface="Arial" panose="020B0604020202020204" pitchFamily="34" charset="0"/>
                <a:cs typeface="Arial" panose="020B0604020202020204" pitchFamily="34" charset="0"/>
                <a:sym typeface="Symbol" panose="05050102010706020507" pitchFamily="18" charset="2"/>
              </a:rPr>
              <a:t>We want others to learn to make the necessary mobile observations, including the multi-station techniques pioneered by IOTA, to observe NEA and other occultations, to support planetary defense and asteroid science.</a:t>
            </a:r>
            <a:endParaRPr lang="en-US" sz="2400" u="sng" dirty="0">
              <a:latin typeface="Arial" panose="020B0604020202020204" pitchFamily="34" charset="0"/>
              <a:cs typeface="Arial" panose="020B0604020202020204" pitchFamily="34" charset="0"/>
              <a:sym typeface="Symbol" panose="05050102010706020507" pitchFamily="18" charset="2"/>
            </a:endParaRPr>
          </a:p>
        </p:txBody>
      </p:sp>
      <p:sp>
        <p:nvSpPr>
          <p:cNvPr id="4" name="TextBox 3">
            <a:extLst>
              <a:ext uri="{FF2B5EF4-FFF2-40B4-BE49-F238E27FC236}">
                <a16:creationId xmlns:a16="http://schemas.microsoft.com/office/drawing/2014/main" id="{E152A77C-669A-22A6-52BA-8AB309257EFC}"/>
              </a:ext>
            </a:extLst>
          </p:cNvPr>
          <p:cNvSpPr txBox="1"/>
          <p:nvPr/>
        </p:nvSpPr>
        <p:spPr>
          <a:xfrm>
            <a:off x="91440" y="5212080"/>
            <a:ext cx="8961120" cy="1661993"/>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Please visit </a:t>
            </a:r>
            <a:r>
              <a:rPr lang="en-US" sz="1700" b="1"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https://occultations.org/publications/rasc/2023/ACM2023.htm</a:t>
            </a:r>
            <a:r>
              <a:rPr lang="en-US" sz="1700" b="1" dirty="0">
                <a:solidFill>
                  <a:srgbClr val="0070C0"/>
                </a:solidFill>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to get this presentation, and for links to IOTA’s, and other’s, Web sites that have predictions and much other information that will allow you, and others at your institution, to take part in this exciting field of astronomy. </a:t>
            </a:r>
          </a:p>
          <a:p>
            <a:r>
              <a:rPr lang="en-US" sz="1700" b="1" dirty="0">
                <a:latin typeface="Arial" panose="020B0604020202020204" pitchFamily="34" charset="0"/>
                <a:cs typeface="Arial" panose="020B0604020202020204" pitchFamily="34" charset="0"/>
              </a:rPr>
              <a:t>Contact: </a:t>
            </a:r>
            <a:r>
              <a:rPr lang="en-US" sz="1700"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dunham@starpower.net</a:t>
            </a:r>
            <a:r>
              <a:rPr lang="en-US" sz="1700" b="1" dirty="0">
                <a:latin typeface="Arial" panose="020B0604020202020204" pitchFamily="34" charset="0"/>
                <a:cs typeface="Arial" panose="020B0604020202020204" pitchFamily="34" charset="0"/>
              </a:rPr>
              <a:t>; cell +1-301-526-5590 and</a:t>
            </a:r>
          </a:p>
          <a:p>
            <a:r>
              <a:rPr lang="en-US" sz="1700" b="1" dirty="0">
                <a:latin typeface="Arial" panose="020B0604020202020204" pitchFamily="34" charset="0"/>
                <a:cs typeface="Arial" panose="020B0604020202020204" pitchFamily="34" charset="0"/>
              </a:rPr>
              <a:t>local IOTA member Bruce Hohenstein, </a:t>
            </a:r>
            <a:r>
              <a:rPr lang="en-US" sz="1700" b="1"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BHolenstein@gravic.com</a:t>
            </a:r>
            <a:r>
              <a:rPr lang="en-US" sz="1700" b="1" dirty="0">
                <a:solidFill>
                  <a:srgbClr val="0070C0"/>
                </a:solidFill>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43950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2C332A9-5B30-4A5D-9428-23EE1C902E4E}"/>
              </a:ext>
            </a:extLst>
          </p:cNvPr>
          <p:cNvSpPr>
            <a:spLocks noGrp="1"/>
          </p:cNvSpPr>
          <p:nvPr>
            <p:ph type="title"/>
          </p:nvPr>
        </p:nvSpPr>
        <p:spPr>
          <a:xfrm>
            <a:off x="0" y="91440"/>
            <a:ext cx="9144000" cy="975360"/>
          </a:xfrm>
        </p:spPr>
        <p:txBody>
          <a:bodyPr/>
          <a:lstStyle/>
          <a:p>
            <a:pPr eaLnBrk="1" hangingPunct="1"/>
            <a:r>
              <a:rPr lang="en-US" altLang="en-US" sz="3200" dirty="0">
                <a:latin typeface="Arial" panose="020B0604020202020204" pitchFamily="34" charset="0"/>
                <a:cs typeface="Arial" panose="020B0604020202020204" pitchFamily="34" charset="0"/>
              </a:rPr>
              <a:t>Occultations by Distant Objects, rest of 2023</a:t>
            </a:r>
            <a:br>
              <a:rPr lang="en-US" altLang="en-US" sz="3200"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in North America</a:t>
            </a:r>
          </a:p>
        </p:txBody>
      </p:sp>
      <p:sp>
        <p:nvSpPr>
          <p:cNvPr id="2" name="TextBox 1">
            <a:extLst>
              <a:ext uri="{FF2B5EF4-FFF2-40B4-BE49-F238E27FC236}">
                <a16:creationId xmlns:a16="http://schemas.microsoft.com/office/drawing/2014/main" id="{85148237-9F6B-FE23-8CB4-E6E599740B49}"/>
              </a:ext>
            </a:extLst>
          </p:cNvPr>
          <p:cNvSpPr txBox="1"/>
          <p:nvPr/>
        </p:nvSpPr>
        <p:spPr>
          <a:xfrm>
            <a:off x="0" y="1371600"/>
            <a:ext cx="14782800" cy="1846659"/>
          </a:xfrm>
          <a:prstGeom prst="rect">
            <a:avLst/>
          </a:prstGeom>
          <a:noFill/>
        </p:spPr>
        <p:txBody>
          <a:bodyPr wrap="square" rtlCol="0">
            <a:spAutoFit/>
          </a:bodyPr>
          <a:lstStyle/>
          <a:p>
            <a:r>
              <a:rPr lang="en-US" dirty="0"/>
              <a:t> </a:t>
            </a:r>
            <a:r>
              <a:rPr lang="en-US" sz="1000" b="1" dirty="0">
                <a:latin typeface="Courier New" panose="02070309020205020404" pitchFamily="49" charset="0"/>
                <a:cs typeface="Courier New" panose="02070309020205020404" pitchFamily="49" charset="0"/>
              </a:rPr>
              <a:t>Date     U.T. Diam Dur.  Star  Mag </a:t>
            </a:r>
            <a:r>
              <a:rPr lang="en-US" sz="1000" b="1" dirty="0" err="1">
                <a:latin typeface="Courier New" panose="02070309020205020404" pitchFamily="49" charset="0"/>
                <a:cs typeface="Courier New" panose="02070309020205020404" pitchFamily="49" charset="0"/>
              </a:rPr>
              <a:t>Eln</a:t>
            </a:r>
            <a:r>
              <a:rPr lang="en-US" sz="1000" b="1" dirty="0">
                <a:latin typeface="Courier New" panose="02070309020205020404" pitchFamily="49" charset="0"/>
                <a:cs typeface="Courier New" panose="02070309020205020404" pitchFamily="49" charset="0"/>
              </a:rPr>
              <a:t>      Star        d Path         Planet     Moon       R.A. (J2000)  Dec.     </a:t>
            </a:r>
          </a:p>
          <a:p>
            <a:r>
              <a:rPr lang="en-US" sz="1000" b="1" dirty="0">
                <a:latin typeface="Courier New" panose="02070309020205020404" pitchFamily="49" charset="0"/>
                <a:cs typeface="Courier New" panose="02070309020205020404" pitchFamily="49" charset="0"/>
              </a:rPr>
              <a:t>   m  d  h  m   km  sec   mag  Drop   o                              No Name     Dist ill   h  m   s      o  '   "   </a:t>
            </a:r>
          </a:p>
          <a:p>
            <a:r>
              <a:rPr lang="en-US" sz="1000" b="1" dirty="0">
                <a:latin typeface="Courier New" panose="02070309020205020404" pitchFamily="49" charset="0"/>
                <a:cs typeface="Courier New" panose="02070309020205020404" pitchFamily="49" charset="0"/>
              </a:rPr>
              <a:t> Jul 31  9 25  188   5.5s 14.6  4.6  34 UCAC4 653-044855   LA-KY  54598 Bienor    164  97   6 42 17.421  40 26 37.59 </a:t>
            </a:r>
          </a:p>
          <a:p>
            <a:r>
              <a:rPr lang="en-US" sz="1000" b="1" dirty="0">
                <a:latin typeface="Courier New" panose="02070309020205020404" pitchFamily="49" charset="0"/>
                <a:cs typeface="Courier New" panose="02070309020205020404" pitchFamily="49" charset="0"/>
              </a:rPr>
              <a:t> Sep 28  7 11  364  63.5s 13.5  7.5  92 UCAC4 607-028826   FL-ON  19521 Chaos     103  98   6  9 56.940  31 21 23.25 </a:t>
            </a:r>
          </a:p>
          <a:p>
            <a:r>
              <a:rPr lang="en-US" sz="1000" b="1" dirty="0">
                <a:latin typeface="Courier New" panose="02070309020205020404" pitchFamily="49" charset="0"/>
                <a:cs typeface="Courier New" panose="02070309020205020404" pitchFamily="49" charset="0"/>
              </a:rPr>
              <a:t> Nov 21  5 18 1577  72.8s 11.8  2.2 172 TYC 1236-00841-1   NL-CA        Titania    72  59   3 12 17.324  17 32 27.04 </a:t>
            </a:r>
          </a:p>
          <a:p>
            <a:r>
              <a:rPr lang="en-US" sz="1000" b="1" dirty="0">
                <a:latin typeface="Courier New" panose="02070309020205020404" pitchFamily="49" charset="0"/>
                <a:cs typeface="Courier New" panose="02070309020205020404" pitchFamily="49" charset="0"/>
              </a:rPr>
              <a:t> Nov 23  0 25  139   4.9s 14.8  4.2  38 UCAC4 373-131780 s FL-low       Weywot     87  78  18 29  5.730 -15 24 54.02 </a:t>
            </a:r>
          </a:p>
          <a:p>
            <a:r>
              <a:rPr lang="en-US" sz="1000" b="1" dirty="0">
                <a:latin typeface="Courier New" panose="02070309020205020404" pitchFamily="49" charset="0"/>
                <a:cs typeface="Courier New" panose="02070309020205020404" pitchFamily="49" charset="0"/>
              </a:rPr>
              <a:t> Nov 23  0 32 1095  37.9s 14.8  4.2  38 UCAC4 373-131780 s TX-GA  50000 Quaoar     87  78  18 29  5.730 -15 24 54.02 </a:t>
            </a:r>
          </a:p>
          <a:p>
            <a:r>
              <a:rPr lang="en-US" sz="1000" b="1" dirty="0">
                <a:latin typeface="Courier New" panose="02070309020205020404" pitchFamily="49" charset="0"/>
                <a:cs typeface="Courier New" panose="02070309020205020404" pitchFamily="49" charset="0"/>
              </a:rPr>
              <a:t> Nov 25  3 55 5150 367s   14.4 0.01  88 UCAC4 386-150960   </a:t>
            </a:r>
            <a:r>
              <a:rPr lang="en-US" sz="1000" b="1" dirty="0" err="1">
                <a:latin typeface="Courier New" panose="02070309020205020404" pitchFamily="49" charset="0"/>
                <a:cs typeface="Courier New" panose="02070309020205020404" pitchFamily="49" charset="0"/>
              </a:rPr>
              <a:t>wNAm</a:t>
            </a:r>
            <a:r>
              <a:rPr lang="en-US" sz="1000" b="1" dirty="0">
                <a:latin typeface="Courier New" panose="02070309020205020404" pitchFamily="49" charset="0"/>
                <a:cs typeface="Courier New" panose="02070309020205020404" pitchFamily="49" charset="0"/>
              </a:rPr>
              <a:t>         Titan      64  94  22 12 47.559 -12 50 56.62 </a:t>
            </a:r>
          </a:p>
          <a:p>
            <a:r>
              <a:rPr lang="en-US" sz="1000" b="1" dirty="0">
                <a:latin typeface="Courier New" panose="02070309020205020404" pitchFamily="49" charset="0"/>
                <a:cs typeface="Courier New" panose="02070309020205020404" pitchFamily="49" charset="0"/>
              </a:rPr>
              <a:t> Nov 26  7 43   76   3.2s 14.7  3.5 112 UCAC4 695-050057   CA-NS 468861 2013 LU28  78  99   9 24 15.663  48 54 52.09 </a:t>
            </a:r>
          </a:p>
          <a:p>
            <a:r>
              <a:rPr lang="en-US" sz="1000" b="1" dirty="0">
                <a:latin typeface="Courier New" panose="02070309020205020404" pitchFamily="49" charset="0"/>
                <a:cs typeface="Courier New" panose="02070309020205020404" pitchFamily="49" charset="0"/>
              </a:rPr>
              <a:t> Dec 30  0  9   76   2.0s 15.8  2.3 141 UCAC4 703-049020   Berm  468861 2013 LU28  29  91   8 59 57.152  50 30 12.43</a:t>
            </a:r>
          </a:p>
        </p:txBody>
      </p:sp>
    </p:spTree>
    <p:extLst>
      <p:ext uri="{BB962C8B-B14F-4D97-AF65-F5344CB8AC3E}">
        <p14:creationId xmlns:p14="http://schemas.microsoft.com/office/powerpoint/2010/main" val="305198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2C332A9-5B30-4A5D-9428-23EE1C902E4E}"/>
              </a:ext>
            </a:extLst>
          </p:cNvPr>
          <p:cNvSpPr>
            <a:spLocks noGrp="1"/>
          </p:cNvSpPr>
          <p:nvPr>
            <p:ph type="title"/>
          </p:nvPr>
        </p:nvSpPr>
        <p:spPr>
          <a:xfrm>
            <a:off x="0" y="91439"/>
            <a:ext cx="9144000" cy="1127759"/>
          </a:xfrm>
        </p:spPr>
        <p:txBody>
          <a:bodyPr/>
          <a:lstStyle/>
          <a:p>
            <a:pPr eaLnBrk="1" hangingPunct="1"/>
            <a:r>
              <a:rPr lang="en-US" altLang="en-US" sz="3200" dirty="0">
                <a:latin typeface="Arial" panose="020B0604020202020204" pitchFamily="34" charset="0"/>
                <a:cs typeface="Arial" panose="020B0604020202020204" pitchFamily="34" charset="0"/>
              </a:rPr>
              <a:t>Occultations by Trojan Asteroids during 2023 in North America</a:t>
            </a:r>
            <a:br>
              <a:rPr lang="en-US" altLang="en-US" sz="3200" dirty="0">
                <a:latin typeface="Arial" panose="020B0604020202020204" pitchFamily="34" charset="0"/>
                <a:cs typeface="Arial" panose="020B0604020202020204" pitchFamily="34" charset="0"/>
              </a:rPr>
            </a:br>
            <a:r>
              <a:rPr lang="en-US" altLang="en-US" sz="2000" b="1" dirty="0">
                <a:latin typeface="Arial" panose="020B0604020202020204" pitchFamily="34" charset="0"/>
                <a:cs typeface="Arial" panose="020B0604020202020204" pitchFamily="34" charset="0"/>
              </a:rPr>
              <a:t>Upcoming Lucy events underlined in </a:t>
            </a:r>
            <a:r>
              <a:rPr lang="en-US" altLang="en-US" sz="2000" b="1" dirty="0">
                <a:solidFill>
                  <a:srgbClr val="FF0000"/>
                </a:solidFill>
                <a:latin typeface="Arial" panose="020B0604020202020204" pitchFamily="34" charset="0"/>
                <a:cs typeface="Arial" panose="020B0604020202020204" pitchFamily="34" charset="0"/>
              </a:rPr>
              <a:t>red</a:t>
            </a:r>
            <a:r>
              <a:rPr lang="en-US" altLang="en-US" sz="2000" b="1" dirty="0">
                <a:latin typeface="Arial" panose="020B0604020202020204" pitchFamily="34" charset="0"/>
                <a:cs typeface="Arial" panose="020B0604020202020204" pitchFamily="34" charset="0"/>
              </a:rPr>
              <a:t>, bright Hektor event in </a:t>
            </a:r>
            <a:r>
              <a:rPr lang="en-US" altLang="en-US" sz="2000" b="1" dirty="0">
                <a:solidFill>
                  <a:srgbClr val="00B050"/>
                </a:solidFill>
                <a:latin typeface="Arial" panose="020B0604020202020204" pitchFamily="34" charset="0"/>
                <a:cs typeface="Arial" panose="020B0604020202020204" pitchFamily="34" charset="0"/>
              </a:rPr>
              <a:t>green</a:t>
            </a:r>
            <a:r>
              <a:rPr lang="en-US" altLang="en-US" sz="2000" b="1" dirty="0">
                <a:latin typeface="Arial" panose="020B0604020202020204" pitchFamily="34" charset="0"/>
                <a:cs typeface="Arial" panose="020B0604020202020204" pitchFamily="34" charset="0"/>
              </a:rPr>
              <a:t> </a:t>
            </a:r>
          </a:p>
        </p:txBody>
      </p:sp>
      <p:pic>
        <p:nvPicPr>
          <p:cNvPr id="2" name="Picture 1" descr="Chart, map&#10;&#10;Description automatically generated">
            <a:extLst>
              <a:ext uri="{FF2B5EF4-FFF2-40B4-BE49-F238E27FC236}">
                <a16:creationId xmlns:a16="http://schemas.microsoft.com/office/drawing/2014/main" id="{4E188353-E44F-A63F-B113-E7A8A7772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56" y="1526539"/>
            <a:ext cx="8009444" cy="5127413"/>
          </a:xfrm>
          <a:prstGeom prst="rect">
            <a:avLst/>
          </a:prstGeom>
        </p:spPr>
      </p:pic>
      <p:cxnSp>
        <p:nvCxnSpPr>
          <p:cNvPr id="4" name="Straight Connector 3">
            <a:extLst>
              <a:ext uri="{FF2B5EF4-FFF2-40B4-BE49-F238E27FC236}">
                <a16:creationId xmlns:a16="http://schemas.microsoft.com/office/drawing/2014/main" id="{5654173C-3AE0-87B1-678C-1F283563BE83}"/>
              </a:ext>
            </a:extLst>
          </p:cNvPr>
          <p:cNvCxnSpPr>
            <a:cxnSpLocks/>
          </p:cNvCxnSpPr>
          <p:nvPr/>
        </p:nvCxnSpPr>
        <p:spPr>
          <a:xfrm>
            <a:off x="7391400" y="3352800"/>
            <a:ext cx="838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653288-D18F-99BF-3743-9F71320B101E}"/>
              </a:ext>
            </a:extLst>
          </p:cNvPr>
          <p:cNvCxnSpPr>
            <a:cxnSpLocks/>
          </p:cNvCxnSpPr>
          <p:nvPr/>
        </p:nvCxnSpPr>
        <p:spPr>
          <a:xfrm>
            <a:off x="5410200" y="1905000"/>
            <a:ext cx="9906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F50338-B40A-2B5F-75CE-A8330D0E0901}"/>
              </a:ext>
            </a:extLst>
          </p:cNvPr>
          <p:cNvCxnSpPr>
            <a:cxnSpLocks/>
          </p:cNvCxnSpPr>
          <p:nvPr/>
        </p:nvCxnSpPr>
        <p:spPr>
          <a:xfrm>
            <a:off x="5181600" y="2590800"/>
            <a:ext cx="1066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CC9840-E0E2-7BA6-4E98-985E03B0381C}"/>
              </a:ext>
            </a:extLst>
          </p:cNvPr>
          <p:cNvCxnSpPr>
            <a:cxnSpLocks/>
          </p:cNvCxnSpPr>
          <p:nvPr/>
        </p:nvCxnSpPr>
        <p:spPr>
          <a:xfrm>
            <a:off x="2286000" y="5638800"/>
            <a:ext cx="1066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F97FBC-FE62-B98A-EE6C-C619DB59DFD4}"/>
              </a:ext>
            </a:extLst>
          </p:cNvPr>
          <p:cNvCxnSpPr>
            <a:cxnSpLocks/>
          </p:cNvCxnSpPr>
          <p:nvPr/>
        </p:nvCxnSpPr>
        <p:spPr>
          <a:xfrm>
            <a:off x="733926" y="4782312"/>
            <a:ext cx="1094874"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71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2C332A9-5B30-4A5D-9428-23EE1C902E4E}"/>
              </a:ext>
            </a:extLst>
          </p:cNvPr>
          <p:cNvSpPr>
            <a:spLocks noGrp="1"/>
          </p:cNvSpPr>
          <p:nvPr>
            <p:ph type="title"/>
          </p:nvPr>
        </p:nvSpPr>
        <p:spPr>
          <a:xfrm>
            <a:off x="0" y="91440"/>
            <a:ext cx="9144000" cy="975360"/>
          </a:xfrm>
        </p:spPr>
        <p:txBody>
          <a:bodyPr/>
          <a:lstStyle/>
          <a:p>
            <a:pPr eaLnBrk="1" hangingPunct="1"/>
            <a:r>
              <a:rPr lang="en-US" altLang="en-US" sz="3200" dirty="0">
                <a:latin typeface="Arial" panose="020B0604020202020204" pitchFamily="34" charset="0"/>
                <a:cs typeface="Arial" panose="020B0604020202020204" pitchFamily="34" charset="0"/>
              </a:rPr>
              <a:t>Occultations by Trojan Asteroids during 2023 in North America</a:t>
            </a:r>
          </a:p>
        </p:txBody>
      </p:sp>
      <p:pic>
        <p:nvPicPr>
          <p:cNvPr id="4" name="Picture 3" descr="A table with numbers and letters&#10;&#10;Description automatically generated">
            <a:extLst>
              <a:ext uri="{FF2B5EF4-FFF2-40B4-BE49-F238E27FC236}">
                <a16:creationId xmlns:a16="http://schemas.microsoft.com/office/drawing/2014/main" id="{50AC276B-E38F-9C84-072F-823E6AF39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05" y="1371600"/>
            <a:ext cx="8582354" cy="3714750"/>
          </a:xfrm>
          <a:prstGeom prst="rect">
            <a:avLst/>
          </a:prstGeom>
        </p:spPr>
      </p:pic>
    </p:spTree>
    <p:extLst>
      <p:ext uri="{BB962C8B-B14F-4D97-AF65-F5344CB8AC3E}">
        <p14:creationId xmlns:p14="http://schemas.microsoft.com/office/powerpoint/2010/main" val="2062939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DA4FD-11BB-CDB8-941E-57C34E4A1481}"/>
              </a:ext>
            </a:extLst>
          </p:cNvPr>
          <p:cNvSpPr>
            <a:spLocks noGrp="1"/>
          </p:cNvSpPr>
          <p:nvPr>
            <p:ph type="title"/>
          </p:nvPr>
        </p:nvSpPr>
        <p:spPr>
          <a:xfrm>
            <a:off x="152400" y="76200"/>
            <a:ext cx="8686800" cy="914400"/>
          </a:xfrm>
        </p:spPr>
        <p:txBody>
          <a:bodyPr/>
          <a:lstStyle/>
          <a:p>
            <a:r>
              <a:rPr lang="en-US" sz="4000" dirty="0">
                <a:latin typeface="Arial" panose="020B0604020202020204" pitchFamily="34" charset="0"/>
                <a:cs typeface="Arial" panose="020B0604020202020204" pitchFamily="34" charset="0"/>
              </a:rPr>
              <a:t>Lucy Target Occultations, Early 2024</a:t>
            </a:r>
            <a:br>
              <a:rPr lang="en-US" sz="40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from   https://lucy.swri.edu/occ/predictions.html</a:t>
            </a:r>
          </a:p>
        </p:txBody>
      </p:sp>
      <p:pic>
        <p:nvPicPr>
          <p:cNvPr id="4" name="Picture 3" descr="A map of the ocean&#10;&#10;Description automatically generated">
            <a:extLst>
              <a:ext uri="{FF2B5EF4-FFF2-40B4-BE49-F238E27FC236}">
                <a16:creationId xmlns:a16="http://schemas.microsoft.com/office/drawing/2014/main" id="{E6A4C44F-6EAC-0738-4650-03F4FAF77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143000"/>
            <a:ext cx="4224577" cy="1783080"/>
          </a:xfrm>
          <a:prstGeom prst="rect">
            <a:avLst/>
          </a:prstGeom>
        </p:spPr>
      </p:pic>
      <p:pic>
        <p:nvPicPr>
          <p:cNvPr id="6" name="Picture 5" descr="A map of the state of california&#10;&#10;Description automatically generated">
            <a:extLst>
              <a:ext uri="{FF2B5EF4-FFF2-40B4-BE49-F238E27FC236}">
                <a16:creationId xmlns:a16="http://schemas.microsoft.com/office/drawing/2014/main" id="{3761E8D1-FF09-A3DD-CA59-1EF781AEF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352800"/>
            <a:ext cx="3943350" cy="2708275"/>
          </a:xfrm>
          <a:prstGeom prst="rect">
            <a:avLst/>
          </a:prstGeom>
        </p:spPr>
      </p:pic>
      <p:pic>
        <p:nvPicPr>
          <p:cNvPr id="8" name="Picture 7" descr="A close up of a map&#10;&#10;Description automatically generated">
            <a:extLst>
              <a:ext uri="{FF2B5EF4-FFF2-40B4-BE49-F238E27FC236}">
                <a16:creationId xmlns:a16="http://schemas.microsoft.com/office/drawing/2014/main" id="{75A2686D-6F2A-D303-B8EE-440F10F30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4510" y="3931920"/>
            <a:ext cx="4540889" cy="685800"/>
          </a:xfrm>
          <a:prstGeom prst="rect">
            <a:avLst/>
          </a:prstGeom>
        </p:spPr>
      </p:pic>
      <p:pic>
        <p:nvPicPr>
          <p:cNvPr id="10" name="Picture 9" descr="A map of the united states&#10;&#10;Description automatically generated">
            <a:extLst>
              <a:ext uri="{FF2B5EF4-FFF2-40B4-BE49-F238E27FC236}">
                <a16:creationId xmlns:a16="http://schemas.microsoft.com/office/drawing/2014/main" id="{53123E55-8AE6-DF11-D03F-4B7BCB6251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0071" y="1143000"/>
            <a:ext cx="4405391" cy="2012950"/>
          </a:xfrm>
          <a:prstGeom prst="rect">
            <a:avLst/>
          </a:prstGeom>
        </p:spPr>
      </p:pic>
      <p:cxnSp>
        <p:nvCxnSpPr>
          <p:cNvPr id="12" name="Straight Connector 11">
            <a:extLst>
              <a:ext uri="{FF2B5EF4-FFF2-40B4-BE49-F238E27FC236}">
                <a16:creationId xmlns:a16="http://schemas.microsoft.com/office/drawing/2014/main" id="{026200B5-F121-2635-95DE-353D9E1D14A1}"/>
              </a:ext>
            </a:extLst>
          </p:cNvPr>
          <p:cNvCxnSpPr>
            <a:cxnSpLocks/>
          </p:cNvCxnSpPr>
          <p:nvPr/>
        </p:nvCxnSpPr>
        <p:spPr>
          <a:xfrm>
            <a:off x="8028432" y="3913632"/>
            <a:ext cx="0" cy="7040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32A0740-ECA8-3D26-E8CD-274E2FCDA881}"/>
              </a:ext>
            </a:extLst>
          </p:cNvPr>
          <p:cNvCxnSpPr>
            <a:cxnSpLocks/>
          </p:cNvCxnSpPr>
          <p:nvPr/>
        </p:nvCxnSpPr>
        <p:spPr>
          <a:xfrm>
            <a:off x="4570071" y="3155950"/>
            <a:ext cx="3458361" cy="775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BA375A9-D6FF-AD43-5005-AB7A56B095FD}"/>
              </a:ext>
            </a:extLst>
          </p:cNvPr>
          <p:cNvCxnSpPr>
            <a:cxnSpLocks/>
          </p:cNvCxnSpPr>
          <p:nvPr/>
        </p:nvCxnSpPr>
        <p:spPr>
          <a:xfrm flipH="1">
            <a:off x="8869680" y="3174238"/>
            <a:ext cx="60063" cy="73939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5C7A486-7720-7E34-6FC6-BEA53CE506BE}"/>
              </a:ext>
            </a:extLst>
          </p:cNvPr>
          <p:cNvSpPr txBox="1"/>
          <p:nvPr/>
        </p:nvSpPr>
        <p:spPr>
          <a:xfrm>
            <a:off x="4267204" y="4800600"/>
            <a:ext cx="4708256" cy="1477328"/>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The Southwest Research Institute (SwRI) is also interested in occultations by other Jupiter Trojan asteroids, to extend the science that will be obtained by NASA’s Lucy mission.</a:t>
            </a:r>
          </a:p>
        </p:txBody>
      </p:sp>
    </p:spTree>
    <p:extLst>
      <p:ext uri="{BB962C8B-B14F-4D97-AF65-F5344CB8AC3E}">
        <p14:creationId xmlns:p14="http://schemas.microsoft.com/office/powerpoint/2010/main" val="193941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iagram, font&#10;&#10;Description automatically generated">
            <a:extLst>
              <a:ext uri="{FF2B5EF4-FFF2-40B4-BE49-F238E27FC236}">
                <a16:creationId xmlns:a16="http://schemas.microsoft.com/office/drawing/2014/main" id="{AB9DB380-C632-44E5-0D99-39F5FD2CD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755" y="914400"/>
            <a:ext cx="6729171" cy="3943350"/>
          </a:xfrm>
          <a:prstGeom prst="rect">
            <a:avLst/>
          </a:prstGeom>
        </p:spPr>
      </p:pic>
      <p:sp>
        <p:nvSpPr>
          <p:cNvPr id="4" name="TextBox 3">
            <a:extLst>
              <a:ext uri="{FF2B5EF4-FFF2-40B4-BE49-F238E27FC236}">
                <a16:creationId xmlns:a16="http://schemas.microsoft.com/office/drawing/2014/main" id="{66CB6DF2-CFD9-C154-F693-9D4A3985609F}"/>
              </a:ext>
            </a:extLst>
          </p:cNvPr>
          <p:cNvSpPr txBox="1"/>
          <p:nvPr/>
        </p:nvSpPr>
        <p:spPr>
          <a:xfrm>
            <a:off x="137160" y="4766311"/>
            <a:ext cx="8949690" cy="147732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Diagram by Dave Herald using the Occult4 program. For more, including the videos, please visit </a:t>
            </a:r>
          </a:p>
          <a:p>
            <a:r>
              <a:rPr lang="en-US" sz="1500"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https://www.youtube.com/watch?v=w_Cc5Or1FFw</a:t>
            </a:r>
            <a:r>
              <a:rPr lang="en-US" sz="1500" b="1" dirty="0">
                <a:solidFill>
                  <a:srgbClr val="0070C0"/>
                </a:solidFill>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 Gaia confirmed the duplicity from the small wobble of the center of figure, finding a period of 1.3 days. On 2022 May 16, Nosworthy and Gault found from another occultation that (172376) 2002 YE25 is likely a binary with </a:t>
            </a:r>
            <a:r>
              <a:rPr lang="en-US" sz="1500" dirty="0">
                <a:latin typeface="Arial" panose="020B0604020202020204" pitchFamily="34" charset="0"/>
                <a:cs typeface="Arial" panose="020B0604020202020204" pitchFamily="34" charset="0"/>
                <a:sym typeface="Symbol" panose="05050102010706020507" pitchFamily="18" charset="2"/>
              </a:rPr>
              <a:t>3-km objects about 15 km apart; see </a:t>
            </a:r>
            <a:r>
              <a:rPr lang="en-US" sz="1200" b="1" dirty="0">
                <a:solidFill>
                  <a:srgbClr val="0070C0"/>
                </a:solidFill>
                <a:latin typeface="Arial" panose="020B0604020202020204" pitchFamily="34" charset="0"/>
                <a:cs typeface="Arial" panose="020B0604020202020204" pitchFamily="34" charset="0"/>
                <a:sym typeface="Symbol" panose="05050102010706020507" pitchFamily="18" charset="2"/>
                <a:hlinkClick r:id="rId4">
                  <a:extLst>
                    <a:ext uri="{A12FA001-AC4F-418D-AE19-62706E023703}">
                      <ahyp:hlinkClr xmlns:ahyp="http://schemas.microsoft.com/office/drawing/2018/hyperlinkcolor" val="tx"/>
                    </a:ext>
                  </a:extLst>
                </a:hlinkClick>
              </a:rPr>
              <a:t>http://hazelbrookobservatory.com/ye25/#:~:text=Introduction,is%20probably%20two%20smaller%20objects</a:t>
            </a:r>
            <a:r>
              <a:rPr lang="en-US" sz="1500" dirty="0">
                <a:latin typeface="Arial" panose="020B0604020202020204" pitchFamily="34" charset="0"/>
                <a:cs typeface="Arial" panose="020B0604020202020204" pitchFamily="34" charset="0"/>
                <a:sym typeface="Symbol" panose="05050102010706020507" pitchFamily="18" charset="2"/>
              </a:rPr>
              <a:t>. </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172383"/>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9404</TotalTime>
  <Words>1225</Words>
  <Application>Microsoft Office PowerPoint</Application>
  <PresentationFormat>On-screen Show (4:3)</PresentationFormat>
  <Paragraphs>72</Paragraphs>
  <Slides>43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Courier New</vt:lpstr>
      <vt:lpstr>Times New Roman</vt:lpstr>
      <vt:lpstr>Default Design</vt:lpstr>
      <vt:lpstr>OCCULTATIONS BY CENTAURS, TNOs, AND SPECIAL  MAIN-BELT ASTEROIDS DURING THE REST OF 2023 AND BY TROJAN ASTEROIDS IN 2023 &amp; EARLY 2024  For the IOTA meeting by zoom, July 15, 2023</vt:lpstr>
      <vt:lpstr>IOTA Observations of Occultations by Comets</vt:lpstr>
      <vt:lpstr>Other observed occultations by SW-1</vt:lpstr>
      <vt:lpstr>Occultations by Distant Objects, rest of 2023 in North America</vt:lpstr>
      <vt:lpstr>Occultations by Distant Objects, rest of 2023 in North America</vt:lpstr>
      <vt:lpstr>Occultations by Trojan Asteroids during 2023 in North America Upcoming Lucy events underlined in red, bright Hektor event in green </vt:lpstr>
      <vt:lpstr>Occultations by Trojan Asteroids during 2023 in North America</vt:lpstr>
      <vt:lpstr>Lucy Target Occultations, Early 2024 from   https://lucy.swri.edu/occ/predictions.html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Occultations with Video</dc:title>
  <dc:creator>David</dc:creator>
  <cp:lastModifiedBy>Joan Dunham</cp:lastModifiedBy>
  <cp:revision>402</cp:revision>
  <dcterms:created xsi:type="dcterms:W3CDTF">2002-06-13T00:17:46Z</dcterms:created>
  <dcterms:modified xsi:type="dcterms:W3CDTF">2023-07-15T19:17:59Z</dcterms:modified>
</cp:coreProperties>
</file>