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4" r:id="rId2"/>
    <p:sldId id="926" r:id="rId3"/>
    <p:sldId id="928" r:id="rId4"/>
    <p:sldId id="932" r:id="rId5"/>
    <p:sldId id="929" r:id="rId6"/>
    <p:sldId id="930" r:id="rId7"/>
    <p:sldId id="933" r:id="rId8"/>
    <p:sldId id="927" r:id="rId9"/>
    <p:sldId id="935" r:id="rId10"/>
    <p:sldId id="938" r:id="rId11"/>
    <p:sldId id="939" r:id="rId12"/>
    <p:sldId id="940" r:id="rId13"/>
    <p:sldId id="894" r:id="rId14"/>
    <p:sldId id="886" r:id="rId15"/>
    <p:sldId id="943" r:id="rId16"/>
    <p:sldId id="941" r:id="rId17"/>
    <p:sldId id="942" r:id="rId18"/>
    <p:sldId id="866" r:id="rId19"/>
  </p:sldIdLst>
  <p:sldSz cx="9144000" cy="6858000" type="screen4x3"/>
  <p:notesSz cx="6858000" cy="9207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1424" autoAdjust="0"/>
  </p:normalViewPr>
  <p:slideViewPr>
    <p:cSldViewPr>
      <p:cViewPr varScale="1">
        <p:scale>
          <a:sx n="73" d="100"/>
          <a:sy n="73" d="100"/>
        </p:scale>
        <p:origin x="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3666F09-780F-419E-B6D8-D6E1F14C26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0BD3150-10A2-425C-BE64-7583997760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1658528-C970-45A7-8951-7EAE24DED6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03D316ED-FA7D-443C-B44E-FED1495B24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2" tIns="45896" rIns="91792" bIns="45896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fld id="{A3EB210E-9152-4046-A454-A0F14D746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607FF9-54A4-453E-9855-1F5E6B22B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0885C-87C2-45AD-9FA4-0D86E84D25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94E4F1-5F1F-4746-95A3-C19D3B9AB135}" type="datetimeFigureOut">
              <a:rPr lang="en-US"/>
              <a:pPr>
                <a:defRPr/>
              </a:pPr>
              <a:t>7/15/2023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8DDAB0-F0D8-41FC-852D-C1AAFDE5B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E15510-841D-4BDF-89F2-482536E2E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73563"/>
            <a:ext cx="5486400" cy="41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1A318-3E32-4AD4-874A-5A2D706D70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455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8D06A-B0A1-4040-A4B5-535EBF0D0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45538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718B82-6261-488E-8687-F3C796B49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F5D4766-A0D5-4FE4-8302-206F0EA3C4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7125" y="690563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E80152A-E613-40B8-B5B5-EB5197251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D696BFC-29F5-48C8-A40D-6265B94D5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A66714-9756-479A-99B7-078D969AC2D2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B557A-51EE-41D2-AB9A-E29E5C7E2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FF999-2988-41E7-A41F-766B10703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C4AD9-5CF0-45A1-83B4-FF69B2765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03DE-698E-4FF0-B466-AB8D655CB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51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78C3C-A5D7-4F11-9CBB-33F0B42DF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D3FB4-AF42-4388-AF6A-6FEC0FEB4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5A8B2-D0CE-4A19-9D5A-68CBEEE2D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194F-AFE2-4164-B488-394A58FC4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49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319DAF-FDE5-4B5F-A9A7-9F738BE10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3F214F-51FF-491B-828C-06B317DF3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BB7F3D-3B7D-4921-9FA2-4854008AD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9DFF-E9CC-4A1A-A94C-58237E006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19D4A-AACA-46B6-8750-04F43DBF8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99B789-74F4-4833-9A99-C5C32A4B5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CC9861-DAA4-45E8-A016-4F1C3E1CE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FE4A-EA9F-43B4-BC0B-D0EF3F969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5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3C66FE-BE67-4C53-967F-8C431320B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99E49-BD01-49A9-A16F-58772E841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E8755-BAE8-418E-8C28-A7706D72D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853D-3B70-405A-AC49-6F527F58E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2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0CCB1-B1ED-4A79-8361-30070389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2F043-9AB9-42EF-8AF2-AD405822E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AE856-4B6D-432A-942D-7703FFC5C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206A3-632D-4138-BDDB-1686DD449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1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1C33E3-28B0-44CD-B75E-E64FE0280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FE434-A308-4F7C-938D-130C99146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A46CD-81A0-4B92-BF48-86889C465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D60B-FDBF-4F88-A21C-8C57B43C2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3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7E9823-24FC-43C7-8DA8-9F3217E6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F6E6B-E153-445B-8006-104D59398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825DAC-59A5-4B47-BA01-C9BAEA779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2F0E-223F-43B9-96E2-6E37409B9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4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675851-7810-4BF1-8B5B-84C79923F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E76479-21B6-4364-B5B8-65507514C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555A81-005F-4F86-A76D-E7654CE6A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0BC5-44B4-46C2-9BD5-3E4DCBA40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0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A07A4-B824-4E35-B344-7D9937E6D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4630B-EBB4-4F2E-8BA7-B0B9CA8EA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1CF5-089B-4B4E-8EC2-DEC1D41D2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FE97-45F6-43AB-8433-F0B476EDF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BF86A-035F-435D-8F0E-E866FC33D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8D4DF-7289-47DB-A3D4-403785F74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CABA7-A871-4FF5-94D1-901748AAF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04A4-3090-4406-BE2F-346DE4F5C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DE2B94-EE77-4BA2-93AE-A29F7BD0A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3A170B-D887-4A41-9671-5B470FC2B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584EE0-C2FC-4771-A173-CA8A8FCD6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BD572E-1630-442B-BA6F-7DBA4CCD5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139A59-6E84-4E2D-B834-2FDEECB2E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EACB622-510C-47A8-A1E0-A21C5812D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cultations.org/publications/rasc/2023/nam23MBspecialoccs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unham@starpower.net" TargetMode="External"/><Relationship Id="rId2" Type="http://schemas.openxmlformats.org/officeDocument/2006/relationships/hyperlink" Target="https://occultations.org/publications/rasc/2023/nam23MBspecialocc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2A54783-B39C-48DB-A44A-01AA13D735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760" y="365760"/>
            <a:ext cx="8458200" cy="207264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OCCULTATION OF BETELGEUSE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(319) LEONA ON 2023 DECEMBER 12 U.T.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700" b="1" dirty="0"/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the IOTA meeting by zoom, July 15, 2023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F64718B-D6C6-475A-9CE9-698C3B1DE4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" y="2667000"/>
            <a:ext cx="8458200" cy="1584960"/>
          </a:xfrm>
        </p:spPr>
        <p:txBody>
          <a:bodyPr/>
          <a:lstStyle/>
          <a:p>
            <a:pPr eaLnBrk="1" hangingPunct="1">
              <a:defRPr/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David W. Dunham, Dave Herald and Ted Blank</a:t>
            </a:r>
            <a:endParaRPr lang="en-US" altLang="en-US" sz="2400" baseline="30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200" dirty="0"/>
          </a:p>
          <a:p>
            <a:pPr eaLnBrk="1" hangingPunct="1">
              <a:defRPr/>
            </a:pPr>
            <a:endParaRPr lang="en-US" altLang="en-US" sz="900" dirty="0"/>
          </a:p>
        </p:txBody>
      </p:sp>
      <p:pic>
        <p:nvPicPr>
          <p:cNvPr id="4100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4DB6AD-4428-40AB-92A5-55103B5D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200150" cy="11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14E4-0BD2-3465-D003-38ACEB2A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Iberia and Sardinia</a:t>
            </a: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B1B89103-9E99-7367-6B06-85419381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38200"/>
            <a:ext cx="7810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14E4-0BD2-3465-D003-38ACEB2A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Italy to Turkey</a:t>
            </a:r>
          </a:p>
        </p:txBody>
      </p:sp>
      <p:pic>
        <p:nvPicPr>
          <p:cNvPr id="5" name="Picture 4" descr="A map of the airport&#10;&#10;Description automatically generated">
            <a:extLst>
              <a:ext uri="{FF2B5EF4-FFF2-40B4-BE49-F238E27FC236}">
                <a16:creationId xmlns:a16="http://schemas.microsoft.com/office/drawing/2014/main" id="{7AD87529-BBAC-291B-C749-30AADC86B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5" y="822158"/>
            <a:ext cx="8387210" cy="59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14E4-0BD2-3465-D003-38ACEB2A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Asia</a:t>
            </a:r>
          </a:p>
        </p:txBody>
      </p:sp>
      <p:pic>
        <p:nvPicPr>
          <p:cNvPr id="4" name="Picture 3" descr="A map of a runway&#10;&#10;Description automatically generated">
            <a:extLst>
              <a:ext uri="{FF2B5EF4-FFF2-40B4-BE49-F238E27FC236}">
                <a16:creationId xmlns:a16="http://schemas.microsoft.com/office/drawing/2014/main" id="{E9E20BE2-502C-AE76-22AF-9237B2AA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1789"/>
            <a:ext cx="7620000" cy="54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275EE-D70D-7FC7-E1A5-B08E94C4EB65}"/>
              </a:ext>
            </a:extLst>
          </p:cNvPr>
          <p:cNvSpPr txBox="1"/>
          <p:nvPr/>
        </p:nvSpPr>
        <p:spPr>
          <a:xfrm>
            <a:off x="0" y="6035040"/>
            <a:ext cx="901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path is over Baku, Azerbaijan; the International Astronautical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Society (large aerospace mtg.) will meet there 2023 Oct. 2-6 </a:t>
            </a:r>
          </a:p>
        </p:txBody>
      </p:sp>
    </p:spTree>
    <p:extLst>
      <p:ext uri="{BB962C8B-B14F-4D97-AF65-F5344CB8AC3E}">
        <p14:creationId xmlns:p14="http://schemas.microsoft.com/office/powerpoint/2010/main" val="229801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stars&#10;&#10;Description automatically generated">
            <a:extLst>
              <a:ext uri="{FF2B5EF4-FFF2-40B4-BE49-F238E27FC236}">
                <a16:creationId xmlns:a16="http://schemas.microsoft.com/office/drawing/2014/main" id="{4CD127BC-B1BB-D0C5-F41B-777EB52BE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" y="14468"/>
            <a:ext cx="8913555" cy="617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5FE12-FDD1-ABCE-4B5D-38FDB18D4A6D}"/>
              </a:ext>
            </a:extLst>
          </p:cNvPr>
          <p:cNvSpPr txBox="1"/>
          <p:nvPr/>
        </p:nvSpPr>
        <p:spPr>
          <a:xfrm>
            <a:off x="115222" y="6126480"/>
            <a:ext cx="9198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RASC Observer’s Handbook and 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https://occultations.org/publications/rasc/2023/nam23MBspecialoccs.pdf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0CE002-0A72-947A-9A1B-8546F874367B}"/>
              </a:ext>
            </a:extLst>
          </p:cNvPr>
          <p:cNvCxnSpPr>
            <a:cxnSpLocks noChangeAspect="1"/>
          </p:cNvCxnSpPr>
          <p:nvPr/>
        </p:nvCxnSpPr>
        <p:spPr>
          <a:xfrm rot="-120000" flipV="1">
            <a:off x="4023360" y="3840480"/>
            <a:ext cx="1371600" cy="342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6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numbers and numbers&#10;&#10;Description automatically generated">
            <a:extLst>
              <a:ext uri="{FF2B5EF4-FFF2-40B4-BE49-F238E27FC236}">
                <a16:creationId xmlns:a16="http://schemas.microsoft.com/office/drawing/2014/main" id="{839CC1D0-E55D-A830-8A11-77CABDAA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4" y="381000"/>
            <a:ext cx="7871039" cy="617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2D6E-5265-4964-EA99-B1B2445077CB}"/>
              </a:ext>
            </a:extLst>
          </p:cNvPr>
          <p:cNvSpPr txBox="1"/>
          <p:nvPr/>
        </p:nvSpPr>
        <p:spPr>
          <a:xfrm>
            <a:off x="76200" y="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Table of information for events on the map on the previous slide.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442A7-DBF4-4BB1-F709-B1E2A8DA00A4}"/>
              </a:ext>
            </a:extLst>
          </p:cNvPr>
          <p:cNvCxnSpPr>
            <a:cxnSpLocks/>
          </p:cNvCxnSpPr>
          <p:nvPr/>
        </p:nvCxnSpPr>
        <p:spPr>
          <a:xfrm>
            <a:off x="587894" y="5248656"/>
            <a:ext cx="787103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5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05B1948D-3211-235A-7F31-E0E23C217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0" y="228600"/>
            <a:ext cx="875844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9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14E4-0BD2-3465-D003-38ACEB2A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42937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Good opportunity in Europe - Iberia</a:t>
            </a:r>
          </a:p>
        </p:txBody>
      </p:sp>
      <p:pic>
        <p:nvPicPr>
          <p:cNvPr id="4" name="Picture 3" descr="A map of the airport&#10;&#10;Description automatically generated">
            <a:extLst>
              <a:ext uri="{FF2B5EF4-FFF2-40B4-BE49-F238E27FC236}">
                <a16:creationId xmlns:a16="http://schemas.microsoft.com/office/drawing/2014/main" id="{14955BF6-3B91-1A3D-C695-AB19122D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42937"/>
            <a:ext cx="7810500" cy="557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73E34-65D2-BD3F-AE6C-6D60C69A0E2B}"/>
              </a:ext>
            </a:extLst>
          </p:cNvPr>
          <p:cNvSpPr txBox="1"/>
          <p:nvPr/>
        </p:nvSpPr>
        <p:spPr>
          <a:xfrm>
            <a:off x="304800" y="6477000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over Iberia is similar to the Dec. 12</a:t>
            </a:r>
            <a:r>
              <a:rPr lang="en-US" baseline="30000" dirty="0"/>
              <a:t>th</a:t>
            </a:r>
            <a:r>
              <a:rPr lang="en-US" dirty="0"/>
              <a:t> Betelgeuse event</a:t>
            </a:r>
          </a:p>
        </p:txBody>
      </p:sp>
    </p:spTree>
    <p:extLst>
      <p:ext uri="{BB962C8B-B14F-4D97-AF65-F5344CB8AC3E}">
        <p14:creationId xmlns:p14="http://schemas.microsoft.com/office/powerpoint/2010/main" val="10876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14E4-0BD2-3465-D003-38ACEB2A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42937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Good opportunity in Europe – farther east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27E8D1E0-210D-F9B8-1A59-ED78C7481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42937"/>
            <a:ext cx="7810500" cy="5572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A5723-6FF9-1B0A-36EA-8A127395E258}"/>
              </a:ext>
            </a:extLst>
          </p:cNvPr>
          <p:cNvSpPr txBox="1"/>
          <p:nvPr/>
        </p:nvSpPr>
        <p:spPr>
          <a:xfrm>
            <a:off x="304800" y="6309360"/>
            <a:ext cx="8131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Tunisia or s. Sicily, but twilight likely too strong in Crete</a:t>
            </a:r>
          </a:p>
        </p:txBody>
      </p:sp>
    </p:spTree>
    <p:extLst>
      <p:ext uri="{BB962C8B-B14F-4D97-AF65-F5344CB8AC3E}">
        <p14:creationId xmlns:p14="http://schemas.microsoft.com/office/powerpoint/2010/main" val="259705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512A-E3E4-488A-8B29-9AB3E8E8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0"/>
            <a:ext cx="5829300" cy="532686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B399-268B-4C14-BE47-01AB28BA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502920"/>
            <a:ext cx="8915400" cy="344043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occultation might be recorded with DSLR cameras (video mode), recording a smart phone timing app before and after for good time calibration; Ted Blank can say more about this.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gradual events, “on-off” timings like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Erigone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Regulus in 2014 won’t work, so not suitable for a large public campaign.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good for advanced high school and college students and astronomy clubs.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should visit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https://occultations.org/publications/rasc/2023/nam23MBspecialoccs.htm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near the end, click on “Worldwide special main-belt events to mag. 14” to download the file 2023worldMBspecial.xml to use with Occult to calculate Leona occultation possibilities for YOUR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observatory and region.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discuss further at IOTA/ES-IOTA Round Table on Aug. 6 at 18h UT (2pm EDT in US); see JOA 2023_3, p. 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2A77C-669A-22A6-52BA-8AB309257EFC}"/>
              </a:ext>
            </a:extLst>
          </p:cNvPr>
          <p:cNvSpPr txBox="1"/>
          <p:nvPr/>
        </p:nvSpPr>
        <p:spPr>
          <a:xfrm>
            <a:off x="91440" y="5486400"/>
            <a:ext cx="89611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https://occultations.org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meetings section to get </a:t>
            </a: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this presentation. </a:t>
            </a: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dunham@starpower.net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; cell +1-301-526-5590 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FB7E4-16E1-3F5B-D20C-48419DE04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808" y="4114800"/>
            <a:ext cx="2292752" cy="26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675223-1928-2E6D-473C-DB8D306D5D8F}"/>
              </a:ext>
            </a:extLst>
          </p:cNvPr>
          <p:cNvSpPr txBox="1"/>
          <p:nvPr/>
        </p:nvSpPr>
        <p:spPr>
          <a:xfrm>
            <a:off x="609600" y="381000"/>
            <a:ext cx="838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Important Question, what will be seen?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67C5A-39FB-289A-2AFE-79AB1209983B}"/>
              </a:ext>
            </a:extLst>
          </p:cNvPr>
          <p:cNvSpPr txBox="1"/>
          <p:nvPr/>
        </p:nvSpPr>
        <p:spPr>
          <a:xfrm>
            <a:off x="1280160" y="6309360"/>
            <a:ext cx="599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Possible occultation light curves</a:t>
            </a:r>
          </a:p>
        </p:txBody>
      </p:sp>
      <p:pic>
        <p:nvPicPr>
          <p:cNvPr id="8" name="Picture 7" descr="A graph of a graph showing different types of light curves&#10;&#10;Description automatically generated">
            <a:extLst>
              <a:ext uri="{FF2B5EF4-FFF2-40B4-BE49-F238E27FC236}">
                <a16:creationId xmlns:a16="http://schemas.microsoft.com/office/drawing/2014/main" id="{06069BF8-94D8-E228-D3A4-7CF8FDEB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" y="904220"/>
            <a:ext cx="7783401" cy="54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675223-1928-2E6D-473C-DB8D306D5D8F}"/>
              </a:ext>
            </a:extLst>
          </p:cNvPr>
          <p:cNvSpPr txBox="1"/>
          <p:nvPr/>
        </p:nvSpPr>
        <p:spPr>
          <a:xfrm>
            <a:off x="609600" y="381000"/>
            <a:ext cx="838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Important Question, what will be seen?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67C5A-39FB-289A-2AFE-79AB1209983B}"/>
              </a:ext>
            </a:extLst>
          </p:cNvPr>
          <p:cNvSpPr txBox="1"/>
          <p:nvPr/>
        </p:nvSpPr>
        <p:spPr>
          <a:xfrm>
            <a:off x="1280160" y="6309360"/>
            <a:ext cx="599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Possible occultation light curves</a:t>
            </a:r>
          </a:p>
        </p:txBody>
      </p:sp>
      <p:pic>
        <p:nvPicPr>
          <p:cNvPr id="3" name="Picture 2" descr="A graph of light curve&#10;&#10;Description automatically generated">
            <a:extLst>
              <a:ext uri="{FF2B5EF4-FFF2-40B4-BE49-F238E27FC236}">
                <a16:creationId xmlns:a16="http://schemas.microsoft.com/office/drawing/2014/main" id="{70286EC2-91E7-0A93-FEF0-AC80BA58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91" y="1068527"/>
            <a:ext cx="4185108" cy="4241410"/>
          </a:xfrm>
          <a:prstGeom prst="rect">
            <a:avLst/>
          </a:prstGeom>
        </p:spPr>
      </p:pic>
      <p:pic>
        <p:nvPicPr>
          <p:cNvPr id="7" name="Picture 6" descr="A graph of a light curve&#10;&#10;Description automatically generated">
            <a:extLst>
              <a:ext uri="{FF2B5EF4-FFF2-40B4-BE49-F238E27FC236}">
                <a16:creationId xmlns:a16="http://schemas.microsoft.com/office/drawing/2014/main" id="{F1698C97-4D8E-4902-0760-1A0A6825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4" y="1074821"/>
            <a:ext cx="4185107" cy="4259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FCA29-3B2F-CF26-6240-F00DEF2E26F6}"/>
              </a:ext>
            </a:extLst>
          </p:cNvPr>
          <p:cNvSpPr txBox="1"/>
          <p:nvPr/>
        </p:nvSpPr>
        <p:spPr>
          <a:xfrm>
            <a:off x="263073" y="5474244"/>
            <a:ext cx="873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Leona diameter 50 km    Leona diameter 61 km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5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188507-676A-0671-2BF5-3CBF5BD55891}"/>
              </a:ext>
            </a:extLst>
          </p:cNvPr>
          <p:cNvSpPr txBox="1"/>
          <p:nvPr/>
        </p:nvSpPr>
        <p:spPr>
          <a:xfrm>
            <a:off x="457200" y="274320"/>
            <a:ext cx="8383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Size and Shape of both Betelgeuse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(variable star) and Leona are uncertain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C7C15-5340-77B9-9EF1-E63C338671E7}"/>
              </a:ext>
            </a:extLst>
          </p:cNvPr>
          <p:cNvSpPr txBox="1"/>
          <p:nvPr/>
        </p:nvSpPr>
        <p:spPr>
          <a:xfrm>
            <a:off x="1" y="4937760"/>
            <a:ext cx="9849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Above, SPHERE images of Betelgeuse (Wikipedia).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observations of Betelgeuse with large telescopes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interferometers are planned to determine its size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irregularities or obscuring dust clouds in December.</a:t>
            </a:r>
          </a:p>
        </p:txBody>
      </p:sp>
      <p:pic>
        <p:nvPicPr>
          <p:cNvPr id="1026" name="Picture 2" descr="Two orange blobs side by side on black backgrounds, one caption &quot;Jan 2019&quot; and the other captioned &quot;Dec 2019&quot;">
            <a:extLst>
              <a:ext uri="{FF2B5EF4-FFF2-40B4-BE49-F238E27FC236}">
                <a16:creationId xmlns:a16="http://schemas.microsoft.com/office/drawing/2014/main" id="{265248AA-2883-141D-D65C-8F231A2A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5800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1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422CB5E-F42B-2620-AE18-F8A6BE63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5" y="2209800"/>
            <a:ext cx="8537769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188507-676A-0671-2BF5-3CBF5BD55891}"/>
              </a:ext>
            </a:extLst>
          </p:cNvPr>
          <p:cNvSpPr txBox="1"/>
          <p:nvPr/>
        </p:nvSpPr>
        <p:spPr>
          <a:xfrm>
            <a:off x="640080" y="274320"/>
            <a:ext cx="77168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Leona’s Long Rotation Period (430h)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complicates determination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its size and shape.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C7C15-5340-77B9-9EF1-E63C338671E7}"/>
              </a:ext>
            </a:extLst>
          </p:cNvPr>
          <p:cNvSpPr txBox="1"/>
          <p:nvPr/>
        </p:nvSpPr>
        <p:spPr>
          <a:xfrm>
            <a:off x="1" y="5438954"/>
            <a:ext cx="984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it is VERY IMPORTANT that some OTHER occultations by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Leona be observed from multiple stations BEFORE December 12,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take best advantage of this unique opportunity.</a:t>
            </a:r>
          </a:p>
        </p:txBody>
      </p:sp>
    </p:spTree>
    <p:extLst>
      <p:ext uri="{BB962C8B-B14F-4D97-AF65-F5344CB8AC3E}">
        <p14:creationId xmlns:p14="http://schemas.microsoft.com/office/powerpoint/2010/main" val="226053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07D78-9904-59E1-698D-4AB0B5009006}"/>
              </a:ext>
            </a:extLst>
          </p:cNvPr>
          <p:cNvSpPr txBox="1"/>
          <p:nvPr/>
        </p:nvSpPr>
        <p:spPr>
          <a:xfrm>
            <a:off x="228600" y="521208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best (currently used) path uses UBSC positional data for Betelgeuse and the latest (#60) Horizons orbit of Leona.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path shown assumes a point source for Betelgeuse.</a:t>
            </a:r>
          </a:p>
        </p:txBody>
      </p:sp>
      <p:pic>
        <p:nvPicPr>
          <p:cNvPr id="7" name="Picture 6" descr="A black and white image of a globe&#10;&#10;Description automatically generated">
            <a:extLst>
              <a:ext uri="{FF2B5EF4-FFF2-40B4-BE49-F238E27FC236}">
                <a16:creationId xmlns:a16="http://schemas.microsoft.com/office/drawing/2014/main" id="{5E65FF49-07A6-C08A-2A5A-E0F7015D5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" y="838200"/>
            <a:ext cx="8840619" cy="41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an airplane&#10;&#10;Description automatically generated">
            <a:extLst>
              <a:ext uri="{FF2B5EF4-FFF2-40B4-BE49-F238E27FC236}">
                <a16:creationId xmlns:a16="http://schemas.microsoft.com/office/drawing/2014/main" id="{B5407C43-2154-63BA-A3C5-0736678E2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28600"/>
            <a:ext cx="7810500" cy="5572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8A2B53-DCB5-2467-205A-5F971DF514F4}"/>
              </a:ext>
            </a:extLst>
          </p:cNvPr>
          <p:cNvSpPr txBox="1"/>
          <p:nvPr/>
        </p:nvSpPr>
        <p:spPr>
          <a:xfrm>
            <a:off x="3733800" y="2133600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Mexico and Florida</a:t>
            </a:r>
          </a:p>
        </p:txBody>
      </p:sp>
    </p:spTree>
    <p:extLst>
      <p:ext uri="{BB962C8B-B14F-4D97-AF65-F5344CB8AC3E}">
        <p14:creationId xmlns:p14="http://schemas.microsoft.com/office/powerpoint/2010/main" val="18491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coast of florida&#10;&#10;Description automatically generated">
            <a:extLst>
              <a:ext uri="{FF2B5EF4-FFF2-40B4-BE49-F238E27FC236}">
                <a16:creationId xmlns:a16="http://schemas.microsoft.com/office/drawing/2014/main" id="{A4E394DE-4528-B7C9-28BD-23FBB1828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8" y="338138"/>
            <a:ext cx="8323881" cy="61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05C04C38-6D87-E632-7B45-E9888C84B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642937"/>
            <a:ext cx="7810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01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497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Default Design</vt:lpstr>
      <vt:lpstr>OCCULTATION OF BETELGEUSE BY (319) LEONA ON 2023 DECEMBER 12 U.T.  For the IOTA meeting by zoom, July 15,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Iberia and Sardinia</vt:lpstr>
      <vt:lpstr>Italy to Turkey</vt:lpstr>
      <vt:lpstr>Central Asia</vt:lpstr>
      <vt:lpstr>PowerPoint Presentation</vt:lpstr>
      <vt:lpstr>PowerPoint Presentation</vt:lpstr>
      <vt:lpstr>PowerPoint Presentation</vt:lpstr>
      <vt:lpstr>Good opportunity in Europe - Iberia</vt:lpstr>
      <vt:lpstr>Good opportunity in Europe – farther east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Occultations with Video</dc:title>
  <dc:creator>David</dc:creator>
  <cp:lastModifiedBy>Joan Dunham</cp:lastModifiedBy>
  <cp:revision>399</cp:revision>
  <dcterms:created xsi:type="dcterms:W3CDTF">2002-06-13T00:17:46Z</dcterms:created>
  <dcterms:modified xsi:type="dcterms:W3CDTF">2023-07-15T17:23:15Z</dcterms:modified>
</cp:coreProperties>
</file>