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 like to talk today about a website I’m working on to help with weather planning for occultations.  It’s still under development, but I think there’s enough so far to warrant some discussion and feedback.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8de824d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8de824d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I’ve thought about doing it manually, as some folks have done, for example by saving images in PowerPoint and hand-tracing the path overtop (this example is for a different event).  But it’s tedious, needs constant manual updating with each new forecast, and certainly doesn’t scale across many events.</a:t>
            </a:r>
            <a:br>
              <a:rPr lang="en"/>
            </a:br>
            <a:r>
              <a:rPr lang="en"/>
              <a:t>I haven’t seen any site </a:t>
            </a:r>
            <a:r>
              <a:rPr i="1" lang="en"/>
              <a:t>automatically</a:t>
            </a:r>
            <a:r>
              <a:rPr lang="en"/>
              <a:t> plot occultation paths – or any KML – directly over </a:t>
            </a:r>
            <a:r>
              <a:rPr i="1" lang="en"/>
              <a:t>live</a:t>
            </a:r>
            <a:r>
              <a:rPr lang="en"/>
              <a:t> weather maps.  If </a:t>
            </a:r>
            <a:r>
              <a:rPr i="1" lang="en"/>
              <a:t>you</a:t>
            </a:r>
            <a:r>
              <a:rPr lang="en"/>
              <a:t> have, please let me know, so I can stop duplicating effort.  So I decided to give it a shot…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8de824d4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8de824d4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call it OccuWeather (a great suggestion I can’t take credit for).  It’s still under development, so the interface is changing and few events are listed.  But at the top of the site, you pick an event link (let’s say the 2001 FG171 event here)…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8de824d4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8de824d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you get an event page that plots a live weather map, with the event path overlaid atop.  You can compare the path with Google Maps, and see that it does follow the map accurately…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1548273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1548273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…despite the projection difference.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315482730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315482730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map can be animated or jogged, of course…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8de824d4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8de824d4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show weather </a:t>
            </a:r>
            <a:r>
              <a:rPr lang="en"/>
              <a:t>evolution</a:t>
            </a:r>
            <a:r>
              <a:rPr lang="en"/>
              <a:t> over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8de824d4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58de824d4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KML elements are somewhat active, and will show their details when hovered over or clicked on, such as when I click on the green central line here.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8de824d4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8de824d4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of course pan to different regions, with the arrows or the </a:t>
            </a:r>
            <a:r>
              <a:rPr b="1" lang="en"/>
              <a:t>Region:</a:t>
            </a:r>
            <a:r>
              <a:rPr lang="en"/>
              <a:t> select box; so I can pan west here.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8de824d4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8de824d4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 products are available besides cloud cover, depending on the provider…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8de824d4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8de824d4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…such as Transparency for the Canadian forecasts.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8de824d4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8de824d4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illustrate where this tool fits in, let me start with my typical workflow for an event.  I find an event, maybe on OccultWatcher, maybe elsewhere.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8de824d4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8de824d4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other parts of the world are covered via other providers…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8de824d4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8de824d4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…Australia/New Zealand is covered via Cloud Free Nights, the creator of which has generously allowed me to use his imagery…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8de824d4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8de824d4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Europe is covered via Wetterzentrale.  Each provider has its own products, regions, and models, so there are differences amongst them.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8de824d4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8de824d4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are the benefits to occuweather?  Of course the main one is being able to see an event’s path directly on a weather forecast.  But also, the interface shows the weather imagery at full browser scale; I find it easier to use that way.  And the interface is the same </a:t>
            </a:r>
            <a:r>
              <a:rPr lang="en"/>
              <a:t>across providers, so selecting the correct time is consistent.  I also show UTC – since we work in that – and the </a:t>
            </a:r>
            <a:r>
              <a:rPr i="1" lang="en"/>
              <a:t>user’s</a:t>
            </a:r>
            <a:r>
              <a:rPr lang="en"/>
              <a:t> local time, not an arbitrary timezone of the website.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8de824d4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8de824d4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Downsides?  Well – the interface is the same across providers: some bells and whistles that might be available on some providers’ websites aren’t available here.  There are also very limited events available for now, as I have to manually add each one.  Limited providers – I’d love to add more, and suggestions are welcome.  But there are some tech and legal requirements.  And of course, the GUI and most everything else needs work.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8de824d4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8de824d4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Speaking of work, I have a todo list a mile long.  But here are some of the major items I’m considering.  I’d like to make pages automatically set the display to event time – if it is known, chances are that’s the time you’re interested in.  The ability to click anywhere – not just on a predefined KML point – to get a point’s lat/lon would be useful.  This could help when you find a clear area on the event path, and want to transfer that to Google Maps for more site scouting.  Mobile support would also be nice – the site is nearly unusable on a phone currently.  And finally, in the long term I’d like to explore integrating with OccultWatcher Cloud, so that when you find an event there, a link would take you straight to an occuweather page for that event, without having to touch KML at all.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1548273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1548273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about it.  Feedback is welcome, the site is occuweather.info.  Feel free to suggest events to add; as I said, everything’s manual at this stage so I only add events I’m interested in.  But it’s easy to add more, so if there’s one coming up you want a page for, just email me.  Thanks.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8de824d4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8de824d4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almost always go mobile, sometimes quite far.  So site scouting is part of the flow.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8de824d4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8de824d4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 load the event KML into Google Maps…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8de824d4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8de824d4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eventually settle on a site or two, let’s say Nebraska for this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8de824d4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8de824d4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of course I check the weather beforehand.  So now I switch to a completely different site, with a different map that has none of the path marked, nor my site.  In this case – weather.us – the map projection is similar, and they’ve labelled some cities, so mentally transferring “my site was in eastern Nebraska” is fairly </a:t>
            </a:r>
            <a:r>
              <a:rPr lang="en"/>
              <a:t>straightforward</a:t>
            </a:r>
            <a:r>
              <a:rPr lang="en"/>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8de824d4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8de824d4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sometimes it’s harder.  The Canadian model – which I often use – has yet another map projection, and no cities marked.  So now I’ve got to do more mental coordinate transformation to guess where my site is.  And of course, the weather never cooperates – Nebraska looks cloudy.  So now I’ve got to find another clear site on the path – but where </a:t>
            </a:r>
            <a:r>
              <a:rPr i="1" lang="en"/>
              <a:t>is</a:t>
            </a:r>
            <a:r>
              <a:rPr lang="en"/>
              <a:t> the rest of the path?  I’ve forgotten exactly, since I’d focused just on my 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8de824d4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8de824d4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it’s back to Google Maps to try to memorize the </a:t>
            </a:r>
            <a:r>
              <a:rPr i="1" lang="en"/>
              <a:t>entire</a:t>
            </a:r>
            <a:r>
              <a:rPr lang="en"/>
              <a:t> path – or most of it – not just a single point….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8de824d4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8de824d4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when I go back to the weather site, I can mentally plot the path and try to find an opening.  Looks like Illinois might be clear.  But </a:t>
            </a:r>
            <a:r>
              <a:rPr i="1" lang="en"/>
              <a:t>did</a:t>
            </a:r>
            <a:r>
              <a:rPr lang="en"/>
              <a:t> </a:t>
            </a:r>
            <a:r>
              <a:rPr lang="en"/>
              <a:t>the path go through Illinois?  Or was it Indiana?  Back to Google yet again to double-check.</a:t>
            </a:r>
            <a:br>
              <a:rPr lang="en"/>
            </a:br>
            <a:r>
              <a:rPr lang="en"/>
              <a:t>It’s the 21st century:  Why can’t we just plot an </a:t>
            </a:r>
            <a:r>
              <a:rPr lang="en"/>
              <a:t>occultation’s</a:t>
            </a:r>
            <a:r>
              <a:rPr lang="en"/>
              <a:t> path directly over a weather map?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985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t>OccuWeather</a:t>
            </a:r>
            <a:endParaRPr/>
          </a:p>
        </p:txBody>
      </p:sp>
      <p:sp>
        <p:nvSpPr>
          <p:cNvPr id="55" name="Google Shape;55;p13"/>
          <p:cNvSpPr txBox="1"/>
          <p:nvPr>
            <p:ph idx="1" type="subTitle"/>
          </p:nvPr>
        </p:nvSpPr>
        <p:spPr>
          <a:xfrm>
            <a:off x="311700" y="1944125"/>
            <a:ext cx="8520600" cy="25242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A tool to aid occultation weather planning</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700"/>
              <a:t>Kai Getrost</a:t>
            </a:r>
            <a:endParaRPr sz="1700"/>
          </a:p>
          <a:p>
            <a:pPr indent="0" lvl="0" marL="0" rtl="0" algn="ctr">
              <a:spcBef>
                <a:spcPts val="0"/>
              </a:spcBef>
              <a:spcAft>
                <a:spcPts val="0"/>
              </a:spcAft>
              <a:buNone/>
            </a:pPr>
            <a:r>
              <a:rPr lang="en" sz="1700"/>
              <a:t>Cleveland OH</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16 July 2023 IOTA North America Annual Meeting</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2"/>
          <p:cNvPicPr preferRelativeResize="0"/>
          <p:nvPr/>
        </p:nvPicPr>
        <p:blipFill>
          <a:blip r:embed="rId3">
            <a:alphaModFix/>
          </a:blip>
          <a:stretch>
            <a:fillRect/>
          </a:stretch>
        </p:blipFill>
        <p:spPr>
          <a:xfrm>
            <a:off x="1592463" y="121825"/>
            <a:ext cx="5959086"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occuweather.info</a:t>
            </a:r>
            <a:endParaRPr/>
          </a:p>
        </p:txBody>
      </p:sp>
      <p:pic>
        <p:nvPicPr>
          <p:cNvPr id="106" name="Google Shape;106;p23"/>
          <p:cNvPicPr preferRelativeResize="0"/>
          <p:nvPr/>
        </p:nvPicPr>
        <p:blipFill>
          <a:blip r:embed="rId3">
            <a:alphaModFix/>
          </a:blip>
          <a:stretch>
            <a:fillRect/>
          </a:stretch>
        </p:blipFill>
        <p:spPr>
          <a:xfrm>
            <a:off x="2500300" y="1395413"/>
            <a:ext cx="4143375" cy="235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4"/>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5"/>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6"/>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7"/>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8"/>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9"/>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0"/>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152400"/>
            <a:ext cx="8839199" cy="4811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2"/>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3"/>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4"/>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Pros</a:t>
            </a:r>
            <a:endParaRPr/>
          </a:p>
        </p:txBody>
      </p:sp>
      <p:sp>
        <p:nvSpPr>
          <p:cNvPr id="167" name="Google Shape;16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Event path mapped on live weather forecast</a:t>
            </a:r>
            <a:endParaRPr/>
          </a:p>
          <a:p>
            <a:pPr indent="-342900" lvl="0" marL="457200" rtl="0" algn="l">
              <a:spcBef>
                <a:spcPts val="0"/>
              </a:spcBef>
              <a:spcAft>
                <a:spcPts val="0"/>
              </a:spcAft>
              <a:buSzPts val="1800"/>
              <a:buChar char="●"/>
            </a:pPr>
            <a:r>
              <a:rPr lang="en"/>
              <a:t>Full-browser scale imagery</a:t>
            </a:r>
            <a:endParaRPr/>
          </a:p>
          <a:p>
            <a:pPr indent="-342900" lvl="0" marL="457200" rtl="0" algn="l">
              <a:spcBef>
                <a:spcPts val="0"/>
              </a:spcBef>
              <a:spcAft>
                <a:spcPts val="0"/>
              </a:spcAft>
              <a:buSzPts val="1800"/>
              <a:buChar char="●"/>
            </a:pPr>
            <a:r>
              <a:rPr lang="en"/>
              <a:t>Same interface across providers</a:t>
            </a:r>
            <a:endParaRPr/>
          </a:p>
          <a:p>
            <a:pPr indent="-317500" lvl="1" marL="914400" rtl="0" algn="l">
              <a:spcBef>
                <a:spcPts val="0"/>
              </a:spcBef>
              <a:spcAft>
                <a:spcPts val="0"/>
              </a:spcAft>
              <a:buSzPts val="1400"/>
              <a:buChar char="○"/>
            </a:pPr>
            <a:r>
              <a:rPr lang="en"/>
              <a:t>Shows UTC, and </a:t>
            </a:r>
            <a:r>
              <a:rPr i="1" lang="en"/>
              <a:t>your</a:t>
            </a:r>
            <a:r>
              <a:rPr lang="en"/>
              <a:t> local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a:t>
            </a:r>
            <a:endParaRPr/>
          </a:p>
        </p:txBody>
      </p:sp>
      <p:sp>
        <p:nvSpPr>
          <p:cNvPr id="173" name="Google Shape;173;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Same interface across providers</a:t>
            </a:r>
            <a:endParaRPr/>
          </a:p>
          <a:p>
            <a:pPr indent="-317500" lvl="1" marL="914400" rtl="0" algn="l">
              <a:spcBef>
                <a:spcPts val="0"/>
              </a:spcBef>
              <a:spcAft>
                <a:spcPts val="0"/>
              </a:spcAft>
              <a:buSzPts val="1400"/>
              <a:buChar char="○"/>
            </a:pPr>
            <a:r>
              <a:rPr lang="en"/>
              <a:t>Missing features on providers’ original websites</a:t>
            </a:r>
            <a:endParaRPr/>
          </a:p>
          <a:p>
            <a:pPr indent="-342900" lvl="0" marL="457200" rtl="0" algn="l">
              <a:spcBef>
                <a:spcPts val="0"/>
              </a:spcBef>
              <a:spcAft>
                <a:spcPts val="0"/>
              </a:spcAft>
              <a:buSzPts val="1800"/>
              <a:buChar char="●"/>
            </a:pPr>
            <a:r>
              <a:rPr lang="en"/>
              <a:t>Limited events for now (manually added)</a:t>
            </a:r>
            <a:endParaRPr/>
          </a:p>
          <a:p>
            <a:pPr indent="-342900" lvl="0" marL="457200" rtl="0" algn="l">
              <a:spcBef>
                <a:spcPts val="0"/>
              </a:spcBef>
              <a:spcAft>
                <a:spcPts val="0"/>
              </a:spcAft>
              <a:buSzPts val="1800"/>
              <a:buChar char="●"/>
            </a:pPr>
            <a:r>
              <a:rPr lang="en"/>
              <a:t>Limited providers</a:t>
            </a:r>
            <a:endParaRPr/>
          </a:p>
          <a:p>
            <a:pPr indent="-317500" lvl="1" marL="914400" rtl="0" algn="l">
              <a:spcBef>
                <a:spcPts val="0"/>
              </a:spcBef>
              <a:spcAft>
                <a:spcPts val="0"/>
              </a:spcAft>
              <a:buSzPts val="1400"/>
              <a:buChar char="○"/>
            </a:pPr>
            <a:r>
              <a:rPr lang="en"/>
              <a:t>Suggestions welcome</a:t>
            </a:r>
            <a:endParaRPr/>
          </a:p>
          <a:p>
            <a:pPr indent="-317500" lvl="1" marL="914400" rtl="0" algn="l">
              <a:spcBef>
                <a:spcPts val="0"/>
              </a:spcBef>
              <a:spcAft>
                <a:spcPts val="0"/>
              </a:spcAft>
              <a:buSzPts val="1400"/>
              <a:buChar char="○"/>
            </a:pPr>
            <a:r>
              <a:rPr lang="en"/>
              <a:t>But technical and legal requirements must be met</a:t>
            </a:r>
            <a:endParaRPr/>
          </a:p>
          <a:p>
            <a:pPr indent="-317500" lvl="2" marL="1371600" rtl="0" algn="l">
              <a:spcBef>
                <a:spcPts val="0"/>
              </a:spcBef>
              <a:spcAft>
                <a:spcPts val="0"/>
              </a:spcAft>
              <a:buSzPts val="1400"/>
              <a:buChar char="■"/>
            </a:pPr>
            <a:r>
              <a:rPr lang="en"/>
              <a:t>Full-frame static images</a:t>
            </a:r>
            <a:endParaRPr/>
          </a:p>
          <a:p>
            <a:pPr indent="-317500" lvl="2" marL="1371600" rtl="0" algn="l">
              <a:spcBef>
                <a:spcPts val="0"/>
              </a:spcBef>
              <a:spcAft>
                <a:spcPts val="0"/>
              </a:spcAft>
              <a:buSzPts val="1400"/>
              <a:buChar char="■"/>
            </a:pPr>
            <a:r>
              <a:rPr lang="en"/>
              <a:t>Predictable image URLs</a:t>
            </a:r>
            <a:endParaRPr/>
          </a:p>
          <a:p>
            <a:pPr indent="-317500" lvl="2" marL="1371600" rtl="0" algn="l">
              <a:spcBef>
                <a:spcPts val="0"/>
              </a:spcBef>
              <a:spcAft>
                <a:spcPts val="0"/>
              </a:spcAft>
              <a:buSzPts val="1400"/>
              <a:buChar char="■"/>
            </a:pPr>
            <a:r>
              <a:rPr lang="en"/>
              <a:t>Permissible to show live images on third-party websites, with acknowledgement/link</a:t>
            </a:r>
            <a:endParaRPr/>
          </a:p>
          <a:p>
            <a:pPr indent="-342900" lvl="0" marL="457200" rtl="0" algn="l">
              <a:spcBef>
                <a:spcPts val="0"/>
              </a:spcBef>
              <a:spcAft>
                <a:spcPts val="0"/>
              </a:spcAft>
              <a:buSzPts val="1800"/>
              <a:buChar char="●"/>
            </a:pPr>
            <a:r>
              <a:rPr lang="en"/>
              <a:t>GUI and everything else needs 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79" name="Google Shape;179;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Automatically set event time</a:t>
            </a:r>
            <a:endParaRPr/>
          </a:p>
          <a:p>
            <a:pPr indent="-342900" lvl="0" marL="457200" rtl="0" algn="l">
              <a:spcBef>
                <a:spcPts val="0"/>
              </a:spcBef>
              <a:spcAft>
                <a:spcPts val="0"/>
              </a:spcAft>
              <a:buSzPts val="1800"/>
              <a:buChar char="●"/>
            </a:pPr>
            <a:r>
              <a:rPr lang="en"/>
              <a:t>Click on map to get lat/lon of any point</a:t>
            </a:r>
            <a:endParaRPr/>
          </a:p>
          <a:p>
            <a:pPr indent="-342900" lvl="0" marL="457200" rtl="0" algn="l">
              <a:spcBef>
                <a:spcPts val="0"/>
              </a:spcBef>
              <a:spcAft>
                <a:spcPts val="0"/>
              </a:spcAft>
              <a:buSzPts val="1800"/>
              <a:buChar char="●"/>
            </a:pPr>
            <a:r>
              <a:rPr lang="en"/>
              <a:t>Mobile support</a:t>
            </a:r>
            <a:endParaRPr/>
          </a:p>
          <a:p>
            <a:pPr indent="-342900" lvl="0" marL="457200" rtl="0" algn="l">
              <a:spcBef>
                <a:spcPts val="0"/>
              </a:spcBef>
              <a:spcAft>
                <a:spcPts val="0"/>
              </a:spcAft>
              <a:buSzPts val="1800"/>
              <a:buChar char="●"/>
            </a:pPr>
            <a:r>
              <a:rPr lang="en"/>
              <a:t>Integration with OccultWatcher Cloud?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a:t>
            </a:r>
            <a:r>
              <a:rPr lang="en"/>
              <a:t> and event suggestions welcome</a:t>
            </a:r>
            <a:endParaRPr/>
          </a:p>
        </p:txBody>
      </p:sp>
      <p:sp>
        <p:nvSpPr>
          <p:cNvPr id="185" name="Google Shape;18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occuweather.info (occuwx.me for shorter URL)</a:t>
            </a:r>
            <a:endParaRPr/>
          </a:p>
          <a:p>
            <a:pPr indent="0" lvl="0" marL="0" rtl="0" algn="l">
              <a:spcBef>
                <a:spcPts val="1200"/>
              </a:spcBef>
              <a:spcAft>
                <a:spcPts val="1200"/>
              </a:spcAft>
              <a:buNone/>
            </a:pPr>
            <a:r>
              <a:rPr lang="en"/>
              <a:t>kaigetrost@gmail.com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1782975" y="152400"/>
            <a:ext cx="557804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9"/>
          <p:cNvPicPr preferRelativeResize="0"/>
          <p:nvPr/>
        </p:nvPicPr>
        <p:blipFill>
          <a:blip r:embed="rId3">
            <a:alphaModFix/>
          </a:blip>
          <a:stretch>
            <a:fillRect/>
          </a:stretch>
        </p:blipFill>
        <p:spPr>
          <a:xfrm>
            <a:off x="1672813" y="152400"/>
            <a:ext cx="5798376"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0"/>
          <p:cNvPicPr preferRelativeResize="0"/>
          <p:nvPr/>
        </p:nvPicPr>
        <p:blipFill>
          <a:blip r:embed="rId3">
            <a:alphaModFix/>
          </a:blip>
          <a:stretch>
            <a:fillRect/>
          </a:stretch>
        </p:blipFill>
        <p:spPr>
          <a:xfrm>
            <a:off x="601863" y="152400"/>
            <a:ext cx="7940285"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1"/>
          <p:cNvPicPr preferRelativeResize="0"/>
          <p:nvPr/>
        </p:nvPicPr>
        <p:blipFill>
          <a:blip r:embed="rId3">
            <a:alphaModFix/>
          </a:blip>
          <a:stretch>
            <a:fillRect/>
          </a:stretch>
        </p:blipFill>
        <p:spPr>
          <a:xfrm>
            <a:off x="1672813" y="152400"/>
            <a:ext cx="5798376"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