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6" r:id="rId5"/>
    <p:sldId id="259" r:id="rId6"/>
    <p:sldId id="260" r:id="rId7"/>
    <p:sldId id="269" r:id="rId8"/>
    <p:sldId id="263" r:id="rId9"/>
    <p:sldId id="268" r:id="rId10"/>
    <p:sldId id="267" r:id="rId11"/>
    <p:sldId id="265" r:id="rId12"/>
    <p:sldId id="262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74" d="100"/>
          <a:sy n="74" d="100"/>
        </p:scale>
        <p:origin x="2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F8476-0530-41E0-AB45-7C19984DD682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D9990-75B0-49F1-9C8A-DCCB00C0C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4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D9990-75B0-49F1-9C8A-DCCB00C0CC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2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F5E0-EB1E-6A9C-3B82-C498E60AE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42F32-13AB-5B7D-D53B-CC7B199E9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4BA17-F11B-54F3-CA99-93AFFBBED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84BF4-B415-6B2B-A34A-EE30A499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AD1C-24E9-8964-81C9-FA536C868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81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3F45-D4C5-DC5E-37A1-89B1814D0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A1046-9465-8A4C-F79C-5EFD2F830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DF9D2-4482-5CB3-5B30-EFFF2BBD8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9CAD8-A787-F621-CD3D-0048AEC2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42B0E-3C6F-581C-8408-8780D93F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1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CA2DD9-9FF9-4495-E7BF-6BDD0E9287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D687A9-AEA1-118B-9914-52577248E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5899B-8566-7058-0E38-CAC9517AA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AF8BF-89D2-439B-7143-985D87C99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8F093-1EB3-122A-B080-ED554098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26DD8-D07C-317D-8783-3EEBF3B9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558D-8189-709A-DEC1-EFA7775A4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4CA0A-20FF-38C1-96F4-1BF41DE4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7A507-4649-A5C1-D0D2-86A0488D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98CD2-8F90-394D-69E0-CBB87450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1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F8785-38FA-54FF-4AE7-F0A14DFE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881F6-9B52-5335-3185-D0F8D8E0A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ABCDE-0C78-2F89-6B13-824DDCCE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0EC9-8F4E-C118-E06E-45733D1C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828BF-647B-F582-E88D-3352744B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6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E6D8-1B8A-F4E0-05B9-D5BA8AE97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3E396-E974-90AC-2168-06ABAAC2D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7A90F-69BD-D4D2-D5AC-C75335985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617EA-5332-5BD8-E92E-62F77F304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C9780-B7E3-77B2-D7AB-F2E227AE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73228-86A5-81B7-33ED-21B58052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6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E358-0110-E30C-1996-FE5EEA6A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0B58D-0409-4387-9B1D-78970E1DD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25052-5A34-8F23-38B8-1DF51A63C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1ED04F-7B45-B0B0-87FB-A475211FF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E59FA-BBA5-EEE6-0D78-9DE04FFAD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D7862-1E34-3531-2D7B-23068246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EC7491-70C1-D3E5-B250-BD8D42D8B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D39685-CF49-CDB8-A52F-ADA0FA07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2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EEDD2-2F3A-7632-E52C-BC089D05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A33CB-8A6C-494D-5613-B71677407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03D81-82C5-9F7B-BA09-8FFE6A0F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C6D42-0E8C-59CB-761C-81153A91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20A0C-AD81-ADA0-6E71-31704764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317E07-2933-09B7-309B-4E1F0AF7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83CBC-2D33-87D1-7D54-2270E11C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9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30A3-3C0B-8D53-2330-F094ED51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F29C9-CC49-00AF-EC8C-0F2CE8D98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90AB3-12C3-9C04-E238-0E8F366D3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5BB90-4DE5-C22D-BC75-B0355355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AE7FD-9307-A4A0-4DE9-4D5AAD019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39EC3-6E75-03B6-08A9-FF3AB531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1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5A773-9F6A-F001-8B6A-673D2F3A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5CB5F5-CF7C-63DD-7376-EB11272A6E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B2291-B7F4-1A58-71D3-9B4E53CEB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3EC49-0AD4-DFAF-388F-FD1B4724C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F784E-C953-11FC-4960-E7D4EF20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2B00C-82CE-4046-DA70-293A34BF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7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7040E-3973-A7A3-49ED-A1664E1D4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0C5E0-40DF-1824-872E-8C36B8EE9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8CFED-4E14-A9C5-0C2A-9B28575A7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E7681-EB5D-4D94-820B-6D681EFBA0F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C8A89-6438-8BD5-1165-E9EB06B26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4049-5D3F-9D34-4AA0-4A537DEE7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1F442-9FA9-4221-AB98-E0FCA895A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1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nda.org/" TargetMode="External"/><Relationship Id="rId2" Type="http://schemas.openxmlformats.org/officeDocument/2006/relationships/hyperlink" Target="http://www.gaiaathome.e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B9999-71AA-E807-E84A-2F89CADCE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Outreach at NEAF and Other Meetings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7A87D-011E-D1A0-B31A-8838B1B6C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IOTA Meeting July 15 2023</a:t>
            </a:r>
          </a:p>
          <a:p>
            <a:r>
              <a:rPr lang="en-US" dirty="0"/>
              <a:t>Joan Dunham</a:t>
            </a:r>
          </a:p>
        </p:txBody>
      </p:sp>
      <p:pic>
        <p:nvPicPr>
          <p:cNvPr id="5" name="Picture 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79325143-2F62-9AED-37BB-5B01F3531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8" y="3255962"/>
            <a:ext cx="1621971" cy="838849"/>
          </a:xfrm>
          <a:prstGeom prst="rect">
            <a:avLst/>
          </a:prstGeom>
        </p:spPr>
      </p:pic>
      <p:pic>
        <p:nvPicPr>
          <p:cNvPr id="7" name="Picture 6" descr="A poster with text and a city in the background&#10;&#10;Description automatically generated">
            <a:extLst>
              <a:ext uri="{FF2B5EF4-FFF2-40B4-BE49-F238E27FC236}">
                <a16:creationId xmlns:a16="http://schemas.microsoft.com/office/drawing/2014/main" id="{0AD8833A-27A8-C773-1311-05784681E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6" y="4954341"/>
            <a:ext cx="2471057" cy="1210471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C13B744-A063-05EE-F891-37C7016A3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514" y="3240215"/>
            <a:ext cx="2906486" cy="8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82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B41E-E960-B555-06F3-B34FFA2F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Occultation by (19521) Chaos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150AA-9431-C06A-DAA7-9F8A400E5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Rodriguez </a:t>
            </a:r>
            <a:r>
              <a:rPr lang="en-US" dirty="0" err="1"/>
              <a:t>Leiva</a:t>
            </a:r>
            <a:r>
              <a:rPr lang="en-US" dirty="0"/>
              <a:t> – presented on a previously unreported occultation by this interesting TNO, with an upcoming occultation through the middle of the US on 09/28/23. See https://lesia.obspm.fr/lucky-star/occ.php?p=124402</a:t>
            </a:r>
          </a:p>
        </p:txBody>
      </p:sp>
      <p:pic>
        <p:nvPicPr>
          <p:cNvPr id="5" name="Picture 4" descr="A person standing in front of a white board with a graph on it&#10;&#10;Description automatically generated">
            <a:extLst>
              <a:ext uri="{FF2B5EF4-FFF2-40B4-BE49-F238E27FC236}">
                <a16:creationId xmlns:a16="http://schemas.microsoft.com/office/drawing/2014/main" id="{F2BBE2A1-15DB-D882-C732-3697053A6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58" y="3515279"/>
            <a:ext cx="5080342" cy="2590449"/>
          </a:xfrm>
          <a:prstGeom prst="rect">
            <a:avLst/>
          </a:prstGeom>
        </p:spPr>
      </p:pic>
      <p:pic>
        <p:nvPicPr>
          <p:cNvPr id="10" name="Picture 9" descr="A map of the united states&#10;&#10;Description automatically generated">
            <a:extLst>
              <a:ext uri="{FF2B5EF4-FFF2-40B4-BE49-F238E27FC236}">
                <a16:creationId xmlns:a16="http://schemas.microsoft.com/office/drawing/2014/main" id="{4632A20D-FAD8-6D28-2459-D715AC464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3632693"/>
            <a:ext cx="3418114" cy="24730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D536D9-7553-1E51-0B92-98FBF0929EF0}"/>
              </a:ext>
            </a:extLst>
          </p:cNvPr>
          <p:cNvSpPr txBox="1"/>
          <p:nvPr/>
        </p:nvSpPr>
        <p:spPr>
          <a:xfrm>
            <a:off x="9206029" y="4412087"/>
            <a:ext cx="197031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Event date</a:t>
            </a:r>
          </a:p>
          <a:p>
            <a:r>
              <a:rPr lang="nl-NL" dirty="0"/>
              <a:t>28 Sep 2023 </a:t>
            </a:r>
          </a:p>
          <a:p>
            <a:r>
              <a:rPr lang="nl-NL" dirty="0"/>
              <a:t>07:15: UTC</a:t>
            </a:r>
          </a:p>
          <a:p>
            <a:r>
              <a:rPr lang="nl-NL" dirty="0"/>
              <a:t>Star G mag = 13.5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8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DA48-9A24-AC66-0315-A714E2B00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Items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9D1BC4-F42E-00E5-79DE-9DCEB7C60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1365191"/>
            <a:ext cx="10515600" cy="4718051"/>
          </a:xfrm>
        </p:spPr>
        <p:txBody>
          <a:bodyPr>
            <a:normAutofit/>
          </a:bodyPr>
          <a:lstStyle/>
          <a:p>
            <a:r>
              <a:rPr lang="en-US" dirty="0"/>
              <a:t>Announcement by Peter Jenniskens of his new book, </a:t>
            </a:r>
            <a:r>
              <a:rPr lang="en-US" i="1" dirty="0"/>
              <a:t>An annotated atlas of Earth's meteor showers</a:t>
            </a:r>
            <a:r>
              <a:rPr lang="en-US" dirty="0"/>
              <a:t>, available for pre-order on Amazon and by the publisher, Elsevier. </a:t>
            </a:r>
            <a:endParaRPr lang="en-US" i="1" dirty="0"/>
          </a:p>
          <a:p>
            <a:r>
              <a:rPr lang="en-US" dirty="0"/>
              <a:t>Joel Castro, a poster on “The Mexican Network for Stellar Occultations: A Professional and Citizen Science Collaboration”</a:t>
            </a:r>
          </a:p>
          <a:p>
            <a:r>
              <a:rPr lang="en-US" dirty="0"/>
              <a:t>Minor Planet Center described upgrades made and expectations for future ones to manage the data volumes expected in the future. They have started a monthly newsletter to communicate with their users as well as the general public. </a:t>
            </a:r>
          </a:p>
        </p:txBody>
      </p:sp>
      <p:pic>
        <p:nvPicPr>
          <p:cNvPr id="12" name="Picture 11" descr="A white object in space&#10;&#10;Description automatically generated">
            <a:extLst>
              <a:ext uri="{FF2B5EF4-FFF2-40B4-BE49-F238E27FC236}">
                <a16:creationId xmlns:a16="http://schemas.microsoft.com/office/drawing/2014/main" id="{76C20789-ADD5-CB4A-6AA9-275DC4177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5123428"/>
            <a:ext cx="9492343" cy="15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27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9768-5BD2-BEAA-3EC8-6CB3A777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on Future Outreach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67E7A-A5FD-6AA6-B01E-E1A5849082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This country is awash in small, unused telescopes. </a:t>
            </a:r>
          </a:p>
          <a:p>
            <a:pPr marL="0" indent="0">
              <a:buNone/>
            </a:pPr>
            <a:r>
              <a:rPr lang="en-US" sz="2400" dirty="0"/>
              <a:t>Is this an opportunity for future outreach? </a:t>
            </a:r>
          </a:p>
          <a:p>
            <a:pPr marL="0" indent="0">
              <a:buNone/>
            </a:pPr>
            <a:r>
              <a:rPr lang="en-US" sz="2400" dirty="0"/>
              <a:t>Can we develop easy-to-use and inexpensive solutions so underutilized scopes could be reasonable options for occultation observations?</a:t>
            </a:r>
          </a:p>
          <a:p>
            <a:pPr marL="0" indent="0">
              <a:buNone/>
            </a:pPr>
            <a:r>
              <a:rPr lang="en-US" sz="2400" dirty="0"/>
              <a:t>Would more people be interested in observing if we did do that?</a:t>
            </a:r>
          </a:p>
        </p:txBody>
      </p:sp>
      <p:pic>
        <p:nvPicPr>
          <p:cNvPr id="5" name="Picture 4" descr="A group of telescopes in a room&#10;&#10;Description automatically generated">
            <a:extLst>
              <a:ext uri="{FF2B5EF4-FFF2-40B4-BE49-F238E27FC236}">
                <a16:creationId xmlns:a16="http://schemas.microsoft.com/office/drawing/2014/main" id="{C9DFC1B2-CC12-4A32-D43F-0026B3110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4881033" cy="366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11E2A-B535-E34A-5183-035FFF767A81}"/>
              </a:ext>
            </a:extLst>
          </p:cNvPr>
          <p:cNvSpPr txBox="1"/>
          <p:nvPr/>
        </p:nvSpPr>
        <p:spPr>
          <a:xfrm>
            <a:off x="6411433" y="5943600"/>
            <a:ext cx="508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scopes for sale at Stellar Vision</a:t>
            </a:r>
          </a:p>
        </p:txBody>
      </p:sp>
    </p:spTree>
    <p:extLst>
      <p:ext uri="{BB962C8B-B14F-4D97-AF65-F5344CB8AC3E}">
        <p14:creationId xmlns:p14="http://schemas.microsoft.com/office/powerpoint/2010/main" val="286879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6D1A-1232-4A59-0F48-A1938054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Derald</a:t>
            </a:r>
            <a:r>
              <a:rPr lang="en-US" dirty="0"/>
              <a:t> Nye’s telescope</a:t>
            </a:r>
          </a:p>
        </p:txBody>
      </p:sp>
      <p:pic>
        <p:nvPicPr>
          <p:cNvPr id="5" name="Content Placeholder 4" descr="A person standing next to a telescope&#10;&#10;Description automatically generated">
            <a:extLst>
              <a:ext uri="{FF2B5EF4-FFF2-40B4-BE49-F238E27FC236}">
                <a16:creationId xmlns:a16="http://schemas.microsoft.com/office/drawing/2014/main" id="{2E801524-0D98-7C14-9562-84BEE9FFC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48" y="185610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16DFD-0B3D-8CC4-C54D-729102AE97D9}"/>
              </a:ext>
            </a:extLst>
          </p:cNvPr>
          <p:cNvSpPr txBox="1"/>
          <p:nvPr/>
        </p:nvSpPr>
        <p:spPr>
          <a:xfrm>
            <a:off x="8686800" y="220472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display in the Stellar Vision shop in Tucson. Frank Lopez describes it as excellently machined and very well made. </a:t>
            </a:r>
          </a:p>
        </p:txBody>
      </p:sp>
    </p:spTree>
    <p:extLst>
      <p:ext uri="{BB962C8B-B14F-4D97-AF65-F5344CB8AC3E}">
        <p14:creationId xmlns:p14="http://schemas.microsoft.com/office/powerpoint/2010/main" val="184939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62C6-33BB-EF20-E6E5-48CB4D764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44525-7E6A-E31D-5862-13A054412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Actions we take to present astronomy in an interesting way</a:t>
            </a:r>
          </a:p>
          <a:p>
            <a:r>
              <a:rPr lang="en-US" dirty="0"/>
              <a:t>The most common technique: Set out telescopes for public viewing</a:t>
            </a:r>
          </a:p>
          <a:p>
            <a:pPr lvl="1"/>
            <a:r>
              <a:rPr lang="en-US" dirty="0"/>
              <a:t>Often quite enjoyable for both the </a:t>
            </a:r>
            <a:r>
              <a:rPr lang="en-US" dirty="0" err="1"/>
              <a:t>outreacher</a:t>
            </a:r>
            <a:r>
              <a:rPr lang="en-US" dirty="0"/>
              <a:t> and the outreached</a:t>
            </a:r>
          </a:p>
          <a:p>
            <a:pPr lvl="1"/>
            <a:r>
              <a:rPr lang="en-US" dirty="0"/>
              <a:t>Not an effective way to attract occultation observers</a:t>
            </a:r>
          </a:p>
          <a:p>
            <a:r>
              <a:rPr lang="en-US" dirty="0"/>
              <a:t>How CAN we find new observers? </a:t>
            </a:r>
          </a:p>
          <a:p>
            <a:r>
              <a:rPr lang="en-US" dirty="0"/>
              <a:t>How can we measure the effectiveness of our outreach efforts?</a:t>
            </a:r>
          </a:p>
        </p:txBody>
      </p:sp>
    </p:spTree>
    <p:extLst>
      <p:ext uri="{BB962C8B-B14F-4D97-AF65-F5344CB8AC3E}">
        <p14:creationId xmlns:p14="http://schemas.microsoft.com/office/powerpoint/2010/main" val="1099053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CC7A205D-B0F4-673C-D744-06CF0025F8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AADF6E-391B-1F3D-858A-E64F622A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4BA94-E0B9-95C3-4AC0-E062396D8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IOTA had a booth and gave a lecture at the 32nd North East Astronomy Forum and Space Expo (NEAF 2023, www.neafexpo.com), hosted this year by the Rockland Astronomy Club on April 15 &amp; 16 at the SUNY Rockland Community College in Suffern, New York. </a:t>
            </a:r>
          </a:p>
          <a:p>
            <a:pPr lvl="1"/>
            <a:r>
              <a:rPr lang="en-US" b="1" dirty="0"/>
              <a:t>NEAF is fun, interesting talks, lots of vendors, lots of people</a:t>
            </a:r>
          </a:p>
          <a:p>
            <a:pPr lvl="1"/>
            <a:r>
              <a:rPr lang="en-US" b="1" dirty="0"/>
              <a:t>Roxanne </a:t>
            </a:r>
            <a:r>
              <a:rPr lang="en-US" b="1" dirty="0" err="1"/>
              <a:t>Kamin</a:t>
            </a:r>
            <a:r>
              <a:rPr lang="en-US" b="1" dirty="0"/>
              <a:t> was IOTA’s lecturer, gave a well-attended presentation on chasing tiny shadows cast by asteroids occulting stars</a:t>
            </a:r>
          </a:p>
          <a:p>
            <a:pPr lvl="1"/>
            <a:r>
              <a:rPr lang="en-US" b="1" dirty="0"/>
              <a:t>Do we gain observers or add members from these booths and lectures? </a:t>
            </a:r>
          </a:p>
          <a:p>
            <a:pPr lvl="2"/>
            <a:r>
              <a:rPr lang="en-US" b="1" dirty="0"/>
              <a:t>A very good question. I do not have a very good answer. New members post NEAF: 1 </a:t>
            </a:r>
          </a:p>
          <a:p>
            <a:pPr lvl="2"/>
            <a:r>
              <a:rPr lang="en-US" b="1" dirty="0"/>
              <a:t>David gave a talk on occultation observing to ChesMont Astronomical Society which they requested after meeting us at our NEAF booth. </a:t>
            </a:r>
          </a:p>
          <a:p>
            <a:r>
              <a:rPr lang="en-US" b="1" dirty="0"/>
              <a:t>See the short note on this year’s IOTA NEAF activities in the most recent issue of JOA </a:t>
            </a:r>
          </a:p>
        </p:txBody>
      </p:sp>
    </p:spTree>
    <p:extLst>
      <p:ext uri="{BB962C8B-B14F-4D97-AF65-F5344CB8AC3E}">
        <p14:creationId xmlns:p14="http://schemas.microsoft.com/office/powerpoint/2010/main" val="4260540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488F-D26D-B29C-3402-15E5AD1DD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Meetings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13628-1DC4-8328-6682-EC6B32C9B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Presentations and papers using data obtained by citizen scientists are excellent tools for outreach, showing prospective observers their efforts are valued</a:t>
            </a:r>
          </a:p>
          <a:p>
            <a:pPr lvl="1"/>
            <a:r>
              <a:rPr lang="en-US" dirty="0"/>
              <a:t>Results of analysis incorporating occultation observations my not be available until long after the occultation itself has occurred, frustrating to those who want immediate confirmation of their efforts.</a:t>
            </a:r>
          </a:p>
          <a:p>
            <a:pPr lvl="1"/>
            <a:r>
              <a:rPr lang="en-US" dirty="0"/>
              <a:t>Observers are frequently unaware of how or when their data are used, even when they are specifically acknowledged for their efforts. </a:t>
            </a:r>
          </a:p>
          <a:p>
            <a:r>
              <a:rPr lang="en-US" dirty="0"/>
              <a:t>In-person meetings allowing interaction between observers and the analysts have multiple benefits for both the observer and the analyst but:</a:t>
            </a:r>
          </a:p>
          <a:p>
            <a:pPr lvl="1"/>
            <a:r>
              <a:rPr lang="en-US" dirty="0"/>
              <a:t>Meetings can be expensive. </a:t>
            </a:r>
          </a:p>
          <a:p>
            <a:pPr lvl="1"/>
            <a:r>
              <a:rPr lang="en-US" dirty="0"/>
              <a:t>Information on meetings may not be widely circulated beyond professional astronomer organizations. </a:t>
            </a:r>
          </a:p>
          <a:p>
            <a:pPr lvl="1"/>
            <a:r>
              <a:rPr lang="en-US" dirty="0"/>
              <a:t>Attending meetings, even virtually, can be time consuming. </a:t>
            </a:r>
          </a:p>
          <a:p>
            <a:r>
              <a:rPr lang="en-US" dirty="0"/>
              <a:t>Meetings I will describe were open to citizen scientists  </a:t>
            </a:r>
          </a:p>
        </p:txBody>
      </p:sp>
    </p:spTree>
    <p:extLst>
      <p:ext uri="{BB962C8B-B14F-4D97-AF65-F5344CB8AC3E}">
        <p14:creationId xmlns:p14="http://schemas.microsoft.com/office/powerpoint/2010/main" val="282664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252D-4DB3-9274-38CD-81C05726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527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AAS Workshop - Small Ground and Space Telescopes in the New Era of Big Telescope Survey*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14D96-EAFB-1728-B1A6-F3CB9FD31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Organized by AAVSO director Brian </a:t>
            </a:r>
            <a:r>
              <a:rPr lang="en-US" dirty="0" err="1"/>
              <a:t>Kloppenborg</a:t>
            </a:r>
            <a:r>
              <a:rPr lang="en-US" dirty="0"/>
              <a:t> and Russ Genet</a:t>
            </a:r>
          </a:p>
          <a:p>
            <a:r>
              <a:rPr lang="en-US" dirty="0"/>
              <a:t>Questions addressed:</a:t>
            </a:r>
          </a:p>
          <a:p>
            <a:pPr lvl="1"/>
            <a:r>
              <a:rPr lang="en-US" dirty="0"/>
              <a:t>How can small telescopes contribute to science?</a:t>
            </a:r>
          </a:p>
          <a:p>
            <a:pPr lvl="1"/>
            <a:r>
              <a:rPr lang="en-US" dirty="0"/>
              <a:t>Attracting students and citizen scientists to astronomical research</a:t>
            </a:r>
          </a:p>
          <a:p>
            <a:r>
              <a:rPr lang="en-US" dirty="0"/>
              <a:t>A meeting summary and access to the presentations is in the works</a:t>
            </a:r>
          </a:p>
          <a:p>
            <a:r>
              <a:rPr lang="en-US" dirty="0"/>
              <a:t>Perhaps of interest to IOTA, two AAVSO efforts we might emulate</a:t>
            </a:r>
          </a:p>
          <a:p>
            <a:pPr lvl="1"/>
            <a:r>
              <a:rPr lang="en-US" dirty="0" err="1"/>
              <a:t>AAVSOnet</a:t>
            </a:r>
            <a:r>
              <a:rPr lang="en-US" dirty="0"/>
              <a:t> – a network of member owned and managed telescopes available to other members for specific observations </a:t>
            </a:r>
          </a:p>
          <a:p>
            <a:pPr lvl="1"/>
            <a:r>
              <a:rPr lang="en-US" dirty="0"/>
              <a:t>AAVSO how-to hours – member-to-member assistance </a:t>
            </a:r>
          </a:p>
          <a:p>
            <a:r>
              <a:rPr lang="en-US" dirty="0"/>
              <a:t>Comments</a:t>
            </a:r>
          </a:p>
          <a:p>
            <a:pPr lvl="1"/>
            <a:r>
              <a:rPr lang="en-US" dirty="0"/>
              <a:t>Outreach discussions focused more on teaching very motivated high school and college students than on encouraging citizen science engagement  </a:t>
            </a:r>
          </a:p>
          <a:p>
            <a:pPr lvl="1"/>
            <a:r>
              <a:rPr lang="en-US" dirty="0"/>
              <a:t>I requested that the workshop summary include  a request for more emphasis on developing cameras that can time occultations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96B5D5-D776-8476-D47F-82A03638F5BE}"/>
              </a:ext>
            </a:extLst>
          </p:cNvPr>
          <p:cNvSpPr txBox="1"/>
          <p:nvPr/>
        </p:nvSpPr>
        <p:spPr>
          <a:xfrm>
            <a:off x="906780" y="6142623"/>
            <a:ext cx="1051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*Held in conjunction with the 242</a:t>
            </a:r>
            <a:r>
              <a:rPr lang="en-US" sz="1600" baseline="30000" dirty="0"/>
              <a:t>nd</a:t>
            </a:r>
            <a:r>
              <a:rPr lang="en-US" sz="1600" dirty="0"/>
              <a:t> American Astronomical Society Meeting in Albuquerque, NM 4-8 June 2023 </a:t>
            </a:r>
          </a:p>
        </p:txBody>
      </p:sp>
    </p:spTree>
    <p:extLst>
      <p:ext uri="{BB962C8B-B14F-4D97-AF65-F5344CB8AC3E}">
        <p14:creationId xmlns:p14="http://schemas.microsoft.com/office/powerpoint/2010/main" val="263740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70784-AA8E-CE0F-487E-18C1BDD2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6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Asteroids, Comets,  Meteors Conference </a:t>
            </a:r>
            <a:br>
              <a:rPr lang="en-US" dirty="0"/>
            </a:br>
            <a:r>
              <a:rPr lang="en-US" dirty="0"/>
              <a:t>2023 June 18-23, Flagstaff AZ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4CF05-2D0A-4F35-02E8-ABF7C411C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42314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Meeting in a series held every 3 years</a:t>
            </a:r>
          </a:p>
          <a:p>
            <a:r>
              <a:rPr lang="en-US" dirty="0"/>
              <a:t>Multiple presentations including or highlighting the work of occultation observers</a:t>
            </a:r>
          </a:p>
          <a:p>
            <a:r>
              <a:rPr lang="en-US" dirty="0"/>
              <a:t>Nice confirmation of the many hours observers have spent on observing activities</a:t>
            </a:r>
          </a:p>
          <a:p>
            <a:r>
              <a:rPr lang="en-US" dirty="0"/>
              <a:t>Face-to-face interactions with others a very enjoyable part of this meeting</a:t>
            </a:r>
          </a:p>
          <a:p>
            <a:r>
              <a:rPr lang="en-US" dirty="0"/>
              <a:t>No proceedings from this conference will be published. </a:t>
            </a:r>
          </a:p>
          <a:p>
            <a:endParaRPr lang="en-US" dirty="0"/>
          </a:p>
        </p:txBody>
      </p:sp>
      <p:pic>
        <p:nvPicPr>
          <p:cNvPr id="5" name="Picture 4" descr="Two men standing on a rock&#10;&#10;Description automatically generated">
            <a:extLst>
              <a:ext uri="{FF2B5EF4-FFF2-40B4-BE49-F238E27FC236}">
                <a16:creationId xmlns:a16="http://schemas.microsoft.com/office/drawing/2014/main" id="{5B14477D-5893-619D-AD90-BAD8DD93C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85" y="1218470"/>
            <a:ext cx="1828800" cy="2782824"/>
          </a:xfrm>
          <a:prstGeom prst="rect">
            <a:avLst/>
          </a:prstGeom>
        </p:spPr>
      </p:pic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09E43F4-02DD-BCE8-F002-274707C6B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4" y="3702520"/>
            <a:ext cx="2775983" cy="2389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A0177F-54DC-0A3D-1AEC-A0DA5F480664}"/>
              </a:ext>
            </a:extLst>
          </p:cNvPr>
          <p:cNvSpPr txBox="1"/>
          <p:nvPr/>
        </p:nvSpPr>
        <p:spPr>
          <a:xfrm>
            <a:off x="7859486" y="2384688"/>
            <a:ext cx="1621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Isao Sato and David Dunham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AF171-F6B0-3B92-ADEE-4968AEFC4842}"/>
              </a:ext>
            </a:extLst>
          </p:cNvPr>
          <p:cNvSpPr txBox="1"/>
          <p:nvPr/>
        </p:nvSpPr>
        <p:spPr>
          <a:xfrm>
            <a:off x="10297886" y="4439201"/>
            <a:ext cx="1469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Takashi Ito, David Dunham, Fumi Yoshida</a:t>
            </a:r>
          </a:p>
        </p:txBody>
      </p:sp>
    </p:spTree>
    <p:extLst>
      <p:ext uri="{BB962C8B-B14F-4D97-AF65-F5344CB8AC3E}">
        <p14:creationId xmlns:p14="http://schemas.microsoft.com/office/powerpoint/2010/main" val="35731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105103-C97C-EF17-EAE6-FF5E1891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Gaia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58E3C9-0387-E4E0-2AB7-34C6054EF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96774"/>
            <a:ext cx="10515600" cy="4351338"/>
          </a:xfrm>
        </p:spPr>
        <p:txBody>
          <a:bodyPr/>
          <a:lstStyle/>
          <a:p>
            <a:r>
              <a:rPr lang="en-US" dirty="0"/>
              <a:t>Presented </a:t>
            </a:r>
            <a:r>
              <a:rPr lang="en-US" dirty="0" err="1"/>
              <a:t>Gaia@home</a:t>
            </a:r>
            <a:r>
              <a:rPr lang="en-US" dirty="0"/>
              <a:t>, providing access to tools and data, see  </a:t>
            </a:r>
            <a:r>
              <a:rPr lang="en-US" dirty="0">
                <a:hlinkClick r:id="rId2"/>
              </a:rPr>
              <a:t>www.gaiaathome.eu</a:t>
            </a:r>
            <a:endParaRPr lang="en-US" dirty="0"/>
          </a:p>
          <a:p>
            <a:r>
              <a:rPr lang="en-US" dirty="0"/>
              <a:t>Highlighted the Arecibo satellite discovery as the satellite discovered by the two occultations in May and June 2021 is also detectable in the Gaia data. </a:t>
            </a:r>
          </a:p>
          <a:p>
            <a:r>
              <a:rPr lang="en-US" dirty="0"/>
              <a:t>The 2023 Focused Release contains data for over 150,000 solar system objects, almost all of them asteroids</a:t>
            </a:r>
          </a:p>
          <a:p>
            <a:r>
              <a:rPr lang="en-US" dirty="0"/>
              <a:t>A special issue of Astronomy and Astrophysics was published in June on the Gaia Data Release 3.  See </a:t>
            </a:r>
            <a:r>
              <a:rPr lang="en-US" dirty="0">
                <a:hlinkClick r:id="rId3"/>
              </a:rPr>
              <a:t>www.aanda.org</a:t>
            </a:r>
            <a:r>
              <a:rPr lang="en-US" dirty="0"/>
              <a:t> and select Volume 674 June 2023.</a:t>
            </a:r>
          </a:p>
        </p:txBody>
      </p:sp>
    </p:spTree>
    <p:extLst>
      <p:ext uri="{BB962C8B-B14F-4D97-AF65-F5344CB8AC3E}">
        <p14:creationId xmlns:p14="http://schemas.microsoft.com/office/powerpoint/2010/main" val="839815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198E-453B-1374-1438-3600FB22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SWRI Presentations on Lucy Targets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FCE34-C865-2846-59F8-11B91C3DF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34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Marc </a:t>
            </a:r>
            <a:r>
              <a:rPr lang="en-US" dirty="0" err="1"/>
              <a:t>Buie</a:t>
            </a:r>
            <a:r>
              <a:rPr lang="en-US" dirty="0"/>
              <a:t> - </a:t>
            </a:r>
            <a:r>
              <a:rPr lang="en-US" dirty="0" err="1"/>
              <a:t>Polymele</a:t>
            </a:r>
            <a:r>
              <a:rPr lang="en-US" dirty="0"/>
              <a:t> occultation observations</a:t>
            </a:r>
          </a:p>
          <a:p>
            <a:pPr lvl="1"/>
            <a:r>
              <a:rPr lang="en-US" dirty="0"/>
              <a:t>Very desirable to determine the orbit of </a:t>
            </a:r>
            <a:r>
              <a:rPr lang="en-US" dirty="0" err="1"/>
              <a:t>Polymele’s</a:t>
            </a:r>
            <a:r>
              <a:rPr lang="en-US" dirty="0"/>
              <a:t> companion, Shaun, prior to the Lucy spacecraft flyby. </a:t>
            </a:r>
          </a:p>
          <a:p>
            <a:pPr lvl="1"/>
            <a:r>
              <a:rPr lang="en-US" dirty="0"/>
              <a:t>Current knowledge from the two single-chord Shaun occultations obtained so far is not sufficient to determine that moon’s orbital period about </a:t>
            </a:r>
            <a:r>
              <a:rPr lang="en-US" dirty="0" err="1"/>
              <a:t>Polymele</a:t>
            </a:r>
            <a:endParaRPr lang="en-US" dirty="0"/>
          </a:p>
          <a:p>
            <a:pPr lvl="1"/>
            <a:r>
              <a:rPr lang="en-US" dirty="0"/>
              <a:t>There are two good opportunities, in Feb 2024  in Mexico and in April 2025 in Australia. </a:t>
            </a:r>
          </a:p>
          <a:p>
            <a:pPr lvl="1"/>
            <a:r>
              <a:rPr lang="en-US" dirty="0"/>
              <a:t>See September 2023 Sky and Telescope for his article on occultations by all of the Lucy Mission targets. </a:t>
            </a:r>
          </a:p>
          <a:p>
            <a:r>
              <a:rPr lang="en-US" dirty="0"/>
              <a:t>Hal Levinson – analysis of </a:t>
            </a:r>
            <a:r>
              <a:rPr lang="en-US" dirty="0" err="1"/>
              <a:t>Polymele</a:t>
            </a:r>
            <a:r>
              <a:rPr lang="en-US" dirty="0"/>
              <a:t> occultation data suggests that it is also, like </a:t>
            </a:r>
            <a:r>
              <a:rPr lang="en-US" dirty="0" err="1"/>
              <a:t>Arrokoth</a:t>
            </a:r>
            <a:r>
              <a:rPr lang="en-US" dirty="0"/>
              <a:t>, a somewhat flattened “hamburger patty” shape</a:t>
            </a:r>
          </a:p>
          <a:p>
            <a:r>
              <a:rPr lang="en-US" dirty="0"/>
              <a:t>SWRI has searched for good occultations by the Lucy targets. Brian Keeney and others listed 16 in a poster on the subject. They are also listed on the SWRI website.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29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7F92-7FDE-0143-4F55-8A216E449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Presentations on Occultation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1CA0-698C-8C52-AD9A-001906F76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Comet 29P/</a:t>
            </a:r>
            <a:r>
              <a:rPr lang="en-US" dirty="0" err="1"/>
              <a:t>Schwassmann-Wachmann</a:t>
            </a:r>
            <a:r>
              <a:rPr lang="en-US" dirty="0"/>
              <a:t> – SWRI presentation on 3 separate attempts, 2 in December 2022 and one in this past January. </a:t>
            </a:r>
          </a:p>
          <a:p>
            <a:pPr lvl="1"/>
            <a:r>
              <a:rPr lang="en-US" dirty="0"/>
              <a:t>Is SW1 a comet or is it an asteroid? Or was it once a comet but now is in a stable orbit within the Trojans and is gradually losing </a:t>
            </a:r>
            <a:r>
              <a:rPr lang="en-US"/>
              <a:t>its volatiles?   </a:t>
            </a:r>
            <a:endParaRPr lang="en-US" dirty="0"/>
          </a:p>
          <a:p>
            <a:r>
              <a:rPr lang="en-US" dirty="0"/>
              <a:t>NEA Occultations – Multiple papers on occultations by </a:t>
            </a:r>
            <a:r>
              <a:rPr lang="en-US" b="0" i="0" dirty="0">
                <a:solidFill>
                  <a:srgbClr val="212529"/>
                </a:solidFill>
                <a:effectLst/>
                <a:latin typeface="Fjalla+One"/>
              </a:rPr>
              <a:t>Phaethon, Apophis, and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Fjalla+One"/>
              </a:rPr>
              <a:t>Didymos</a:t>
            </a:r>
            <a:r>
              <a:rPr lang="en-US" b="0" i="0" dirty="0">
                <a:solidFill>
                  <a:srgbClr val="212529"/>
                </a:solidFill>
                <a:effectLst/>
                <a:latin typeface="Fjalla+One"/>
              </a:rPr>
              <a:t> and their observations by multiple professional and non-professional scientists.</a:t>
            </a:r>
          </a:p>
          <a:p>
            <a:pPr lvl="1"/>
            <a:r>
              <a:rPr lang="en-US" b="0" i="0" dirty="0">
                <a:solidFill>
                  <a:srgbClr val="212529"/>
                </a:solidFill>
                <a:effectLst/>
                <a:latin typeface="Fjalla+One"/>
              </a:rPr>
              <a:t>Much of this has already been described in David’s presentations</a:t>
            </a:r>
            <a:endParaRPr lang="en-US" dirty="0">
              <a:solidFill>
                <a:srgbClr val="212529"/>
              </a:solidFill>
              <a:latin typeface="Fjalla+One"/>
            </a:endParaRPr>
          </a:p>
          <a:p>
            <a:endParaRPr lang="en-US" dirty="0">
              <a:solidFill>
                <a:srgbClr val="212529"/>
              </a:solidFill>
              <a:latin typeface="Fjalla+One"/>
            </a:endParaRPr>
          </a:p>
          <a:p>
            <a:endParaRPr lang="en-US" b="0" i="0" dirty="0">
              <a:solidFill>
                <a:srgbClr val="212529"/>
              </a:solidFill>
              <a:effectLst/>
              <a:latin typeface="Fjalla+On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69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1170</Words>
  <Application>Microsoft Office PowerPoint</Application>
  <PresentationFormat>Widescreen</PresentationFormat>
  <Paragraphs>86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Fjalla+One</vt:lpstr>
      <vt:lpstr>Office Theme</vt:lpstr>
      <vt:lpstr> Outreach at NEAF and Other Meetings</vt:lpstr>
      <vt:lpstr>Outreach</vt:lpstr>
      <vt:lpstr>NEAF</vt:lpstr>
      <vt:lpstr>Other Meetings </vt:lpstr>
      <vt:lpstr>AAS Workshop - Small Ground and Space Telescopes in the New Era of Big Telescope Survey*</vt:lpstr>
      <vt:lpstr>Asteroids, Comets,  Meteors Conference  2023 June 18-23, Flagstaff AZ </vt:lpstr>
      <vt:lpstr>Gaia Team</vt:lpstr>
      <vt:lpstr>SWRI Presentations on Lucy Targets </vt:lpstr>
      <vt:lpstr>Presentations on Occultation Observations</vt:lpstr>
      <vt:lpstr>Occultation by (19521) Chaos</vt:lpstr>
      <vt:lpstr>Other Items</vt:lpstr>
      <vt:lpstr>Ideas on Future Outreach Efforts</vt:lpstr>
      <vt:lpstr>Derald Nye’s telescope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NEAF and Other Meetings with Some Relevance for IOTA Outreach and Some Not So Relevant</dc:title>
  <dc:creator>IOTA Treasurer</dc:creator>
  <cp:lastModifiedBy>Joan Dunham</cp:lastModifiedBy>
  <cp:revision>39</cp:revision>
  <dcterms:created xsi:type="dcterms:W3CDTF">2023-07-11T04:34:40Z</dcterms:created>
  <dcterms:modified xsi:type="dcterms:W3CDTF">2023-07-16T02:58:44Z</dcterms:modified>
</cp:coreProperties>
</file>