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73" r:id="rId9"/>
    <p:sldId id="266" r:id="rId10"/>
    <p:sldId id="274" r:id="rId11"/>
    <p:sldId id="271" r:id="rId12"/>
    <p:sldId id="272" r:id="rId13"/>
    <p:sldId id="268" r:id="rId14"/>
    <p:sldId id="269" r:id="rId15"/>
    <p:sldId id="270" r:id="rId16"/>
    <p:sldId id="262" r:id="rId17"/>
    <p:sldId id="263" r:id="rId18"/>
    <p:sldId id="264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99FF"/>
    <a:srgbClr val="FFCC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6" y="7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16T13:43:36.4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0 111,'1124'0,"-1090"0,1-3,-1-1,-1-1,58-16,-13 3,157-15,-175 26,147-11,400 16,-39 11,-379-11,-179 3,0 0,0 1,0 0,-1 1,1-1,-1 2,1-1,9 7,34 11,21-3,-1-4,139 8,-16-2,-139-11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16T13:43:53.72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0 168,'7'-6,"1"0,0 1,0 0,0 0,0 1,1 0,15-5,21-10,-34 13,1 0,0 2,1-1,-1 2,1-1,14-1,76-2,-35 5,8-10,-40 5,48-12,-60 12,0 1,1 1,29-1,67 6,161 22,-96 15,-89-15,-80-18,-1 1,1 1,-1 1,23 12,21 9,-47-24,-1-1,1 0,0 0,0-2,0 0,15 0,-11-1,1 2,20 3,-36-5,0 1,0-1,0 0,-1 1,1 0,0-1,-1 1,1 0,0 0,-1 0,1 0,-1 0,0 0,1 1,-1-1,2 2,-3-2,0-1,0 0,0 1,1-1,-1 0,0 0,0 1,0-1,0 0,0 1,0-1,0 0,0 1,0-1,-1 0,1 1,0-1,0 0,0 1,0-1,0 0,0 1,-1-1,1 0,0 0,0 1,0-1,-1 0,1 0,-1 1,-17 6,-17-3,1-2,-1-1,-56-6,34-5,42 6,-1 1,-22-1,-436 3,228 3,193-2,0-2,-54-9,85 8,-33 0,-16-1,68 3,0 0,0 0,0 0,0 0,0-1,0 1,1-1,-1 1,1-1,-6-4,-5-7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16T13:43:56.130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1,'3'0,"6"0,3 0,5 3,1 2,3-1,0 0,1-2,0 0,-1-2,1 1,-1-1,0 0,0-4,-4-1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16T13:44:08.396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1 86,'22'8,"0"0,-6-6,1 0,-1-1,1-1,23-3,67-16,-69 11,66-5,1 3,11 0,-94 8,1-1,-1 0,33-11,-33 8,0 1,0 1,33-3,321 7,-163 2,-62 7,-48-2,23-2,-85-4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16T13:44:10.157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0 32,'0'-4,"4"0,0-4,4 0,0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16T13:44:11.460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1,'4'0,"4"0,1 3,3 2,2 0,3-2,2 0,1-2,1 0,0 0,1 2,3 1,0 1,1-2,-1-1,-2 0,-4-2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16T13:44:14.060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0,'4'0,"4"0,5 0,3 0,3 0,2 0,11 0,18 0,4 0,-4 0,-6 0,-8 0,-10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16T13:59:48.93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48,'5'0,"1"1,-1 1,0-1,0 1,0 0,0 0,8 5,18 7,0-5,-1-2,2-1,-1-1,57 0,-36-7,58-10,-7 6,-33 3,33-16,-78 16,0-1,-1-1,1-1,26-11,7-2,-31 14,0 1,0 1,0 1,0 2,35 3,11-1,-29 1,0 1,-1 2,56 15,-79-18,0 0,35 0,-34-3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16T14:00:04.73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64,'10'-1,"-1"0,1-1,16-4,21-4,237 6,-153 6,603-2,-703-1,-1-2,55-13,-47 8,44-3,-30 9,0 2,79 12,-99-8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27811-17FE-1F6C-A55D-27CE39A89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177A2-473D-2B3F-752C-C1B39D039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F9638-7719-9DC7-DAEC-B3847606C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7FD6-7167-4F75-9632-48576E744A23}" type="datetimeFigureOut">
              <a:rPr lang="en-AU" smtClean="0"/>
              <a:t>16/07/2023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ED0B8-49AE-8C58-54B0-6AB0A2858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41339-8F40-7339-DDCB-65B37D41F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1617-E87E-4E64-984F-B6A566AFBD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135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790D8-0C68-79EC-E41D-415E9CC4A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ED1CE-AE71-67AC-728E-7B1F7B482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50EEC-78DB-05E9-3EFC-4A2E19967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7FD6-7167-4F75-9632-48576E744A23}" type="datetimeFigureOut">
              <a:rPr lang="en-AU" smtClean="0"/>
              <a:t>16/07/2023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9BF4A-EF46-9163-5F25-059A091C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D9299-88FD-7894-2E9A-2D89084EB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1617-E87E-4E64-984F-B6A566AFBD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810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6B5660-A5EC-92E9-0932-9C3DED4778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E5CD39-EE57-8E0C-2F04-047184E3B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EDBD4-9235-6054-AF85-3966A4B52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7FD6-7167-4F75-9632-48576E744A23}" type="datetimeFigureOut">
              <a:rPr lang="en-AU" smtClean="0"/>
              <a:t>16/07/2023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24843-AA0C-78F6-D201-2C25CCCA0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C2F9B-BBCC-E548-E690-F631925A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1617-E87E-4E64-984F-B6A566AFBD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330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8D73B-8ABB-53F0-7456-CE65316DA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BC3BF-3F6A-4CE3-AF8A-775294DAE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7C27E-2CCA-DB96-E98F-C9113F59B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7FD6-7167-4F75-9632-48576E744A23}" type="datetimeFigureOut">
              <a:rPr lang="en-AU" smtClean="0"/>
              <a:t>16/07/2023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6F3D4-43CB-A3B3-B2EA-C76719A2D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69666-3F02-0888-7B84-59EF0457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1617-E87E-4E64-984F-B6A566AFBD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605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D1CE2-BF65-F209-61CE-C5F40DF1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3210E-B0CD-8BD0-5BCF-97F5C5885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6397E-6EE4-9366-FE25-49B3A295B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7FD6-7167-4F75-9632-48576E744A23}" type="datetimeFigureOut">
              <a:rPr lang="en-AU" smtClean="0"/>
              <a:t>16/07/2023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05599-288F-CB5B-3641-2432F223B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714AB-CD5B-0F90-4B0F-5E59A44B9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1617-E87E-4E64-984F-B6A566AFBD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256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90774-28FF-2D5E-2325-0E1E3075D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82AB3-4981-1EE5-749B-0458BE2AEB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119A78-AFC4-6622-7A38-0F8790AF3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6B736-7B6C-477D-BB83-AAE23E86C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7FD6-7167-4F75-9632-48576E744A23}" type="datetimeFigureOut">
              <a:rPr lang="en-AU" smtClean="0"/>
              <a:t>16/07/2023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19BC82-C394-2F22-0B2F-022D6E288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13F83-8281-805C-D630-7AC4C1B5D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1617-E87E-4E64-984F-B6A566AFBD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168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403A7-EC9D-9BDD-1ADA-8BE03C3D3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E8306-D908-5377-0767-397EC4563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5DB79-74E4-B3ED-A1FE-9C8BCD4D9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D58352-EDE0-4F5E-B1E0-48602AC060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475C75-07C4-0668-3A41-DFD1093FCC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6DF9CD-0FB8-0EB7-C7AB-0891B377A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7FD6-7167-4F75-9632-48576E744A23}" type="datetimeFigureOut">
              <a:rPr lang="en-AU" smtClean="0"/>
              <a:t>16/07/2023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FE7255-7B22-5BE6-1358-209148B44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35D5DA-8F9A-50FB-E593-B8C759ED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1617-E87E-4E64-984F-B6A566AFBD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58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25484-770F-A99D-BDCB-9829EEF0A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642C21-5ADF-3222-8891-CE68E528B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7FD6-7167-4F75-9632-48576E744A23}" type="datetimeFigureOut">
              <a:rPr lang="en-AU" smtClean="0"/>
              <a:t>16/07/2023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B9D0D-F4D5-B989-C43D-9DDF1A38E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D8329-3E4A-4CB7-BF97-40A1B2B2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1617-E87E-4E64-984F-B6A566AFBD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774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9A78FA-5CEA-E73B-9A26-745D0946E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7FD6-7167-4F75-9632-48576E744A23}" type="datetimeFigureOut">
              <a:rPr lang="en-AU" smtClean="0"/>
              <a:t>16/07/2023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F90D9C-433B-923A-89A2-FB56C4AE9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59BB8-5246-7D64-2702-91DF6EEBD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1617-E87E-4E64-984F-B6A566AFBD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046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E9C57-2654-7812-1237-5B0605953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03BA2-B3BD-E38E-E02E-5F59D0CE3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F76E41-D7F4-F8B7-5EB6-95DF1321C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25784-D461-7EC2-7553-C1E598AF5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7FD6-7167-4F75-9632-48576E744A23}" type="datetimeFigureOut">
              <a:rPr lang="en-AU" smtClean="0"/>
              <a:t>16/07/2023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E3973-7B3D-7A26-AF2B-03661BA73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F022F-83F2-059D-35D6-9B4387091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1617-E87E-4E64-984F-B6A566AFBD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729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69041-70CE-27ED-06EC-18A058DC2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C28661-4396-1AC2-93B3-922C1BBBF5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7F573-125E-4DA6-3626-871F3A554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71820D-C540-4CE3-0031-73FF99B5F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7FD6-7167-4F75-9632-48576E744A23}" type="datetimeFigureOut">
              <a:rPr lang="en-AU" smtClean="0"/>
              <a:t>16/07/2023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9CC80-A37B-F5B6-BCD9-F52075CED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518030-666F-101B-7264-199614EB6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1617-E87E-4E64-984F-B6A566AFBD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377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49FC84-74C0-FEE6-1C71-0021EB9E3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2AA0E-4E3F-7F8E-BDE1-754F8CBBF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A7214-B5B5-D138-27BD-ADE2C3320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27FD6-7167-4F75-9632-48576E744A23}" type="datetimeFigureOut">
              <a:rPr lang="en-AU" smtClean="0"/>
              <a:t>16/07/2023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5DEC2-0B25-1822-0E96-2647581931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50B5B-E495-46A5-6AB5-AFC178F80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71617-E87E-4E64-984F-B6A566AFBD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679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6.png"/><Relationship Id="rId19" Type="http://schemas.openxmlformats.org/officeDocument/2006/relationships/customXml" Target="../ink/ink9.xml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21D8-7906-9050-E66A-3DA31B4AC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</a:rPr>
              <a:t>What happens with your observations</a:t>
            </a:r>
            <a:endParaRPr lang="en-AU" sz="8000" b="1" dirty="0">
              <a:ln w="19050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B7591-D26C-8291-CF2F-75E477100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An outline of processing, and what happens with the results</a:t>
            </a:r>
            <a:endParaRPr lang="en-A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354013-E618-9921-BB56-083DF0FDEE11}"/>
              </a:ext>
            </a:extLst>
          </p:cNvPr>
          <p:cNvSpPr txBox="1"/>
          <p:nvPr/>
        </p:nvSpPr>
        <p:spPr>
          <a:xfrm>
            <a:off x="4818089" y="5493895"/>
            <a:ext cx="255582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Dave Herald</a:t>
            </a:r>
            <a:endParaRPr lang="en-AU" sz="3600" b="1" dirty="0">
              <a:ln w="9525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7389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502C5-13D5-3032-AA4A-3D3411183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60" y="262328"/>
            <a:ext cx="5817840" cy="63333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52F477-D85C-B071-E163-2A4CD85C6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66669"/>
            <a:ext cx="5610032" cy="408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95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A9282-784A-5DC5-D2A7-E21F6CE9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486" y="190544"/>
            <a:ext cx="4941725" cy="980986"/>
          </a:xfrm>
        </p:spPr>
        <p:txBody>
          <a:bodyPr>
            <a:normAutofit/>
          </a:bodyPr>
          <a:lstStyle/>
          <a:p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Astrometry  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3/4</a:t>
            </a:r>
            <a:endParaRPr lang="en-AU" sz="32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AB86E-D5CF-A3D9-5100-DA3E37BFC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0586"/>
            <a:ext cx="10515600" cy="5616869"/>
          </a:xfrm>
        </p:spPr>
        <p:txBody>
          <a:bodyPr>
            <a:normAutofit/>
          </a:bodyPr>
          <a:lstStyle/>
          <a:p>
            <a:r>
              <a:rPr lang="en-US" sz="3200" dirty="0" err="1"/>
              <a:t>Didymos</a:t>
            </a:r>
            <a:r>
              <a:rPr lang="en-US" sz="3200" dirty="0"/>
              <a:t> residuals – mas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CCE9FD-D228-3A68-E843-1B050B9EE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91" y="1589526"/>
            <a:ext cx="8359612" cy="52124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8590D3-2DC0-4C59-6EED-FECB48A72172}"/>
              </a:ext>
            </a:extLst>
          </p:cNvPr>
          <p:cNvSpPr txBox="1"/>
          <p:nvPr/>
        </p:nvSpPr>
        <p:spPr>
          <a:xfrm>
            <a:off x="8769927" y="1849582"/>
            <a:ext cx="2895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High credibility in our observations =&gt; orbit updates at Horizons within hours of receipt of each of the occultation results</a:t>
            </a:r>
            <a:endParaRPr lang="en-A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A9282-784A-5DC5-D2A7-E21F6CE9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5051" y="190544"/>
            <a:ext cx="4701898" cy="980986"/>
          </a:xfrm>
        </p:spPr>
        <p:txBody>
          <a:bodyPr>
            <a:normAutofit/>
          </a:bodyPr>
          <a:lstStyle/>
          <a:p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Astrometry  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4/4</a:t>
            </a:r>
            <a:endParaRPr lang="en-AU" sz="32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8898E1-DB19-AF7F-8CBD-E8568606A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87" y="1228346"/>
            <a:ext cx="5626262" cy="54391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CE1605-5A13-144F-7588-8F6E60DABDE9}"/>
              </a:ext>
            </a:extLst>
          </p:cNvPr>
          <p:cNvSpPr txBox="1"/>
          <p:nvPr/>
        </p:nvSpPr>
        <p:spPr>
          <a:xfrm>
            <a:off x="7453745" y="1551709"/>
            <a:ext cx="40362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Occultation results better than:</a:t>
            </a:r>
          </a:p>
          <a:p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C00000"/>
                </a:solidFill>
              </a:rPr>
              <a:t>DART </a:t>
            </a:r>
            <a:r>
              <a:rPr lang="en-AU" sz="2400" dirty="0" err="1">
                <a:solidFill>
                  <a:srgbClr val="C00000"/>
                </a:solidFill>
              </a:rPr>
              <a:t>OpNavs</a:t>
            </a:r>
            <a:r>
              <a:rPr lang="en-AU" sz="2400" dirty="0">
                <a:solidFill>
                  <a:srgbClr val="C00000"/>
                </a:solidFill>
              </a:rPr>
              <a:t> system (</a:t>
            </a:r>
            <a:r>
              <a:rPr lang="en-AU" sz="2400" dirty="0" err="1">
                <a:solidFill>
                  <a:srgbClr val="C00000"/>
                </a:solidFill>
              </a:rPr>
              <a:t>ie</a:t>
            </a:r>
            <a:r>
              <a:rPr lang="en-AU" sz="2400" dirty="0">
                <a:solidFill>
                  <a:srgbClr val="C00000"/>
                </a:solidFill>
              </a:rPr>
              <a:t> position from the DART satellite navigation system)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C00000"/>
                </a:solidFill>
              </a:rPr>
              <a:t>Radar observations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C00000"/>
                </a:solidFill>
              </a:rPr>
              <a:t>The best traditional astrometry before the event</a:t>
            </a:r>
          </a:p>
        </p:txBody>
      </p:sp>
    </p:spTree>
    <p:extLst>
      <p:ext uri="{BB962C8B-B14F-4D97-AF65-F5344CB8AC3E}">
        <p14:creationId xmlns:p14="http://schemas.microsoft.com/office/powerpoint/2010/main" val="218590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C3855-2101-60F8-D691-2B6FE8EDB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283" y="236199"/>
            <a:ext cx="8247435" cy="863027"/>
          </a:xfrm>
        </p:spPr>
        <p:txBody>
          <a:bodyPr>
            <a:noAutofit/>
          </a:bodyPr>
          <a:lstStyle/>
          <a:p>
            <a:r>
              <a:rPr lang="en-AU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Double star discoveries </a:t>
            </a:r>
            <a:r>
              <a:rPr lang="en-AU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– 1/3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7896C-37E6-15AE-D3DF-DFF007F45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67" y="1253331"/>
            <a:ext cx="11575915" cy="3581316"/>
          </a:xfrm>
        </p:spPr>
        <p:txBody>
          <a:bodyPr/>
          <a:lstStyle/>
          <a:p>
            <a:r>
              <a:rPr lang="en-AU" sz="3200" dirty="0"/>
              <a:t>Small number each year</a:t>
            </a:r>
          </a:p>
          <a:p>
            <a:r>
              <a:rPr lang="en-AU" sz="3200" dirty="0"/>
              <a:t>Observers entitled to have their discovery formally recognised, with an entry in the Washington Double Star </a:t>
            </a:r>
            <a:r>
              <a:rPr lang="en-AU" sz="3200" dirty="0" err="1"/>
              <a:t>catalog</a:t>
            </a:r>
            <a:endParaRPr lang="en-AU" sz="3200" dirty="0"/>
          </a:p>
          <a:p>
            <a:r>
              <a:rPr lang="en-AU" sz="3200" dirty="0"/>
              <a:t>This requires a publication is Journal of Double Star Observations</a:t>
            </a:r>
          </a:p>
          <a:p>
            <a:r>
              <a:rPr lang="en-AU" sz="3200" dirty="0"/>
              <a:t>Used to be managed by Brian Loader (New Zealand)</a:t>
            </a:r>
          </a:p>
          <a:p>
            <a:r>
              <a:rPr lang="en-AU" sz="3200" dirty="0"/>
              <a:t>Current situation:</a:t>
            </a:r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D6DAD3-5D5C-90C6-41AA-B47D21B43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659" y="3867150"/>
            <a:ext cx="471487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78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C3855-2101-60F8-D691-2B6FE8EDB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163" y="236199"/>
            <a:ext cx="8387675" cy="863027"/>
          </a:xfrm>
        </p:spPr>
        <p:txBody>
          <a:bodyPr>
            <a:noAutofit/>
          </a:bodyPr>
          <a:lstStyle/>
          <a:p>
            <a:r>
              <a:rPr lang="en-AU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Double star discoveries </a:t>
            </a:r>
            <a:r>
              <a:rPr lang="en-AU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– 2/3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7896C-37E6-15AE-D3DF-DFF007F45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67" y="1253331"/>
            <a:ext cx="11575915" cy="4904278"/>
          </a:xfrm>
        </p:spPr>
        <p:txBody>
          <a:bodyPr>
            <a:normAutofit/>
          </a:bodyPr>
          <a:lstStyle/>
          <a:p>
            <a:r>
              <a:rPr lang="en-AU" sz="3200" dirty="0"/>
              <a:t>Paper format quite basic. </a:t>
            </a:r>
          </a:p>
          <a:p>
            <a:r>
              <a:rPr lang="en-AU" sz="3200" dirty="0"/>
              <a:t>Observed data required : light curve(s); star ID, mag &amp; cords; asteroid ID; date</a:t>
            </a:r>
          </a:p>
          <a:p>
            <a:r>
              <a:rPr lang="en-AU" sz="3200" dirty="0"/>
              <a:t>Computed data required : double star solution(s)</a:t>
            </a:r>
          </a:p>
          <a:p>
            <a:r>
              <a:rPr lang="en-AU" sz="3200" dirty="0"/>
              <a:t>Observers have most of the information required. A standard </a:t>
            </a:r>
            <a:r>
              <a:rPr lang="en-AU" sz="3200" i="1" dirty="0"/>
              <a:t>pro-forma</a:t>
            </a:r>
            <a:r>
              <a:rPr lang="en-AU" sz="3200" dirty="0"/>
              <a:t> paper would enable observers to easily prepare a paper </a:t>
            </a:r>
          </a:p>
          <a:p>
            <a:r>
              <a:rPr lang="en-AU" sz="3200" dirty="0"/>
              <a:t>Will need support with the double star solution</a:t>
            </a:r>
          </a:p>
          <a:p>
            <a:r>
              <a:rPr lang="en-AU" sz="3200" dirty="0"/>
              <a:t>Regional coordinators don’t have the spare time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552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C3855-2101-60F8-D691-2B6FE8EDB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060" y="236199"/>
            <a:ext cx="8189880" cy="863027"/>
          </a:xfrm>
        </p:spPr>
        <p:txBody>
          <a:bodyPr>
            <a:noAutofit/>
          </a:bodyPr>
          <a:lstStyle/>
          <a:p>
            <a:r>
              <a:rPr lang="en-AU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Double star discoveries </a:t>
            </a:r>
            <a:r>
              <a:rPr lang="en-AU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– 3/3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7896C-37E6-15AE-D3DF-DFF007F45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272" y="1253331"/>
            <a:ext cx="9163456" cy="52447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8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Proposal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000" dirty="0"/>
              <a:t>‘someone’ does the work to create a pro forma paper (probably 2 or 3 to cover several situations)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000" dirty="0"/>
              <a:t>Observers involved with the discovery use their data to ‘fill in’ the paper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000" dirty="0"/>
              <a:t>Coordinator(s) provide assistance with the double star solution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000" dirty="0"/>
              <a:t>Paper reviewed by coordinators (or someone who takes on that role)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000" dirty="0"/>
              <a:t>Paper sub</a:t>
            </a:r>
            <a:r>
              <a:rPr lang="en-AU" sz="3200" dirty="0"/>
              <a:t>mitted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5068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6104D-1459-9A30-45B8-54126671B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</a:rPr>
              <a:t>Archiving – with NASA’s PDS system</a:t>
            </a:r>
            <a:endParaRPr lang="en-AU" sz="60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FCEFB-9B7C-849F-3512-1FBF15B4B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54" y="1457748"/>
            <a:ext cx="11341308" cy="5150209"/>
          </a:xfrm>
        </p:spPr>
        <p:txBody>
          <a:bodyPr>
            <a:noAutofit/>
          </a:bodyPr>
          <a:lstStyle/>
          <a:p>
            <a:r>
              <a:rPr lang="en-US" sz="3200" dirty="0"/>
              <a:t>Originally arranged by David Dunham </a:t>
            </a:r>
          </a:p>
          <a:p>
            <a:r>
              <a:rPr lang="en-AU" sz="3200" dirty="0"/>
              <a:t>Has been paused for several years – as for astrometry</a:t>
            </a:r>
          </a:p>
          <a:p>
            <a:r>
              <a:rPr lang="en-AU" sz="3200" dirty="0"/>
              <a:t>Next archive almost ready to go</a:t>
            </a:r>
          </a:p>
          <a:p>
            <a:r>
              <a:rPr lang="en-AU" sz="3200" dirty="0"/>
              <a:t>A lot of work needed to describe </a:t>
            </a:r>
            <a:r>
              <a:rPr lang="en-AU" sz="3200" i="1" dirty="0"/>
              <a:t>every</a:t>
            </a:r>
            <a:r>
              <a:rPr lang="en-AU" sz="3200" dirty="0"/>
              <a:t> field. For asteroids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AU" sz="3200" dirty="0"/>
              <a:t> each event has </a:t>
            </a:r>
            <a:r>
              <a:rPr lang="en-AU" sz="3200" b="1" dirty="0">
                <a:solidFill>
                  <a:srgbClr val="7030A0"/>
                </a:solidFill>
              </a:rPr>
              <a:t>260</a:t>
            </a:r>
            <a:r>
              <a:rPr lang="en-AU" sz="3200" dirty="0"/>
              <a:t> columns of data - with there being more than </a:t>
            </a:r>
            <a:r>
              <a:rPr lang="en-AU" sz="3200" b="1" dirty="0">
                <a:solidFill>
                  <a:srgbClr val="7030A0"/>
                </a:solidFill>
              </a:rPr>
              <a:t>8,800</a:t>
            </a:r>
            <a:r>
              <a:rPr lang="en-AU" sz="3200" dirty="0"/>
              <a:t> rows of data  </a:t>
            </a:r>
            <a:r>
              <a:rPr lang="en-AU" sz="2000" b="1" i="1" dirty="0">
                <a:solidFill>
                  <a:srgbClr val="C00000"/>
                </a:solidFill>
              </a:rPr>
              <a:t>(2.2 million data items)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AU" sz="3200" dirty="0"/>
              <a:t> each observer within each event has </a:t>
            </a:r>
            <a:r>
              <a:rPr lang="en-AU" sz="3200" b="1" dirty="0">
                <a:solidFill>
                  <a:srgbClr val="7030A0"/>
                </a:solidFill>
              </a:rPr>
              <a:t>42</a:t>
            </a:r>
            <a:r>
              <a:rPr lang="en-AU" sz="3200" dirty="0"/>
              <a:t> columns of data – with there being more than </a:t>
            </a:r>
            <a:r>
              <a:rPr lang="en-AU" sz="3200" b="1" dirty="0">
                <a:solidFill>
                  <a:srgbClr val="7030A0"/>
                </a:solidFill>
              </a:rPr>
              <a:t>36,000</a:t>
            </a:r>
            <a:r>
              <a:rPr lang="en-AU" sz="3200" dirty="0"/>
              <a:t> rows of data </a:t>
            </a:r>
            <a:r>
              <a:rPr lang="en-AU" sz="2000" b="1" i="1" dirty="0">
                <a:solidFill>
                  <a:srgbClr val="C00000"/>
                </a:solidFill>
              </a:rPr>
              <a:t>(1.5 million data items)</a:t>
            </a:r>
            <a:endParaRPr lang="en-AU" sz="3200" dirty="0"/>
          </a:p>
          <a:p>
            <a:r>
              <a:rPr lang="en-AU" sz="3200" dirty="0"/>
              <a:t>Each column is required to have a full description of its content</a:t>
            </a:r>
          </a:p>
        </p:txBody>
      </p:sp>
    </p:spTree>
    <p:extLst>
      <p:ext uri="{BB962C8B-B14F-4D97-AF65-F5344CB8AC3E}">
        <p14:creationId xmlns:p14="http://schemas.microsoft.com/office/powerpoint/2010/main" val="1266755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9E0A4-C14D-A4E4-2961-7CF678A1D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795"/>
            <a:ext cx="10515600" cy="49508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Illustration of archive data – PDS4 Viewer</a:t>
            </a:r>
            <a:endParaRPr lang="en-AU" b="1" dirty="0">
              <a:ln w="12700">
                <a:solidFill>
                  <a:srgbClr val="C0000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0C8BC3-3788-6523-06A4-853BEBBD2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51" y="630876"/>
            <a:ext cx="11353800" cy="609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19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BAE7-A709-A00D-1232-E9D43D484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Archive file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38FE2-6F6D-1C79-2886-02ACB60BC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3600" dirty="0"/>
              <a:t>Archive files give:</a:t>
            </a:r>
          </a:p>
          <a:p>
            <a:r>
              <a:rPr lang="en-AU" sz="3600" dirty="0"/>
              <a:t>The observations (events, observer details)</a:t>
            </a:r>
          </a:p>
          <a:p>
            <a:r>
              <a:rPr lang="en-AU" sz="3600" dirty="0"/>
              <a:t>Diameters from Shape Model fitting</a:t>
            </a:r>
          </a:p>
          <a:p>
            <a:r>
              <a:rPr lang="en-AU" sz="3600" dirty="0"/>
              <a:t>Astrometry</a:t>
            </a:r>
          </a:p>
          <a:p>
            <a:r>
              <a:rPr lang="en-AU" sz="3600" dirty="0"/>
              <a:t>Double Stars</a:t>
            </a:r>
          </a:p>
        </p:txBody>
      </p:sp>
    </p:spTree>
    <p:extLst>
      <p:ext uri="{BB962C8B-B14F-4D97-AF65-F5344CB8AC3E}">
        <p14:creationId xmlns:p14="http://schemas.microsoft.com/office/powerpoint/2010/main" val="54694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F29B6-9A27-FB8E-9A75-773EA6E12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094" y="162758"/>
            <a:ext cx="6761813" cy="1325563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C00000"/>
                </a:solidFill>
              </a:rPr>
              <a:t>Any Questions?</a:t>
            </a:r>
            <a:endParaRPr lang="en-AU" sz="8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52DF3A19-A05C-C41C-95F2-57DCD04E94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505935"/>
              </p:ext>
            </p:extLst>
          </p:nvPr>
        </p:nvGraphicFramePr>
        <p:xfrm>
          <a:off x="4171950" y="1292355"/>
          <a:ext cx="3848100" cy="547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3848100" imgH="5478463" progId="">
                  <p:embed/>
                </p:oleObj>
              </mc:Choice>
              <mc:Fallback>
                <p:oleObj name="Clip" r:id="rId2" imgW="3848100" imgH="5478463" progId="">
                  <p:embed/>
                  <p:pic>
                    <p:nvPicPr>
                      <p:cNvPr id="22531" name="Object 2">
                        <a:extLst>
                          <a:ext uri="{FF2B5EF4-FFF2-40B4-BE49-F238E27FC236}">
                            <a16:creationId xmlns:a16="http://schemas.microsoft.com/office/drawing/2014/main" id="{B06FDC16-297E-5525-3F07-A048DEA80F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950" y="1292355"/>
                        <a:ext cx="3848100" cy="547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2991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94676-1C55-743E-8AFE-3CE55B129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540" y="72817"/>
            <a:ext cx="6596921" cy="987271"/>
          </a:xfrm>
        </p:spPr>
        <p:txBody>
          <a:bodyPr>
            <a:noAutofit/>
          </a:bodyPr>
          <a:lstStyle/>
          <a:p>
            <a:r>
              <a:rPr lang="en-US" sz="60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Step 1 - Observations</a:t>
            </a:r>
            <a:endParaRPr lang="en-AU" sz="6000" b="1" dirty="0">
              <a:ln w="190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B4289B-B129-5923-1D45-E33F4C65A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234" y="2025896"/>
            <a:ext cx="1664080" cy="7715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535097-0360-5046-644F-2B2CB9673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234" y="5412533"/>
            <a:ext cx="1664080" cy="7715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A90B5B-E66C-43E4-5EA8-8798A4B0A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39" y="3132289"/>
            <a:ext cx="1664080" cy="7715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C71FC4-3498-DB5E-CAB7-94D90BBB2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39" y="4261168"/>
            <a:ext cx="1664080" cy="7715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10C19A-8CDB-5D42-207B-2B7BEEB8A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39" y="5390047"/>
            <a:ext cx="1664080" cy="7715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0CB5AC-29E1-F6A5-2EC8-550606A36FFE}"/>
              </a:ext>
            </a:extLst>
          </p:cNvPr>
          <p:cNvSpPr txBox="1"/>
          <p:nvPr/>
        </p:nvSpPr>
        <p:spPr>
          <a:xfrm>
            <a:off x="5366479" y="927790"/>
            <a:ext cx="6007916" cy="56630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Regional coordinator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Brings observations together, and prepares an event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Identifies any problems, and communicates with observers to resolve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Generates and adds a ‘</a:t>
            </a:r>
            <a:r>
              <a:rPr lang="en-US" sz="2400" b="1" dirty="0" err="1"/>
              <a:t>postdiction</a:t>
            </a:r>
            <a:r>
              <a:rPr lang="en-US" sz="2400" b="1" dirty="0"/>
              <a:t>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Fits ellipse to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Initial fit to shape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Initial double star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Initial asteroid satellite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Coordinates with other coordinators when event crosses multiple regions</a:t>
            </a:r>
          </a:p>
          <a:p>
            <a:pPr algn="ctr"/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When OK, send to Global coordinator, in batches of 10</a:t>
            </a:r>
          </a:p>
          <a:p>
            <a:endParaRPr lang="en-AU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D9877C9-DBF7-D8EE-34DA-2DF5E9689E41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2685819" y="4646951"/>
            <a:ext cx="26806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D651884-B9FA-090D-CBBE-08612176F395}"/>
              </a:ext>
            </a:extLst>
          </p:cNvPr>
          <p:cNvCxnSpPr>
            <a:cxnSpLocks/>
          </p:cNvCxnSpPr>
          <p:nvPr/>
        </p:nvCxnSpPr>
        <p:spPr>
          <a:xfrm>
            <a:off x="2693314" y="5655229"/>
            <a:ext cx="267316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81775226-4BC1-0DE2-C6A3-618E4C976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234" y="4258345"/>
            <a:ext cx="1664080" cy="7715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CD3B1B8-A2F7-247C-6CCE-8411E3DAC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234" y="5387224"/>
            <a:ext cx="1664080" cy="7715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4FC715E-BD0A-9401-F630-C23A11684025}"/>
              </a:ext>
            </a:extLst>
          </p:cNvPr>
          <p:cNvCxnSpPr>
            <a:cxnSpLocks/>
          </p:cNvCxnSpPr>
          <p:nvPr/>
        </p:nvCxnSpPr>
        <p:spPr>
          <a:xfrm>
            <a:off x="2693314" y="2386370"/>
            <a:ext cx="2680660" cy="224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616CD1E-C018-A481-01DE-3BD37CCF6FB4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693314" y="3520895"/>
            <a:ext cx="2680660" cy="168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B1F51A0-4BC2-7AC7-C56A-52824DCC5B66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2693314" y="4644128"/>
            <a:ext cx="26806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AA6E7A8-4805-32EC-5894-0627108E5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234" y="2028719"/>
            <a:ext cx="1664080" cy="7715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B3583F-2C99-3B63-1D4F-C2653FCAA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234" y="3135112"/>
            <a:ext cx="1664080" cy="7715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1E331F-6951-BB01-9BEA-69C983199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234" y="4261168"/>
            <a:ext cx="1664080" cy="7715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9156C30-102F-54C3-1498-9D0C99127CEE}"/>
              </a:ext>
            </a:extLst>
          </p:cNvPr>
          <p:cNvSpPr txBox="1"/>
          <p:nvPr/>
        </p:nvSpPr>
        <p:spPr>
          <a:xfrm>
            <a:off x="3117954" y="1423856"/>
            <a:ext cx="1885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Time frame:</a:t>
            </a:r>
          </a:p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Days…</a:t>
            </a:r>
            <a:endParaRPr lang="en-A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2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A9282-784A-5DC5-D2A7-E21F6CE9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878" y="-35004"/>
            <a:ext cx="8493177" cy="1325563"/>
          </a:xfrm>
          <a:ln w="28575">
            <a:noFill/>
          </a:ln>
        </p:spPr>
        <p:txBody>
          <a:bodyPr/>
          <a:lstStyle/>
          <a:p>
            <a:r>
              <a:rPr lang="en-US" sz="60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Stage 2  Global coordinator</a:t>
            </a:r>
            <a:endParaRPr lang="en-AU" sz="6000" b="1" dirty="0">
              <a:ln w="190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65C83C-6F5C-E532-C4E4-87419720DF86}"/>
              </a:ext>
            </a:extLst>
          </p:cNvPr>
          <p:cNvSpPr txBox="1"/>
          <p:nvPr/>
        </p:nvSpPr>
        <p:spPr>
          <a:xfrm>
            <a:off x="365344" y="1290559"/>
            <a:ext cx="224852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Regional coordinator</a:t>
            </a:r>
          </a:p>
          <a:p>
            <a:pPr algn="ctr"/>
            <a:r>
              <a:rPr lang="en-US" dirty="0"/>
              <a:t>Australasia</a:t>
            </a: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A9FC55-5A39-3912-D2E6-8F52008E5E70}"/>
              </a:ext>
            </a:extLst>
          </p:cNvPr>
          <p:cNvSpPr txBox="1"/>
          <p:nvPr/>
        </p:nvSpPr>
        <p:spPr>
          <a:xfrm>
            <a:off x="365345" y="2259172"/>
            <a:ext cx="224852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Regional coordinator</a:t>
            </a:r>
          </a:p>
          <a:p>
            <a:pPr algn="ctr"/>
            <a:r>
              <a:rPr lang="en-US" dirty="0"/>
              <a:t>Europe</a:t>
            </a: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1040E2-3310-50BA-C0C1-D85BD3B27E79}"/>
              </a:ext>
            </a:extLst>
          </p:cNvPr>
          <p:cNvSpPr txBox="1"/>
          <p:nvPr/>
        </p:nvSpPr>
        <p:spPr>
          <a:xfrm>
            <a:off x="365345" y="3227785"/>
            <a:ext cx="224852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Regional coordinator</a:t>
            </a:r>
          </a:p>
          <a:p>
            <a:pPr algn="ctr"/>
            <a:r>
              <a:rPr lang="en-US" dirty="0"/>
              <a:t>Japan</a:t>
            </a: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0F535B-EB16-ABB8-2A6F-EA7D333F530D}"/>
              </a:ext>
            </a:extLst>
          </p:cNvPr>
          <p:cNvSpPr txBox="1"/>
          <p:nvPr/>
        </p:nvSpPr>
        <p:spPr>
          <a:xfrm>
            <a:off x="365345" y="4196398"/>
            <a:ext cx="224852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Regional coordinator</a:t>
            </a:r>
          </a:p>
          <a:p>
            <a:pPr algn="ctr"/>
            <a:r>
              <a:rPr lang="en-US" dirty="0"/>
              <a:t>North America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2760C5-5EED-6BD9-CD1E-0676A170F775}"/>
              </a:ext>
            </a:extLst>
          </p:cNvPr>
          <p:cNvSpPr txBox="1"/>
          <p:nvPr/>
        </p:nvSpPr>
        <p:spPr>
          <a:xfrm>
            <a:off x="365345" y="5165011"/>
            <a:ext cx="2248525" cy="646331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Regional coordinator</a:t>
            </a:r>
          </a:p>
          <a:p>
            <a:pPr algn="ctr"/>
            <a:r>
              <a:rPr lang="en-US" dirty="0"/>
              <a:t>South America</a:t>
            </a:r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34CF12-0DE5-B1AC-3401-789D25957EF4}"/>
              </a:ext>
            </a:extLst>
          </p:cNvPr>
          <p:cNvSpPr txBox="1"/>
          <p:nvPr/>
        </p:nvSpPr>
        <p:spPr>
          <a:xfrm>
            <a:off x="365345" y="6133624"/>
            <a:ext cx="2248525" cy="446892"/>
          </a:xfrm>
          <a:prstGeom prst="rect">
            <a:avLst/>
          </a:prstGeom>
          <a:solidFill>
            <a:srgbClr val="FF99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Unistellar</a:t>
            </a:r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14A448-8F74-BF27-0673-6AEA1407774E}"/>
              </a:ext>
            </a:extLst>
          </p:cNvPr>
          <p:cNvSpPr txBox="1"/>
          <p:nvPr/>
        </p:nvSpPr>
        <p:spPr>
          <a:xfrm>
            <a:off x="4716239" y="1345823"/>
            <a:ext cx="4273311" cy="50783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C00000"/>
                </a:solidFill>
              </a:rPr>
              <a:t>Quality Assurance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Superficial overall check of the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Closely review: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/>
              <a:t> shape model fitting,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/>
              <a:t>double star solutions,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/>
              <a:t>possible asteroid satellite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Review chord consistency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Merge </a:t>
            </a:r>
            <a:r>
              <a:rPr lang="en-US" sz="2400" dirty="0" err="1"/>
              <a:t>Unistellar</a:t>
            </a:r>
            <a:r>
              <a:rPr lang="en-US" sz="2400" dirty="0"/>
              <a:t> observations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Where an observation looks like there might be a hidden problem, ask questions</a:t>
            </a:r>
          </a:p>
          <a:p>
            <a:pPr algn="ctr"/>
            <a:r>
              <a:rPr lang="en-US" sz="2400" b="1" dirty="0">
                <a:ln w="9525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When OK, add to main file</a:t>
            </a:r>
            <a:endParaRPr lang="en-AU" sz="2400" b="1" dirty="0">
              <a:ln w="9525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78BE7E9-36B0-17CA-7C64-55C96EB05D23}"/>
              </a:ext>
            </a:extLst>
          </p:cNvPr>
          <p:cNvCxnSpPr>
            <a:cxnSpLocks/>
          </p:cNvCxnSpPr>
          <p:nvPr/>
        </p:nvCxnSpPr>
        <p:spPr>
          <a:xfrm>
            <a:off x="2613869" y="1779918"/>
            <a:ext cx="2102370" cy="5925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07C1EF6-9437-5ED5-BD72-B23FC4531EE0}"/>
              </a:ext>
            </a:extLst>
          </p:cNvPr>
          <p:cNvCxnSpPr>
            <a:cxnSpLocks/>
          </p:cNvCxnSpPr>
          <p:nvPr/>
        </p:nvCxnSpPr>
        <p:spPr>
          <a:xfrm>
            <a:off x="2613869" y="2595988"/>
            <a:ext cx="2102370" cy="4005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86945F8-EA10-67CC-23CA-9261F6DDDDFA}"/>
              </a:ext>
            </a:extLst>
          </p:cNvPr>
          <p:cNvCxnSpPr>
            <a:cxnSpLocks/>
          </p:cNvCxnSpPr>
          <p:nvPr/>
        </p:nvCxnSpPr>
        <p:spPr>
          <a:xfrm>
            <a:off x="2603916" y="3541206"/>
            <a:ext cx="2112323" cy="669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A654264-457E-7C98-055C-582A19AE834F}"/>
              </a:ext>
            </a:extLst>
          </p:cNvPr>
          <p:cNvCxnSpPr>
            <a:cxnSpLocks/>
          </p:cNvCxnSpPr>
          <p:nvPr/>
        </p:nvCxnSpPr>
        <p:spPr>
          <a:xfrm flipV="1">
            <a:off x="2593964" y="4349578"/>
            <a:ext cx="2122275" cy="1665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6F00728-7E39-17E3-B767-C28E11274780}"/>
              </a:ext>
            </a:extLst>
          </p:cNvPr>
          <p:cNvCxnSpPr>
            <a:cxnSpLocks/>
          </p:cNvCxnSpPr>
          <p:nvPr/>
        </p:nvCxnSpPr>
        <p:spPr>
          <a:xfrm flipV="1">
            <a:off x="2613869" y="5053372"/>
            <a:ext cx="2102370" cy="3149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C4DBA8B-0D25-4BA2-69D4-0B7151106171}"/>
              </a:ext>
            </a:extLst>
          </p:cNvPr>
          <p:cNvCxnSpPr>
            <a:cxnSpLocks/>
          </p:cNvCxnSpPr>
          <p:nvPr/>
        </p:nvCxnSpPr>
        <p:spPr>
          <a:xfrm flipV="1">
            <a:off x="2613869" y="5696465"/>
            <a:ext cx="2112322" cy="5837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528951C-DFB5-E7A2-2F36-CDEDF22F7506}"/>
              </a:ext>
            </a:extLst>
          </p:cNvPr>
          <p:cNvSpPr txBox="1"/>
          <p:nvPr/>
        </p:nvSpPr>
        <p:spPr>
          <a:xfrm>
            <a:off x="2992417" y="1251154"/>
            <a:ext cx="1664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Time frame</a:t>
            </a:r>
          </a:p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&lt; 2 months</a:t>
            </a:r>
            <a:endParaRPr lang="en-A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C5A867-AAE4-6826-CF01-D9D298515866}"/>
              </a:ext>
            </a:extLst>
          </p:cNvPr>
          <p:cNvSpPr txBox="1"/>
          <p:nvPr/>
        </p:nvSpPr>
        <p:spPr>
          <a:xfrm>
            <a:off x="9156368" y="2446536"/>
            <a:ext cx="2755556" cy="2062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</a:t>
            </a:r>
            <a:r>
              <a:rPr lang="en-US" sz="2400" b="1" spc="50" baseline="3000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nd</a:t>
            </a:r>
            <a:r>
              <a:rPr lang="en-US" sz="24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level</a:t>
            </a:r>
          </a:p>
          <a:p>
            <a:pPr algn="ctr"/>
            <a:r>
              <a:rPr lang="en-US" sz="24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Quality Assurance</a:t>
            </a:r>
          </a:p>
          <a:p>
            <a:r>
              <a:rPr lang="en-US" sz="2000" dirty="0"/>
              <a:t>Review events on a</a:t>
            </a:r>
          </a:p>
          <a:p>
            <a:r>
              <a:rPr lang="en-US" sz="2000" dirty="0"/>
              <a:t>Monthly basis, when events for that month are globally complete</a:t>
            </a:r>
            <a:endParaRPr lang="en-AU" sz="2000" dirty="0"/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85BB1DF0-D67F-2506-07ED-1D3A2C63ABE4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8989551" y="4508639"/>
            <a:ext cx="1544595" cy="1003538"/>
          </a:xfrm>
          <a:prstGeom prst="bentConnector2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A1F4AE81-EE71-4388-244B-AD5E62B7728D}"/>
              </a:ext>
            </a:extLst>
          </p:cNvPr>
          <p:cNvCxnSpPr>
            <a:cxnSpLocks/>
            <a:stCxn id="3" idx="0"/>
          </p:cNvCxnSpPr>
          <p:nvPr/>
        </p:nvCxnSpPr>
        <p:spPr>
          <a:xfrm rot="16200000" flipV="1">
            <a:off x="9483872" y="1396262"/>
            <a:ext cx="555952" cy="154459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372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6104D-1459-9A30-45B8-54126671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860" y="365126"/>
            <a:ext cx="10054281" cy="1049724"/>
          </a:xfrm>
        </p:spPr>
        <p:txBody>
          <a:bodyPr>
            <a:normAutofit/>
          </a:bodyPr>
          <a:lstStyle/>
          <a:p>
            <a:r>
              <a:rPr lang="en-US" sz="66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What happens to the results?</a:t>
            </a:r>
            <a:endParaRPr lang="en-AU" sz="6600" b="1" dirty="0">
              <a:ln w="190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FCEFB-9B7C-849F-3512-1FBF15B4B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3197" y="1590847"/>
            <a:ext cx="3865606" cy="4351338"/>
          </a:xfrm>
        </p:spPr>
        <p:txBody>
          <a:bodyPr/>
          <a:lstStyle/>
          <a:p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Size and shape</a:t>
            </a:r>
          </a:p>
          <a:p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Astrometry</a:t>
            </a:r>
          </a:p>
          <a:p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Double stars</a:t>
            </a:r>
          </a:p>
          <a:p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Asteroid moons</a:t>
            </a:r>
          </a:p>
          <a:p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Archiving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7688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94676-1C55-743E-8AFE-3CE55B129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053" y="0"/>
            <a:ext cx="7759894" cy="888641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</a:rPr>
              <a:t>Size &amp; shape of asteroids</a:t>
            </a:r>
            <a:endParaRPr lang="en-AU" sz="66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3BF0E-ECAD-8D1D-F625-59CE3BD40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71" y="762332"/>
            <a:ext cx="11842029" cy="5457351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>
                <a:solidFill>
                  <a:srgbClr val="C00000"/>
                </a:solidFill>
              </a:rPr>
              <a:t>Original motivator for occultations</a:t>
            </a:r>
          </a:p>
          <a:p>
            <a:r>
              <a:rPr lang="en-US" sz="12800" dirty="0">
                <a:solidFill>
                  <a:srgbClr val="C00000"/>
                </a:solidFill>
              </a:rPr>
              <a:t>Multichord events are required</a:t>
            </a:r>
          </a:p>
          <a:p>
            <a:r>
              <a:rPr lang="en-US" sz="12800" dirty="0">
                <a:solidFill>
                  <a:srgbClr val="C00000"/>
                </a:solidFill>
              </a:rPr>
              <a:t>Only get a single profile – a problem since asteroids generally have significant irregularities</a:t>
            </a:r>
          </a:p>
          <a:p>
            <a:r>
              <a:rPr lang="en-US" sz="12800" dirty="0">
                <a:solidFill>
                  <a:srgbClr val="C00000"/>
                </a:solidFill>
              </a:rPr>
              <a:t>Combine with shape models      good diameters</a:t>
            </a:r>
          </a:p>
          <a:p>
            <a:r>
              <a:rPr lang="en-US" sz="12800" dirty="0">
                <a:solidFill>
                  <a:srgbClr val="C00000"/>
                </a:solidFill>
              </a:rPr>
              <a:t>Shape </a:t>
            </a:r>
            <a:r>
              <a:rPr lang="en-US" sz="12800" dirty="0" err="1">
                <a:solidFill>
                  <a:srgbClr val="C00000"/>
                </a:solidFill>
              </a:rPr>
              <a:t>modellers</a:t>
            </a:r>
            <a:r>
              <a:rPr lang="en-US" sz="12800" dirty="0">
                <a:solidFill>
                  <a:srgbClr val="C00000"/>
                </a:solidFill>
              </a:rPr>
              <a:t> use occultation results to improve models</a:t>
            </a:r>
          </a:p>
          <a:p>
            <a:r>
              <a:rPr lang="en-US" sz="12800" dirty="0">
                <a:solidFill>
                  <a:srgbClr val="C00000"/>
                </a:solidFill>
              </a:rPr>
              <a:t>Occultation diameters demonstrate that diameters from satellite (</a:t>
            </a:r>
            <a:r>
              <a:rPr lang="en-US" sz="12800" dirty="0" err="1">
                <a:solidFill>
                  <a:srgbClr val="C00000"/>
                </a:solidFill>
              </a:rPr>
              <a:t>eg</a:t>
            </a:r>
            <a:r>
              <a:rPr lang="en-US" sz="12800" dirty="0">
                <a:solidFill>
                  <a:srgbClr val="C00000"/>
                </a:solidFill>
              </a:rPr>
              <a:t> NEOWISE) are quite reliable. Significant differences caused by albedo issues </a:t>
            </a:r>
          </a:p>
          <a:p>
            <a:r>
              <a:rPr lang="en-US" sz="12800" b="1" dirty="0">
                <a:solidFill>
                  <a:srgbClr val="7030A0"/>
                </a:solidFill>
              </a:rPr>
              <a:t>Publication of results - </a:t>
            </a:r>
            <a:r>
              <a:rPr lang="en-US" sz="14400" b="1" i="1" dirty="0">
                <a:solidFill>
                  <a:srgbClr val="7030A0"/>
                </a:solidFill>
              </a:rPr>
              <a:t>almost non-existent</a:t>
            </a:r>
            <a:r>
              <a:rPr lang="en-US" sz="12800" dirty="0">
                <a:solidFill>
                  <a:srgbClr val="C00000"/>
                </a:solidFill>
              </a:rPr>
              <a:t>. MNRAS paper gave an indication, but no more. The forthcoming PDS archive will have a full table of results, for those with shape models</a:t>
            </a:r>
          </a:p>
          <a:p>
            <a:r>
              <a:rPr lang="en-US" sz="12800" dirty="0">
                <a:solidFill>
                  <a:srgbClr val="C00000"/>
                </a:solidFill>
              </a:rPr>
              <a:t>Have been used, in combination with mass measurements from orbital perturbations, to derive densities of some asteroids.</a:t>
            </a:r>
          </a:p>
          <a:p>
            <a:endParaRPr lang="en-US" sz="12800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0E0F8DD-92E5-7213-ACE4-850004C2EF9D}"/>
              </a:ext>
            </a:extLst>
          </p:cNvPr>
          <p:cNvSpPr/>
          <p:nvPr/>
        </p:nvSpPr>
        <p:spPr>
          <a:xfrm flipV="1">
            <a:off x="5427366" y="2557750"/>
            <a:ext cx="458772" cy="2875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0160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DB265-9E20-20A4-1234-054067388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48" y="218026"/>
            <a:ext cx="11158303" cy="867271"/>
          </a:xfrm>
        </p:spPr>
        <p:txBody>
          <a:bodyPr>
            <a:normAutofit/>
          </a:bodyPr>
          <a:lstStyle/>
          <a:p>
            <a:r>
              <a:rPr lang="en-AU" sz="48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Asteroid diameters from shape model fitting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33AE-ECB6-B110-A05D-55E4DE95E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172FAE-31A0-9FA8-075E-8DB8D2DD2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72" y="1578286"/>
            <a:ext cx="11951056" cy="518977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1B0222-A34C-6455-5EAA-807F6ED9046C}"/>
              </a:ext>
            </a:extLst>
          </p:cNvPr>
          <p:cNvCxnSpPr/>
          <p:nvPr/>
        </p:nvCxnSpPr>
        <p:spPr>
          <a:xfrm>
            <a:off x="7644984" y="1578286"/>
            <a:ext cx="0" cy="518977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641526-DEB8-7908-4FA2-FED6B6B8BB46}"/>
              </a:ext>
            </a:extLst>
          </p:cNvPr>
          <p:cNvCxnSpPr/>
          <p:nvPr/>
        </p:nvCxnSpPr>
        <p:spPr>
          <a:xfrm>
            <a:off x="3267856" y="1578286"/>
            <a:ext cx="0" cy="518977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EB3B582-212C-B0FF-ECE9-AB4A23437903}"/>
                  </a:ext>
                </a:extLst>
              </p14:cNvPr>
              <p14:cNvContentPartPr/>
              <p14:nvPr/>
            </p14:nvContentPartPr>
            <p14:xfrm>
              <a:off x="6205963" y="1773561"/>
              <a:ext cx="1460880" cy="504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EB3B582-212C-B0FF-ECE9-AB4A234379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51963" y="1665561"/>
                <a:ext cx="156852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6795371-A5A1-1F3A-267D-8FF4FB5DA62B}"/>
                  </a:ext>
                </a:extLst>
              </p14:cNvPr>
              <p14:cNvContentPartPr/>
              <p14:nvPr/>
            </p14:nvContentPartPr>
            <p14:xfrm>
              <a:off x="3342883" y="1760961"/>
              <a:ext cx="640440" cy="770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6795371-A5A1-1F3A-267D-8FF4FB5DA6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88883" y="1653321"/>
                <a:ext cx="74808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AE8E4B9-0A19-A41D-7120-BC4D019A015E}"/>
                  </a:ext>
                </a:extLst>
              </p14:cNvPr>
              <p14:cNvContentPartPr/>
              <p14:nvPr/>
            </p14:nvContentPartPr>
            <p14:xfrm>
              <a:off x="3874603" y="1783641"/>
              <a:ext cx="97200" cy="79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AE8E4B9-0A19-A41D-7120-BC4D019A015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20963" y="1676001"/>
                <a:ext cx="2048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8C31E9B-71F0-0AD7-6E85-4FB98DC186F6}"/>
                  </a:ext>
                </a:extLst>
              </p14:cNvPr>
              <p14:cNvContentPartPr/>
              <p14:nvPr/>
            </p14:nvContentPartPr>
            <p14:xfrm>
              <a:off x="4039483" y="1790481"/>
              <a:ext cx="674640" cy="385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8C31E9B-71F0-0AD7-6E85-4FB98DC186F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85843" y="1682481"/>
                <a:ext cx="78228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725E1C3-F48C-BC3C-171E-F2664E1FE7A6}"/>
                  </a:ext>
                </a:extLst>
              </p14:cNvPr>
              <p14:cNvContentPartPr/>
              <p14:nvPr/>
            </p14:nvContentPartPr>
            <p14:xfrm>
              <a:off x="4062163" y="1779681"/>
              <a:ext cx="9000" cy="115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725E1C3-F48C-BC3C-171E-F2664E1FE7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08163" y="1672041"/>
                <a:ext cx="11664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69EABB1-E00E-65B6-24AE-C254C7CED671}"/>
                  </a:ext>
                </a:extLst>
              </p14:cNvPr>
              <p14:cNvContentPartPr/>
              <p14:nvPr/>
            </p14:nvContentPartPr>
            <p14:xfrm>
              <a:off x="4062163" y="1776081"/>
              <a:ext cx="111960" cy="154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69EABB1-E00E-65B6-24AE-C254C7CED67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08163" y="1668441"/>
                <a:ext cx="21960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C54F02A-0C14-E46B-9E05-BC4BC01CA4B4}"/>
                  </a:ext>
                </a:extLst>
              </p14:cNvPr>
              <p14:cNvContentPartPr/>
              <p14:nvPr/>
            </p14:nvContentPartPr>
            <p14:xfrm>
              <a:off x="4391923" y="1881201"/>
              <a:ext cx="13464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C54F02A-0C14-E46B-9E05-BC4BC01CA4B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37923" y="1773201"/>
                <a:ext cx="24228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C312133F-F227-0A58-F93C-B0D632FBF30A}"/>
              </a:ext>
            </a:extLst>
          </p:cNvPr>
          <p:cNvSpPr txBox="1"/>
          <p:nvPr/>
        </p:nvSpPr>
        <p:spPr>
          <a:xfrm>
            <a:off x="3282479" y="1272267"/>
            <a:ext cx="1514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b="1" dirty="0">
                <a:solidFill>
                  <a:srgbClr val="C00000"/>
                </a:solidFill>
              </a:rPr>
              <a:t>x km ± y km</a:t>
            </a:r>
            <a:endParaRPr lang="en-AU" b="1" dirty="0">
              <a:solidFill>
                <a:srgbClr val="C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EEF557-B001-956D-7BB8-02FBFB7C90E7}"/>
              </a:ext>
            </a:extLst>
          </p:cNvPr>
          <p:cNvSpPr txBox="1"/>
          <p:nvPr/>
        </p:nvSpPr>
        <p:spPr>
          <a:xfrm>
            <a:off x="6205963" y="1270795"/>
            <a:ext cx="1528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Shape model</a:t>
            </a:r>
            <a:endParaRPr lang="en-A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A2092A-5231-AD60-2FED-CBBA0DBE7590}"/>
              </a:ext>
            </a:extLst>
          </p:cNvPr>
          <p:cNvSpPr txBox="1"/>
          <p:nvPr/>
        </p:nvSpPr>
        <p:spPr>
          <a:xfrm>
            <a:off x="4706915" y="1131758"/>
            <a:ext cx="801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# events used</a:t>
            </a:r>
            <a:endParaRPr lang="en-A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D31641-0AA1-1B53-C09E-5E05B5F92C55}"/>
              </a:ext>
            </a:extLst>
          </p:cNvPr>
          <p:cNvSpPr txBox="1"/>
          <p:nvPr/>
        </p:nvSpPr>
        <p:spPr>
          <a:xfrm>
            <a:off x="5477317" y="916314"/>
            <a:ext cx="8014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# events model invalid</a:t>
            </a:r>
            <a:endParaRPr lang="en-AU" sz="1400" b="1" dirty="0">
              <a:solidFill>
                <a:srgbClr val="C0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BF1175-4B0E-AAAC-D018-70AE3C65804C}"/>
              </a:ext>
            </a:extLst>
          </p:cNvPr>
          <p:cNvSpPr txBox="1"/>
          <p:nvPr/>
        </p:nvSpPr>
        <p:spPr>
          <a:xfrm>
            <a:off x="1856310" y="1066158"/>
            <a:ext cx="1295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9900CC"/>
                </a:solidFill>
              </a:rPr>
              <a:t>Nominal</a:t>
            </a:r>
          </a:p>
          <a:p>
            <a:pPr algn="ctr"/>
            <a:r>
              <a:rPr lang="en-US" sz="1400" b="1" dirty="0" err="1">
                <a:solidFill>
                  <a:srgbClr val="9900CC"/>
                </a:solidFill>
              </a:rPr>
              <a:t>Dia</a:t>
            </a:r>
            <a:r>
              <a:rPr lang="en-US" sz="1400" b="1" dirty="0">
                <a:solidFill>
                  <a:srgbClr val="9900CC"/>
                </a:solidFill>
              </a:rPr>
              <a:t>  &amp; </a:t>
            </a:r>
            <a:r>
              <a:rPr lang="en-US" sz="1400" b="1" dirty="0" err="1">
                <a:solidFill>
                  <a:srgbClr val="9900CC"/>
                </a:solidFill>
              </a:rPr>
              <a:t>Uncert</a:t>
            </a:r>
            <a:endParaRPr lang="en-AU" sz="1400" b="1" dirty="0">
              <a:solidFill>
                <a:srgbClr val="9900CC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A861009-48B4-A697-4E9B-048F4BDA0E5F}"/>
                  </a:ext>
                </a:extLst>
              </p14:cNvPr>
              <p14:cNvContentPartPr/>
              <p14:nvPr/>
            </p14:nvContentPartPr>
            <p14:xfrm>
              <a:off x="5538523" y="1804161"/>
              <a:ext cx="559800" cy="399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A861009-48B4-A697-4E9B-048F4BDA0E5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84883" y="1696521"/>
                <a:ext cx="66744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C4A6D82-128F-F31C-3372-75368C917166}"/>
                  </a:ext>
                </a:extLst>
              </p14:cNvPr>
              <p14:cNvContentPartPr/>
              <p14:nvPr/>
            </p14:nvContentPartPr>
            <p14:xfrm>
              <a:off x="4841563" y="1798401"/>
              <a:ext cx="642600" cy="230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C4A6D82-128F-F31C-3372-75368C91716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87563" y="1690761"/>
                <a:ext cx="750240" cy="23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2741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A9282-784A-5DC5-D2A7-E21F6CE9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434" y="190544"/>
            <a:ext cx="4051133" cy="980986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Astrometry </a:t>
            </a:r>
            <a:r>
              <a:rPr lang="en-US" sz="36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 1/4</a:t>
            </a:r>
            <a:endParaRPr lang="en-AU" sz="3600" b="1" dirty="0">
              <a:ln w="190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AB86E-D5CF-A3D9-5100-DA3E37BFC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0" y="1050586"/>
            <a:ext cx="11152682" cy="561686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Discussion with Director of Minor Planet Center in 2003. Essential element – ‘certainty’ that an occultation occurred</a:t>
            </a:r>
          </a:p>
          <a:p>
            <a:r>
              <a:rPr lang="en-US" dirty="0"/>
              <a:t>First report submitted 2007. Processing at MPC was outside of usual processes, using special dedicated software to process</a:t>
            </a:r>
          </a:p>
          <a:p>
            <a:r>
              <a:rPr lang="en-US" dirty="0"/>
              <a:t>2019-2023: our submissions put on hold. 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/>
              <a:t>Serious review of entire backfile, multiple times. 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/>
              <a:t>develop a detailed error model (guidance/assistance from Horizons); 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/>
              <a:t>MPC implementing new systems; also implementing the new IAU standard </a:t>
            </a:r>
            <a:r>
              <a:rPr lang="en-US" b="1" dirty="0">
                <a:solidFill>
                  <a:srgbClr val="7030A0"/>
                </a:solidFill>
              </a:rPr>
              <a:t>ADES</a:t>
            </a:r>
            <a:r>
              <a:rPr lang="en-US" dirty="0"/>
              <a:t> (Astrometry Data Exchange Standard), with that ADES standard needing to be revised to </a:t>
            </a:r>
            <a:r>
              <a:rPr lang="en-US" dirty="0" err="1"/>
              <a:t>accomodate</a:t>
            </a:r>
            <a:r>
              <a:rPr lang="en-US" dirty="0"/>
              <a:t> the high accuracy available with some of our observations</a:t>
            </a:r>
          </a:p>
          <a:p>
            <a:r>
              <a:rPr lang="en-US" dirty="0"/>
              <a:t>New MPC Observatory code allocated </a:t>
            </a:r>
            <a:br>
              <a:rPr lang="en-US" dirty="0"/>
            </a:br>
            <a:r>
              <a:rPr lang="en-US" dirty="0"/>
              <a:t>	</a:t>
            </a:r>
            <a:r>
              <a:rPr lang="en-US" sz="3200" b="1" dirty="0">
                <a:solidFill>
                  <a:srgbClr val="C00000"/>
                </a:solidFill>
              </a:rPr>
              <a:t>275 Non-geocentric Occultation Observations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dirty="0"/>
              <a:t>Reporting has now recommenced. But MPC still has some implementation issues. Unlike before, processing will be main-stream</a:t>
            </a:r>
          </a:p>
          <a:p>
            <a:r>
              <a:rPr lang="en-US" dirty="0"/>
              <a:t>Special events – direct reporting to JPL Horizons, with rapid orbit updates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7367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78E5A-A15C-4398-1F48-C5722384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894" y="121721"/>
            <a:ext cx="7676213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Basis of our Astrometry  </a:t>
            </a:r>
            <a:r>
              <a:rPr lang="en-US" sz="32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2/4</a:t>
            </a:r>
            <a:endParaRPr lang="en-AU" sz="3200" b="1" dirty="0">
              <a:ln w="190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EA012-2685-62C2-15BE-5FE70AA9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456" y="1585783"/>
            <a:ext cx="7435121" cy="5107351"/>
          </a:xfrm>
        </p:spPr>
        <p:txBody>
          <a:bodyPr>
            <a:normAutofit/>
          </a:bodyPr>
          <a:lstStyle/>
          <a:p>
            <a:r>
              <a:rPr lang="en-US" sz="2000" dirty="0"/>
              <a:t>In this image:   Sun = Star    Moon = Asteroid</a:t>
            </a:r>
          </a:p>
          <a:p>
            <a:r>
              <a:rPr lang="en-US" dirty="0"/>
              <a:t>Star casts shadow of asteroid on the ‘Fundamental plane’ - a plane normal to the direction of the star</a:t>
            </a:r>
          </a:p>
          <a:p>
            <a:r>
              <a:rPr lang="en-US" dirty="0"/>
              <a:t>As seen from the center of that shadow, the asteroid has the exact same position as the star</a:t>
            </a:r>
          </a:p>
          <a:p>
            <a:r>
              <a:rPr lang="en-US" dirty="0"/>
              <a:t>The astrometric report specifies the (</a:t>
            </a:r>
            <a:r>
              <a:rPr lang="en-US" dirty="0" err="1"/>
              <a:t>x,y,z</a:t>
            </a:r>
            <a:r>
              <a:rPr lang="en-US" dirty="0"/>
              <a:t>) coordinate of the center of the shadow on the fundamental plane. The report is </a:t>
            </a:r>
            <a:r>
              <a:rPr lang="en-US" i="1" dirty="0"/>
              <a:t>exactly</a:t>
            </a:r>
            <a:r>
              <a:rPr lang="en-US" dirty="0"/>
              <a:t> the same as for astrometry from orbiting satellites – except our satellite is ‘inside’ the Earth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3B3BB5-33BA-6765-8A82-B20E3C96B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05" y="1585783"/>
            <a:ext cx="4178312" cy="456315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D353362-60B1-628D-FE0E-514EB1929ACC}"/>
              </a:ext>
            </a:extLst>
          </p:cNvPr>
          <p:cNvCxnSpPr>
            <a:cxnSpLocks/>
          </p:cNvCxnSpPr>
          <p:nvPr/>
        </p:nvCxnSpPr>
        <p:spPr>
          <a:xfrm flipH="1">
            <a:off x="3215390" y="2870616"/>
            <a:ext cx="1101777" cy="5583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DF24744-AE63-D7AD-BA08-8819E5C578C5}"/>
              </a:ext>
            </a:extLst>
          </p:cNvPr>
          <p:cNvSpPr txBox="1"/>
          <p:nvPr/>
        </p:nvSpPr>
        <p:spPr>
          <a:xfrm>
            <a:off x="4111346" y="2634347"/>
            <a:ext cx="586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</a:t>
            </a:r>
            <a:r>
              <a:rPr lang="en-US" sz="1200" dirty="0" err="1"/>
              <a:t>x,y,z</a:t>
            </a:r>
            <a:r>
              <a:rPr lang="en-US" sz="1200" dirty="0"/>
              <a:t>)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883117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D12A2-BC2C-E528-8A71-E1961531D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886" y="189517"/>
            <a:ext cx="9163362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Example ADES astrometry report</a:t>
            </a:r>
            <a:endParaRPr lang="en-AU" sz="5400" b="1" dirty="0">
              <a:ln w="190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5DDF12-A41D-B5A7-1B28-220DDEC78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9" y="2580447"/>
            <a:ext cx="12192000" cy="45902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BDC97A-D1BC-F195-ACEA-5CB9FB85A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8" y="-1"/>
            <a:ext cx="1746355" cy="258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42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7198</TotalTime>
  <Words>995</Words>
  <Application>Microsoft Office PowerPoint</Application>
  <PresentationFormat>Widescreen</PresentationFormat>
  <Paragraphs>130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Wingdings</vt:lpstr>
      <vt:lpstr>Office Theme</vt:lpstr>
      <vt:lpstr>Clip</vt:lpstr>
      <vt:lpstr>What happens with your observations</vt:lpstr>
      <vt:lpstr>Step 1 - Observations</vt:lpstr>
      <vt:lpstr>Stage 2  Global coordinator</vt:lpstr>
      <vt:lpstr>What happens to the results?</vt:lpstr>
      <vt:lpstr>Size &amp; shape of asteroids</vt:lpstr>
      <vt:lpstr>Asteroid diameters from shape model fitting</vt:lpstr>
      <vt:lpstr>Astrometry  1/4</vt:lpstr>
      <vt:lpstr>Basis of our Astrometry  2/4</vt:lpstr>
      <vt:lpstr>Example ADES astrometry report</vt:lpstr>
      <vt:lpstr>PowerPoint Presentation</vt:lpstr>
      <vt:lpstr>Astrometry  3/4</vt:lpstr>
      <vt:lpstr>Astrometry  4/4</vt:lpstr>
      <vt:lpstr>Double star discoveries – 1/3</vt:lpstr>
      <vt:lpstr>Double star discoveries – 2/3</vt:lpstr>
      <vt:lpstr>Double star discoveries – 3/3</vt:lpstr>
      <vt:lpstr>Archiving – with NASA’s PDS system</vt:lpstr>
      <vt:lpstr>Illustration of archive data – PDS4 Viewer</vt:lpstr>
      <vt:lpstr>Archive file content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happens with your observations</dc:title>
  <dc:creator>Dave Herald</dc:creator>
  <cp:lastModifiedBy>Dave Herald</cp:lastModifiedBy>
  <cp:revision>37</cp:revision>
  <dcterms:created xsi:type="dcterms:W3CDTF">2023-07-09T12:47:32Z</dcterms:created>
  <dcterms:modified xsi:type="dcterms:W3CDTF">2023-07-16T23:29:19Z</dcterms:modified>
</cp:coreProperties>
</file>