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63" r:id="rId3"/>
    <p:sldId id="264" r:id="rId4"/>
    <p:sldId id="266" r:id="rId5"/>
    <p:sldId id="294" r:id="rId6"/>
    <p:sldId id="259" r:id="rId7"/>
    <p:sldId id="268" r:id="rId8"/>
    <p:sldId id="284" r:id="rId9"/>
    <p:sldId id="317" r:id="rId10"/>
    <p:sldId id="271" r:id="rId11"/>
    <p:sldId id="261" r:id="rId12"/>
    <p:sldId id="293" r:id="rId13"/>
    <p:sldId id="319" r:id="rId14"/>
    <p:sldId id="321" r:id="rId15"/>
    <p:sldId id="275" r:id="rId16"/>
    <p:sldId id="276" r:id="rId17"/>
    <p:sldId id="314" r:id="rId18"/>
    <p:sldId id="258" r:id="rId19"/>
    <p:sldId id="323" r:id="rId20"/>
    <p:sldId id="324" r:id="rId21"/>
    <p:sldId id="325" r:id="rId22"/>
    <p:sldId id="300" r:id="rId23"/>
    <p:sldId id="326" r:id="rId24"/>
    <p:sldId id="316" r:id="rId25"/>
    <p:sldId id="278" r:id="rId26"/>
    <p:sldId id="290" r:id="rId27"/>
    <p:sldId id="280" r:id="rId28"/>
    <p:sldId id="262" r:id="rId29"/>
    <p:sldId id="281" r:id="rId30"/>
    <p:sldId id="282" r:id="rId31"/>
    <p:sldId id="301" r:id="rId32"/>
    <p:sldId id="302" r:id="rId33"/>
    <p:sldId id="303" r:id="rId34"/>
    <p:sldId id="304" r:id="rId35"/>
    <p:sldId id="305" r:id="rId36"/>
    <p:sldId id="308" r:id="rId37"/>
    <p:sldId id="309" r:id="rId38"/>
    <p:sldId id="307" r:id="rId39"/>
    <p:sldId id="310" r:id="rId40"/>
    <p:sldId id="311" r:id="rId41"/>
    <p:sldId id="312" r:id="rId42"/>
    <p:sldId id="283" r:id="rId43"/>
    <p:sldId id="327" r:id="rId44"/>
    <p:sldId id="260" r:id="rId45"/>
    <p:sldId id="296" r:id="rId46"/>
    <p:sldId id="297" r:id="rId47"/>
    <p:sldId id="299" r:id="rId48"/>
    <p:sldId id="298" r:id="rId49"/>
    <p:sldId id="31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9A6F1-4014-6101-BD8B-D9CAC03C46C9}" name="Robert Anderson" initials="RA" userId="7def02602293854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46495" autoAdjust="0"/>
  </p:normalViewPr>
  <p:slideViewPr>
    <p:cSldViewPr snapToGrid="0">
      <p:cViewPr varScale="1">
        <p:scale>
          <a:sx n="52" d="100"/>
          <a:sy n="52" d="100"/>
        </p:scale>
        <p:origin x="2708" y="44"/>
      </p:cViewPr>
      <p:guideLst/>
    </p:cSldViewPr>
  </p:slideViewPr>
  <p:notesTextViewPr>
    <p:cViewPr>
      <p:scale>
        <a:sx n="267" d="100"/>
        <a:sy n="267" d="100"/>
      </p:scale>
      <p:origin x="0" y="0"/>
    </p:cViewPr>
  </p:notesTextViewPr>
  <p:notesViewPr>
    <p:cSldViewPr snapToGrid="0">
      <p:cViewPr varScale="1">
        <p:scale>
          <a:sx n="85" d="100"/>
          <a:sy n="85" d="100"/>
        </p:scale>
        <p:origin x="3836"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3182C2-56E0-45C3-8D3C-581E5BF8E57D}"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115D0706-52FA-4DB0-AB5F-30F00228F8D7}">
      <dgm:prSet custT="1"/>
      <dgm:spPr/>
      <dgm:t>
        <a:bodyPr/>
        <a:lstStyle/>
        <a:p>
          <a:r>
            <a:rPr lang="en-US" sz="3600" dirty="0"/>
            <a:t>Topics</a:t>
          </a:r>
        </a:p>
      </dgm:t>
    </dgm:pt>
    <dgm:pt modelId="{D80D37CF-72DF-4055-8F5E-B2A17C382BE4}" type="parTrans" cxnId="{EE003EDE-DE72-410D-90F2-62DFDD437ADC}">
      <dgm:prSet/>
      <dgm:spPr/>
      <dgm:t>
        <a:bodyPr/>
        <a:lstStyle/>
        <a:p>
          <a:endParaRPr lang="en-US"/>
        </a:p>
      </dgm:t>
    </dgm:pt>
    <dgm:pt modelId="{E1945343-6C8E-4072-B9A4-334FBD3D624C}" type="sibTrans" cxnId="{EE003EDE-DE72-410D-90F2-62DFDD437ADC}">
      <dgm:prSet/>
      <dgm:spPr/>
      <dgm:t>
        <a:bodyPr/>
        <a:lstStyle/>
        <a:p>
          <a:endParaRPr lang="en-US"/>
        </a:p>
      </dgm:t>
    </dgm:pt>
    <dgm:pt modelId="{6C4F0C5F-C944-4A67-9B1E-E98BB31A0A50}">
      <dgm:prSet custT="1"/>
      <dgm:spPr/>
      <dgm:t>
        <a:bodyPr/>
        <a:lstStyle/>
        <a:p>
          <a:endParaRPr lang="en-US" sz="1800" dirty="0"/>
        </a:p>
      </dgm:t>
    </dgm:pt>
    <dgm:pt modelId="{CD4AFBEE-267F-4733-BD9E-B997EA469FE6}" type="parTrans" cxnId="{D58CFC43-9145-4A0D-90A5-93F1FE8FC543}">
      <dgm:prSet/>
      <dgm:spPr/>
      <dgm:t>
        <a:bodyPr/>
        <a:lstStyle/>
        <a:p>
          <a:endParaRPr lang="en-US"/>
        </a:p>
      </dgm:t>
    </dgm:pt>
    <dgm:pt modelId="{C9C620B5-6245-466A-AA67-B4C06ACD9374}" type="sibTrans" cxnId="{D58CFC43-9145-4A0D-90A5-93F1FE8FC543}">
      <dgm:prSet/>
      <dgm:spPr/>
      <dgm:t>
        <a:bodyPr/>
        <a:lstStyle/>
        <a:p>
          <a:endParaRPr lang="en-US"/>
        </a:p>
      </dgm:t>
    </dgm:pt>
    <dgm:pt modelId="{BC812C77-C89A-4E2D-B6C9-ADB8E9903399}">
      <dgm:prSet custT="1"/>
      <dgm:spPr/>
      <dgm:t>
        <a:bodyPr/>
        <a:lstStyle/>
        <a:p>
          <a:r>
            <a:rPr lang="en-US" sz="1800" dirty="0"/>
            <a:t>Case study of a  Paul </a:t>
          </a:r>
          <a:r>
            <a:rPr lang="en-US" sz="1800" dirty="0" err="1"/>
            <a:t>Maley</a:t>
          </a:r>
          <a:r>
            <a:rPr lang="en-US" sz="1800" dirty="0"/>
            <a:t> observation using ‘nested’ circular masks</a:t>
          </a:r>
        </a:p>
      </dgm:t>
    </dgm:pt>
    <dgm:pt modelId="{29ABBA0C-E7CE-4CC4-8912-443ECBB9BFBA}" type="parTrans" cxnId="{84D688E5-634A-400E-BA8C-394E2B4203F2}">
      <dgm:prSet/>
      <dgm:spPr/>
      <dgm:t>
        <a:bodyPr/>
        <a:lstStyle/>
        <a:p>
          <a:endParaRPr lang="en-US"/>
        </a:p>
      </dgm:t>
    </dgm:pt>
    <dgm:pt modelId="{C99ECA13-A410-4107-9A41-828EE4594719}" type="sibTrans" cxnId="{84D688E5-634A-400E-BA8C-394E2B4203F2}">
      <dgm:prSet/>
      <dgm:spPr/>
      <dgm:t>
        <a:bodyPr/>
        <a:lstStyle/>
        <a:p>
          <a:endParaRPr lang="en-US"/>
        </a:p>
      </dgm:t>
    </dgm:pt>
    <dgm:pt modelId="{FFC08035-426C-4281-B389-D3A38AD03082}">
      <dgm:prSet custT="1"/>
      <dgm:spPr/>
      <dgm:t>
        <a:bodyPr/>
        <a:lstStyle/>
        <a:p>
          <a:r>
            <a:rPr lang="en-US" sz="1800" dirty="0"/>
            <a:t>Computed (dynamic) masks that adapt to the image – introduced in </a:t>
          </a:r>
          <a:r>
            <a:rPr lang="en-US" sz="1800" dirty="0" err="1"/>
            <a:t>PyMovie</a:t>
          </a:r>
          <a:endParaRPr lang="en-US" sz="1800" dirty="0"/>
        </a:p>
      </dgm:t>
    </dgm:pt>
    <dgm:pt modelId="{F19510EA-6806-42F4-8934-3B39A3A6E102}" type="parTrans" cxnId="{AB7C177A-1355-4607-A4C7-5ADD57621E99}">
      <dgm:prSet/>
      <dgm:spPr/>
      <dgm:t>
        <a:bodyPr/>
        <a:lstStyle/>
        <a:p>
          <a:endParaRPr lang="en-US"/>
        </a:p>
      </dgm:t>
    </dgm:pt>
    <dgm:pt modelId="{5AA59413-D55A-4FA0-8CB8-262B65F9A7CC}" type="sibTrans" cxnId="{AB7C177A-1355-4607-A4C7-5ADD57621E99}">
      <dgm:prSet/>
      <dgm:spPr/>
      <dgm:t>
        <a:bodyPr/>
        <a:lstStyle/>
        <a:p>
          <a:endParaRPr lang="en-US"/>
        </a:p>
      </dgm:t>
    </dgm:pt>
    <dgm:pt modelId="{7FCCC5B2-59AF-43C7-92C0-0AD3E04A1F14}">
      <dgm:prSet custT="1"/>
      <dgm:spPr/>
      <dgm:t>
        <a:bodyPr/>
        <a:lstStyle/>
        <a:p>
          <a:r>
            <a:rPr lang="en-US" sz="1800" dirty="0"/>
            <a:t>Case study from an observation with heavy wind shake treated with dynamic masks</a:t>
          </a:r>
        </a:p>
      </dgm:t>
    </dgm:pt>
    <dgm:pt modelId="{21EF40F4-CEFE-4AFE-87D8-4F5696D40466}" type="parTrans" cxnId="{263708E9-8C4C-4C37-A07C-DA802C7664AA}">
      <dgm:prSet/>
      <dgm:spPr/>
      <dgm:t>
        <a:bodyPr/>
        <a:lstStyle/>
        <a:p>
          <a:endParaRPr lang="en-US"/>
        </a:p>
      </dgm:t>
    </dgm:pt>
    <dgm:pt modelId="{DA5E9F73-13E6-45B2-AAA1-6C31AB210F13}" type="sibTrans" cxnId="{263708E9-8C4C-4C37-A07C-DA802C7664AA}">
      <dgm:prSet/>
      <dgm:spPr/>
      <dgm:t>
        <a:bodyPr/>
        <a:lstStyle/>
        <a:p>
          <a:endParaRPr lang="en-US"/>
        </a:p>
      </dgm:t>
    </dgm:pt>
    <dgm:pt modelId="{977A47F6-4718-4906-BA48-EE9C61A675D0}">
      <dgm:prSet custT="1"/>
      <dgm:spPr/>
      <dgm:t>
        <a:bodyPr/>
        <a:lstStyle/>
        <a:p>
          <a:r>
            <a:rPr lang="en-US" sz="1800" dirty="0"/>
            <a:t>Naylor style ‘optimum extraction’ (NRE) -  new addition to </a:t>
          </a:r>
          <a:r>
            <a:rPr lang="en-US" sz="1800" dirty="0" err="1"/>
            <a:t>PyMovie</a:t>
          </a:r>
          <a:endParaRPr lang="en-US" sz="1800" dirty="0"/>
        </a:p>
      </dgm:t>
    </dgm:pt>
    <dgm:pt modelId="{CAB7ED9A-EDA8-48E5-9719-C505DD28901E}" type="parTrans" cxnId="{A704769A-431F-4745-875A-CFA48DC23576}">
      <dgm:prSet/>
      <dgm:spPr/>
      <dgm:t>
        <a:bodyPr/>
        <a:lstStyle/>
        <a:p>
          <a:endParaRPr lang="en-US"/>
        </a:p>
      </dgm:t>
    </dgm:pt>
    <dgm:pt modelId="{B39EC343-7F87-4910-8BB4-32A115C27751}" type="sibTrans" cxnId="{A704769A-431F-4745-875A-CFA48DC23576}">
      <dgm:prSet/>
      <dgm:spPr/>
      <dgm:t>
        <a:bodyPr/>
        <a:lstStyle/>
        <a:p>
          <a:endParaRPr lang="en-US"/>
        </a:p>
      </dgm:t>
    </dgm:pt>
    <dgm:pt modelId="{CE3ADE5E-1D90-4B45-A0E3-97EE150E5FE4}">
      <dgm:prSet custT="1"/>
      <dgm:spPr/>
      <dgm:t>
        <a:bodyPr/>
        <a:lstStyle/>
        <a:p>
          <a:r>
            <a:rPr lang="en-US" sz="1800" dirty="0"/>
            <a:t>Caveats for each measurement methodology</a:t>
          </a:r>
        </a:p>
      </dgm:t>
    </dgm:pt>
    <dgm:pt modelId="{9687C855-50AC-45AE-BAA0-3A428E4067BA}" type="parTrans" cxnId="{59FD3A2D-0124-4907-AAA1-97A5C5111E78}">
      <dgm:prSet/>
      <dgm:spPr/>
      <dgm:t>
        <a:bodyPr/>
        <a:lstStyle/>
        <a:p>
          <a:endParaRPr lang="en-US"/>
        </a:p>
      </dgm:t>
    </dgm:pt>
    <dgm:pt modelId="{57ED431C-7FE5-4875-9951-A57819F726F9}" type="sibTrans" cxnId="{59FD3A2D-0124-4907-AAA1-97A5C5111E78}">
      <dgm:prSet/>
      <dgm:spPr/>
      <dgm:t>
        <a:bodyPr/>
        <a:lstStyle/>
        <a:p>
          <a:endParaRPr lang="en-US"/>
        </a:p>
      </dgm:t>
    </dgm:pt>
    <dgm:pt modelId="{F3E09005-30D4-40FF-AADF-362114A65E8A}" type="pres">
      <dgm:prSet presAssocID="{613182C2-56E0-45C3-8D3C-581E5BF8E57D}" presName="linear" presStyleCnt="0">
        <dgm:presLayoutVars>
          <dgm:animLvl val="lvl"/>
          <dgm:resizeHandles val="exact"/>
        </dgm:presLayoutVars>
      </dgm:prSet>
      <dgm:spPr/>
    </dgm:pt>
    <dgm:pt modelId="{176CAE84-885F-445E-980B-8C52D1F364AF}" type="pres">
      <dgm:prSet presAssocID="{115D0706-52FA-4DB0-AB5F-30F00228F8D7}" presName="parentText" presStyleLbl="node1" presStyleIdx="0" presStyleCnt="1">
        <dgm:presLayoutVars>
          <dgm:chMax val="0"/>
          <dgm:bulletEnabled val="1"/>
        </dgm:presLayoutVars>
      </dgm:prSet>
      <dgm:spPr/>
    </dgm:pt>
    <dgm:pt modelId="{469FBEA8-4866-459C-BB7D-1BCC1ED2F3FC}" type="pres">
      <dgm:prSet presAssocID="{115D0706-52FA-4DB0-AB5F-30F00228F8D7}" presName="childText" presStyleLbl="revTx" presStyleIdx="0" presStyleCnt="1" custScaleY="151896">
        <dgm:presLayoutVars>
          <dgm:bulletEnabled val="1"/>
        </dgm:presLayoutVars>
      </dgm:prSet>
      <dgm:spPr/>
    </dgm:pt>
  </dgm:ptLst>
  <dgm:cxnLst>
    <dgm:cxn modelId="{0CF47608-FD45-4BA7-9F63-DD176BF76DDF}" type="presOf" srcId="{977A47F6-4718-4906-BA48-EE9C61A675D0}" destId="{469FBEA8-4866-459C-BB7D-1BCC1ED2F3FC}" srcOrd="0" destOrd="4" presId="urn:microsoft.com/office/officeart/2005/8/layout/vList2"/>
    <dgm:cxn modelId="{0CBA130B-3A94-4DA6-A5C7-00B90EBCB313}" type="presOf" srcId="{115D0706-52FA-4DB0-AB5F-30F00228F8D7}" destId="{176CAE84-885F-445E-980B-8C52D1F364AF}" srcOrd="0" destOrd="0" presId="urn:microsoft.com/office/officeart/2005/8/layout/vList2"/>
    <dgm:cxn modelId="{FFD63E1A-E00F-478A-89E9-72AF3788DCA4}" type="presOf" srcId="{613182C2-56E0-45C3-8D3C-581E5BF8E57D}" destId="{F3E09005-30D4-40FF-AADF-362114A65E8A}" srcOrd="0" destOrd="0" presId="urn:microsoft.com/office/officeart/2005/8/layout/vList2"/>
    <dgm:cxn modelId="{BD788F22-F071-4773-8FCE-95F0454C7363}" type="presOf" srcId="{CE3ADE5E-1D90-4B45-A0E3-97EE150E5FE4}" destId="{469FBEA8-4866-459C-BB7D-1BCC1ED2F3FC}" srcOrd="0" destOrd="5" presId="urn:microsoft.com/office/officeart/2005/8/layout/vList2"/>
    <dgm:cxn modelId="{D4FAAC26-FF32-4C07-9313-0A0A0F95050B}" type="presOf" srcId="{FFC08035-426C-4281-B389-D3A38AD03082}" destId="{469FBEA8-4866-459C-BB7D-1BCC1ED2F3FC}" srcOrd="0" destOrd="2" presId="urn:microsoft.com/office/officeart/2005/8/layout/vList2"/>
    <dgm:cxn modelId="{59FD3A2D-0124-4907-AAA1-97A5C5111E78}" srcId="{115D0706-52FA-4DB0-AB5F-30F00228F8D7}" destId="{CE3ADE5E-1D90-4B45-A0E3-97EE150E5FE4}" srcOrd="5" destOrd="0" parTransId="{9687C855-50AC-45AE-BAA0-3A428E4067BA}" sibTransId="{57ED431C-7FE5-4875-9951-A57819F726F9}"/>
    <dgm:cxn modelId="{8189732F-98C9-4254-AD63-B75F0F01ECC9}" type="presOf" srcId="{7FCCC5B2-59AF-43C7-92C0-0AD3E04A1F14}" destId="{469FBEA8-4866-459C-BB7D-1BCC1ED2F3FC}" srcOrd="0" destOrd="3" presId="urn:microsoft.com/office/officeart/2005/8/layout/vList2"/>
    <dgm:cxn modelId="{D58CFC43-9145-4A0D-90A5-93F1FE8FC543}" srcId="{115D0706-52FA-4DB0-AB5F-30F00228F8D7}" destId="{6C4F0C5F-C944-4A67-9B1E-E98BB31A0A50}" srcOrd="0" destOrd="0" parTransId="{CD4AFBEE-267F-4733-BD9E-B997EA469FE6}" sibTransId="{C9C620B5-6245-466A-AA67-B4C06ACD9374}"/>
    <dgm:cxn modelId="{14E4BE59-F909-4E3A-89DD-DB49F9172F33}" type="presOf" srcId="{BC812C77-C89A-4E2D-B6C9-ADB8E9903399}" destId="{469FBEA8-4866-459C-BB7D-1BCC1ED2F3FC}" srcOrd="0" destOrd="1" presId="urn:microsoft.com/office/officeart/2005/8/layout/vList2"/>
    <dgm:cxn modelId="{AB7C177A-1355-4607-A4C7-5ADD57621E99}" srcId="{115D0706-52FA-4DB0-AB5F-30F00228F8D7}" destId="{FFC08035-426C-4281-B389-D3A38AD03082}" srcOrd="2" destOrd="0" parTransId="{F19510EA-6806-42F4-8934-3B39A3A6E102}" sibTransId="{5AA59413-D55A-4FA0-8CB8-262B65F9A7CC}"/>
    <dgm:cxn modelId="{A704769A-431F-4745-875A-CFA48DC23576}" srcId="{115D0706-52FA-4DB0-AB5F-30F00228F8D7}" destId="{977A47F6-4718-4906-BA48-EE9C61A675D0}" srcOrd="4" destOrd="0" parTransId="{CAB7ED9A-EDA8-48E5-9719-C505DD28901E}" sibTransId="{B39EC343-7F87-4910-8BB4-32A115C27751}"/>
    <dgm:cxn modelId="{EE003EDE-DE72-410D-90F2-62DFDD437ADC}" srcId="{613182C2-56E0-45C3-8D3C-581E5BF8E57D}" destId="{115D0706-52FA-4DB0-AB5F-30F00228F8D7}" srcOrd="0" destOrd="0" parTransId="{D80D37CF-72DF-4055-8F5E-B2A17C382BE4}" sibTransId="{E1945343-6C8E-4072-B9A4-334FBD3D624C}"/>
    <dgm:cxn modelId="{84D688E5-634A-400E-BA8C-394E2B4203F2}" srcId="{115D0706-52FA-4DB0-AB5F-30F00228F8D7}" destId="{BC812C77-C89A-4E2D-B6C9-ADB8E9903399}" srcOrd="1" destOrd="0" parTransId="{29ABBA0C-E7CE-4CC4-8912-443ECBB9BFBA}" sibTransId="{C99ECA13-A410-4107-9A41-828EE4594719}"/>
    <dgm:cxn modelId="{263708E9-8C4C-4C37-A07C-DA802C7664AA}" srcId="{115D0706-52FA-4DB0-AB5F-30F00228F8D7}" destId="{7FCCC5B2-59AF-43C7-92C0-0AD3E04A1F14}" srcOrd="3" destOrd="0" parTransId="{21EF40F4-CEFE-4AFE-87D8-4F5696D40466}" sibTransId="{DA5E9F73-13E6-45B2-AAA1-6C31AB210F13}"/>
    <dgm:cxn modelId="{DBFFE3E9-E0EA-4788-B6B0-D047D57BD0AF}" type="presOf" srcId="{6C4F0C5F-C944-4A67-9B1E-E98BB31A0A50}" destId="{469FBEA8-4866-459C-BB7D-1BCC1ED2F3FC}" srcOrd="0" destOrd="0" presId="urn:microsoft.com/office/officeart/2005/8/layout/vList2"/>
    <dgm:cxn modelId="{67DD23EA-491A-42B6-9581-E1D994E22610}" type="presParOf" srcId="{F3E09005-30D4-40FF-AADF-362114A65E8A}" destId="{176CAE84-885F-445E-980B-8C52D1F364AF}" srcOrd="0" destOrd="0" presId="urn:microsoft.com/office/officeart/2005/8/layout/vList2"/>
    <dgm:cxn modelId="{72938BF0-1F37-4F9F-A6CF-BB70B58C6AAC}" type="presParOf" srcId="{F3E09005-30D4-40FF-AADF-362114A65E8A}" destId="{469FBEA8-4866-459C-BB7D-1BCC1ED2F3F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A061EF-48F0-4587-B1F8-1CD888C4BB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4DB11CD-1D6B-4F39-B72B-95DBAC751CBE}">
      <dgm:prSet/>
      <dgm:spPr/>
      <dgm:t>
        <a:bodyPr/>
        <a:lstStyle/>
        <a:p>
          <a:pPr>
            <a:lnSpc>
              <a:spcPct val="100000"/>
            </a:lnSpc>
          </a:pPr>
          <a:r>
            <a:rPr lang="en-US" dirty="0"/>
            <a:t>So far, in the CIRCE-</a:t>
          </a:r>
          <a:r>
            <a:rPr lang="en-US" dirty="0" err="1"/>
            <a:t>Maley</a:t>
          </a:r>
          <a:r>
            <a:rPr lang="en-US" dirty="0"/>
            <a:t> case study, we have used the classical aperture photometry method of summing the pixel values enclosed in a circular mask and subtracting the sky background value to get the star signal value.</a:t>
          </a:r>
        </a:p>
      </dgm:t>
    </dgm:pt>
    <dgm:pt modelId="{84791A1F-0538-4D03-AC63-BB2BC9C32B93}" type="parTrans" cxnId="{4C734395-12C9-494E-A412-CFA3A4E71D4A}">
      <dgm:prSet/>
      <dgm:spPr/>
      <dgm:t>
        <a:bodyPr/>
        <a:lstStyle/>
        <a:p>
          <a:endParaRPr lang="en-US"/>
        </a:p>
      </dgm:t>
    </dgm:pt>
    <dgm:pt modelId="{EEE73844-0FED-4ED4-96DE-76E762C9F6B2}" type="sibTrans" cxnId="{4C734395-12C9-494E-A412-CFA3A4E71D4A}">
      <dgm:prSet/>
      <dgm:spPr/>
      <dgm:t>
        <a:bodyPr/>
        <a:lstStyle/>
        <a:p>
          <a:endParaRPr lang="en-US"/>
        </a:p>
      </dgm:t>
    </dgm:pt>
    <dgm:pt modelId="{6AF68321-B129-45E2-8F48-B75A44FE4857}">
      <dgm:prSet/>
      <dgm:spPr/>
      <dgm:t>
        <a:bodyPr/>
        <a:lstStyle/>
        <a:p>
          <a:pPr>
            <a:lnSpc>
              <a:spcPct val="100000"/>
            </a:lnSpc>
          </a:pPr>
          <a:r>
            <a:rPr lang="en-US" dirty="0"/>
            <a:t>But other measurement methods are available: we’ll digress to another case study to introduce another method, then we’ll return to the CIRCE-</a:t>
          </a:r>
          <a:r>
            <a:rPr lang="en-US" dirty="0" err="1"/>
            <a:t>Maley</a:t>
          </a:r>
          <a:r>
            <a:rPr lang="en-US" dirty="0"/>
            <a:t> case study and add a few more light-curves that employ this additional measurement method. </a:t>
          </a:r>
        </a:p>
      </dgm:t>
    </dgm:pt>
    <dgm:pt modelId="{EA762A25-73F9-41C8-A4AC-497E6E085B81}" type="parTrans" cxnId="{6DBCEA47-4C20-45B1-9613-FC3FD40A489D}">
      <dgm:prSet/>
      <dgm:spPr/>
      <dgm:t>
        <a:bodyPr/>
        <a:lstStyle/>
        <a:p>
          <a:endParaRPr lang="en-US"/>
        </a:p>
      </dgm:t>
    </dgm:pt>
    <dgm:pt modelId="{D6FB0419-5325-4AD9-8701-5943D8C0EA55}" type="sibTrans" cxnId="{6DBCEA47-4C20-45B1-9613-FC3FD40A489D}">
      <dgm:prSet/>
      <dgm:spPr/>
      <dgm:t>
        <a:bodyPr/>
        <a:lstStyle/>
        <a:p>
          <a:endParaRPr lang="en-US"/>
        </a:p>
      </dgm:t>
    </dgm:pt>
    <dgm:pt modelId="{2307B7E6-9979-4124-825B-7D6B91434DFA}" type="pres">
      <dgm:prSet presAssocID="{B1A061EF-48F0-4587-B1F8-1CD888C4BB28}" presName="root" presStyleCnt="0">
        <dgm:presLayoutVars>
          <dgm:dir/>
          <dgm:resizeHandles val="exact"/>
        </dgm:presLayoutVars>
      </dgm:prSet>
      <dgm:spPr/>
    </dgm:pt>
    <dgm:pt modelId="{94DCAA20-2E7C-4247-A84A-58FC96F568BE}" type="pres">
      <dgm:prSet presAssocID="{14DB11CD-1D6B-4F39-B72B-95DBAC751CBE}" presName="compNode" presStyleCnt="0"/>
      <dgm:spPr/>
    </dgm:pt>
    <dgm:pt modelId="{BB51EB97-345D-4FB9-8968-3519CF04A8A7}" type="pres">
      <dgm:prSet presAssocID="{14DB11CD-1D6B-4F39-B72B-95DBAC751CBE}" presName="bgRect" presStyleLbl="bgShp" presStyleIdx="0" presStyleCnt="2"/>
      <dgm:spPr/>
    </dgm:pt>
    <dgm:pt modelId="{C63E7639-AABB-4523-A3EB-4427C0A6D1C7}" type="pres">
      <dgm:prSet presAssocID="{14DB11CD-1D6B-4F39-B72B-95DBAC751C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E26E8A85-A043-4656-8E0B-B7408F54BA1B}" type="pres">
      <dgm:prSet presAssocID="{14DB11CD-1D6B-4F39-B72B-95DBAC751CBE}" presName="spaceRect" presStyleCnt="0"/>
      <dgm:spPr/>
    </dgm:pt>
    <dgm:pt modelId="{702DFA3D-13BD-4E87-92BD-2BE2FE3A23D0}" type="pres">
      <dgm:prSet presAssocID="{14DB11CD-1D6B-4F39-B72B-95DBAC751CBE}" presName="parTx" presStyleLbl="revTx" presStyleIdx="0" presStyleCnt="2">
        <dgm:presLayoutVars>
          <dgm:chMax val="0"/>
          <dgm:chPref val="0"/>
        </dgm:presLayoutVars>
      </dgm:prSet>
      <dgm:spPr/>
    </dgm:pt>
    <dgm:pt modelId="{5C98DB2D-B0A1-4DB8-9216-9B2FE62D2898}" type="pres">
      <dgm:prSet presAssocID="{EEE73844-0FED-4ED4-96DE-76E762C9F6B2}" presName="sibTrans" presStyleCnt="0"/>
      <dgm:spPr/>
    </dgm:pt>
    <dgm:pt modelId="{B396B00E-3FBF-40AA-A0D3-F61AE42DDD31}" type="pres">
      <dgm:prSet presAssocID="{6AF68321-B129-45E2-8F48-B75A44FE4857}" presName="compNode" presStyleCnt="0"/>
      <dgm:spPr/>
    </dgm:pt>
    <dgm:pt modelId="{CD5AC53E-106D-4295-A0EB-FDABC02D949D}" type="pres">
      <dgm:prSet presAssocID="{6AF68321-B129-45E2-8F48-B75A44FE4857}" presName="bgRect" presStyleLbl="bgShp" presStyleIdx="1" presStyleCnt="2"/>
      <dgm:spPr/>
    </dgm:pt>
    <dgm:pt modelId="{8F90094C-24DB-4304-B67C-CD33A4DE258A}" type="pres">
      <dgm:prSet presAssocID="{6AF68321-B129-45E2-8F48-B75A44FE48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8441F4C7-1317-4E9C-8FF1-AF78D5CE011A}" type="pres">
      <dgm:prSet presAssocID="{6AF68321-B129-45E2-8F48-B75A44FE4857}" presName="spaceRect" presStyleCnt="0"/>
      <dgm:spPr/>
    </dgm:pt>
    <dgm:pt modelId="{D6E6B9D4-714B-4656-B7B5-229DF7E8600F}" type="pres">
      <dgm:prSet presAssocID="{6AF68321-B129-45E2-8F48-B75A44FE4857}" presName="parTx" presStyleLbl="revTx" presStyleIdx="1" presStyleCnt="2">
        <dgm:presLayoutVars>
          <dgm:chMax val="0"/>
          <dgm:chPref val="0"/>
        </dgm:presLayoutVars>
      </dgm:prSet>
      <dgm:spPr/>
    </dgm:pt>
  </dgm:ptLst>
  <dgm:cxnLst>
    <dgm:cxn modelId="{E6C95B1E-CC23-408F-B6A8-4634DDF1B767}" type="presOf" srcId="{14DB11CD-1D6B-4F39-B72B-95DBAC751CBE}" destId="{702DFA3D-13BD-4E87-92BD-2BE2FE3A23D0}" srcOrd="0" destOrd="0" presId="urn:microsoft.com/office/officeart/2018/2/layout/IconVerticalSolidList"/>
    <dgm:cxn modelId="{6DBCEA47-4C20-45B1-9613-FC3FD40A489D}" srcId="{B1A061EF-48F0-4587-B1F8-1CD888C4BB28}" destId="{6AF68321-B129-45E2-8F48-B75A44FE4857}" srcOrd="1" destOrd="0" parTransId="{EA762A25-73F9-41C8-A4AC-497E6E085B81}" sibTransId="{D6FB0419-5325-4AD9-8701-5943D8C0EA55}"/>
    <dgm:cxn modelId="{4C734395-12C9-494E-A412-CFA3A4E71D4A}" srcId="{B1A061EF-48F0-4587-B1F8-1CD888C4BB28}" destId="{14DB11CD-1D6B-4F39-B72B-95DBAC751CBE}" srcOrd="0" destOrd="0" parTransId="{84791A1F-0538-4D03-AC63-BB2BC9C32B93}" sibTransId="{EEE73844-0FED-4ED4-96DE-76E762C9F6B2}"/>
    <dgm:cxn modelId="{753C73BB-EF19-44FC-9657-8C284EF3D663}" type="presOf" srcId="{6AF68321-B129-45E2-8F48-B75A44FE4857}" destId="{D6E6B9D4-714B-4656-B7B5-229DF7E8600F}" srcOrd="0" destOrd="0" presId="urn:microsoft.com/office/officeart/2018/2/layout/IconVerticalSolidList"/>
    <dgm:cxn modelId="{0151AEC8-3338-4205-BBBC-CFA7272C00BE}" type="presOf" srcId="{B1A061EF-48F0-4587-B1F8-1CD888C4BB28}" destId="{2307B7E6-9979-4124-825B-7D6B91434DFA}" srcOrd="0" destOrd="0" presId="urn:microsoft.com/office/officeart/2018/2/layout/IconVerticalSolidList"/>
    <dgm:cxn modelId="{13EC0C7C-28C9-4B56-859B-882A34CF925A}" type="presParOf" srcId="{2307B7E6-9979-4124-825B-7D6B91434DFA}" destId="{94DCAA20-2E7C-4247-A84A-58FC96F568BE}" srcOrd="0" destOrd="0" presId="urn:microsoft.com/office/officeart/2018/2/layout/IconVerticalSolidList"/>
    <dgm:cxn modelId="{2375AB45-6537-4C6D-91F9-3E4788743D07}" type="presParOf" srcId="{94DCAA20-2E7C-4247-A84A-58FC96F568BE}" destId="{BB51EB97-345D-4FB9-8968-3519CF04A8A7}" srcOrd="0" destOrd="0" presId="urn:microsoft.com/office/officeart/2018/2/layout/IconVerticalSolidList"/>
    <dgm:cxn modelId="{9F26EEFC-83EB-483F-82F9-E7378FAEBCC1}" type="presParOf" srcId="{94DCAA20-2E7C-4247-A84A-58FC96F568BE}" destId="{C63E7639-AABB-4523-A3EB-4427C0A6D1C7}" srcOrd="1" destOrd="0" presId="urn:microsoft.com/office/officeart/2018/2/layout/IconVerticalSolidList"/>
    <dgm:cxn modelId="{62B39BDF-5788-4C73-9DC7-3266176C1785}" type="presParOf" srcId="{94DCAA20-2E7C-4247-A84A-58FC96F568BE}" destId="{E26E8A85-A043-4656-8E0B-B7408F54BA1B}" srcOrd="2" destOrd="0" presId="urn:microsoft.com/office/officeart/2018/2/layout/IconVerticalSolidList"/>
    <dgm:cxn modelId="{8322604E-8223-45D7-A336-C9CE903B378C}" type="presParOf" srcId="{94DCAA20-2E7C-4247-A84A-58FC96F568BE}" destId="{702DFA3D-13BD-4E87-92BD-2BE2FE3A23D0}" srcOrd="3" destOrd="0" presId="urn:microsoft.com/office/officeart/2018/2/layout/IconVerticalSolidList"/>
    <dgm:cxn modelId="{99932DB6-63FD-423B-B6C8-E912B2495DFB}" type="presParOf" srcId="{2307B7E6-9979-4124-825B-7D6B91434DFA}" destId="{5C98DB2D-B0A1-4DB8-9216-9B2FE62D2898}" srcOrd="1" destOrd="0" presId="urn:microsoft.com/office/officeart/2018/2/layout/IconVerticalSolidList"/>
    <dgm:cxn modelId="{888A6785-60B7-42B5-81B0-1A86CB276F5A}" type="presParOf" srcId="{2307B7E6-9979-4124-825B-7D6B91434DFA}" destId="{B396B00E-3FBF-40AA-A0D3-F61AE42DDD31}" srcOrd="2" destOrd="0" presId="urn:microsoft.com/office/officeart/2018/2/layout/IconVerticalSolidList"/>
    <dgm:cxn modelId="{BDD0FCE0-F839-45E3-AEC2-572EF9B1D59E}" type="presParOf" srcId="{B396B00E-3FBF-40AA-A0D3-F61AE42DDD31}" destId="{CD5AC53E-106D-4295-A0EB-FDABC02D949D}" srcOrd="0" destOrd="0" presId="urn:microsoft.com/office/officeart/2018/2/layout/IconVerticalSolidList"/>
    <dgm:cxn modelId="{5D07ED16-88DB-4F7A-9D8D-B5A1DE7F821D}" type="presParOf" srcId="{B396B00E-3FBF-40AA-A0D3-F61AE42DDD31}" destId="{8F90094C-24DB-4304-B67C-CD33A4DE258A}" srcOrd="1" destOrd="0" presId="urn:microsoft.com/office/officeart/2018/2/layout/IconVerticalSolidList"/>
    <dgm:cxn modelId="{BBA66EC1-BFCC-4CA3-AC78-0D833EB9B4A1}" type="presParOf" srcId="{B396B00E-3FBF-40AA-A0D3-F61AE42DDD31}" destId="{8441F4C7-1317-4E9C-8FF1-AF78D5CE011A}" srcOrd="2" destOrd="0" presId="urn:microsoft.com/office/officeart/2018/2/layout/IconVerticalSolidList"/>
    <dgm:cxn modelId="{E6463D16-EFBF-4DC3-8D86-6FB4C7EEF4AC}" type="presParOf" srcId="{B396B00E-3FBF-40AA-A0D3-F61AE42DDD31}" destId="{D6E6B9D4-714B-4656-B7B5-229DF7E860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A061EF-48F0-4587-B1F8-1CD888C4BB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4DB11CD-1D6B-4F39-B72B-95DBAC751CBE}">
      <dgm:prSet/>
      <dgm:spPr/>
      <dgm:t>
        <a:bodyPr/>
        <a:lstStyle/>
        <a:p>
          <a:pPr>
            <a:lnSpc>
              <a:spcPct val="100000"/>
            </a:lnSpc>
          </a:pPr>
          <a:r>
            <a:rPr lang="en-US" dirty="0"/>
            <a:t>So far, in the CIRCE-</a:t>
          </a:r>
          <a:r>
            <a:rPr lang="en-US" dirty="0" err="1"/>
            <a:t>Maley</a:t>
          </a:r>
          <a:r>
            <a:rPr lang="en-US" dirty="0"/>
            <a:t> case study, we have used the classical aperture photometry method of summing the pixel values enclosed in a circular mask and subtracting the sky background value to get the star signal value and the dynamic, form fitting mask method developed originally for dealing with wind shake.</a:t>
          </a:r>
        </a:p>
      </dgm:t>
    </dgm:pt>
    <dgm:pt modelId="{84791A1F-0538-4D03-AC63-BB2BC9C32B93}" type="parTrans" cxnId="{4C734395-12C9-494E-A412-CFA3A4E71D4A}">
      <dgm:prSet/>
      <dgm:spPr/>
      <dgm:t>
        <a:bodyPr/>
        <a:lstStyle/>
        <a:p>
          <a:endParaRPr lang="en-US"/>
        </a:p>
      </dgm:t>
    </dgm:pt>
    <dgm:pt modelId="{EEE73844-0FED-4ED4-96DE-76E762C9F6B2}" type="sibTrans" cxnId="{4C734395-12C9-494E-A412-CFA3A4E71D4A}">
      <dgm:prSet/>
      <dgm:spPr/>
      <dgm:t>
        <a:bodyPr/>
        <a:lstStyle/>
        <a:p>
          <a:endParaRPr lang="en-US"/>
        </a:p>
      </dgm:t>
    </dgm:pt>
    <dgm:pt modelId="{6AF68321-B129-45E2-8F48-B75A44FE4857}">
      <dgm:prSet/>
      <dgm:spPr/>
      <dgm:t>
        <a:bodyPr/>
        <a:lstStyle/>
        <a:p>
          <a:pPr>
            <a:lnSpc>
              <a:spcPct val="100000"/>
            </a:lnSpc>
          </a:pPr>
          <a:r>
            <a:rPr lang="en-US" dirty="0"/>
            <a:t>But there are yet other measurement methods possible, and we’ll digress to explain another method, then we’ll return to the CIRCE-</a:t>
          </a:r>
          <a:r>
            <a:rPr lang="en-US" dirty="0" err="1"/>
            <a:t>Maley</a:t>
          </a:r>
          <a:r>
            <a:rPr lang="en-US" dirty="0"/>
            <a:t> case study and add one more light-curve that employs this additional measurement method. </a:t>
          </a:r>
        </a:p>
      </dgm:t>
    </dgm:pt>
    <dgm:pt modelId="{EA762A25-73F9-41C8-A4AC-497E6E085B81}" type="parTrans" cxnId="{6DBCEA47-4C20-45B1-9613-FC3FD40A489D}">
      <dgm:prSet/>
      <dgm:spPr/>
      <dgm:t>
        <a:bodyPr/>
        <a:lstStyle/>
        <a:p>
          <a:endParaRPr lang="en-US"/>
        </a:p>
      </dgm:t>
    </dgm:pt>
    <dgm:pt modelId="{D6FB0419-5325-4AD9-8701-5943D8C0EA55}" type="sibTrans" cxnId="{6DBCEA47-4C20-45B1-9613-FC3FD40A489D}">
      <dgm:prSet/>
      <dgm:spPr/>
      <dgm:t>
        <a:bodyPr/>
        <a:lstStyle/>
        <a:p>
          <a:endParaRPr lang="en-US"/>
        </a:p>
      </dgm:t>
    </dgm:pt>
    <dgm:pt modelId="{2307B7E6-9979-4124-825B-7D6B91434DFA}" type="pres">
      <dgm:prSet presAssocID="{B1A061EF-48F0-4587-B1F8-1CD888C4BB28}" presName="root" presStyleCnt="0">
        <dgm:presLayoutVars>
          <dgm:dir/>
          <dgm:resizeHandles val="exact"/>
        </dgm:presLayoutVars>
      </dgm:prSet>
      <dgm:spPr/>
    </dgm:pt>
    <dgm:pt modelId="{94DCAA20-2E7C-4247-A84A-58FC96F568BE}" type="pres">
      <dgm:prSet presAssocID="{14DB11CD-1D6B-4F39-B72B-95DBAC751CBE}" presName="compNode" presStyleCnt="0"/>
      <dgm:spPr/>
    </dgm:pt>
    <dgm:pt modelId="{BB51EB97-345D-4FB9-8968-3519CF04A8A7}" type="pres">
      <dgm:prSet presAssocID="{14DB11CD-1D6B-4F39-B72B-95DBAC751CBE}" presName="bgRect" presStyleLbl="bgShp" presStyleIdx="0" presStyleCnt="2"/>
      <dgm:spPr/>
    </dgm:pt>
    <dgm:pt modelId="{C63E7639-AABB-4523-A3EB-4427C0A6D1C7}" type="pres">
      <dgm:prSet presAssocID="{14DB11CD-1D6B-4F39-B72B-95DBAC751C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E26E8A85-A043-4656-8E0B-B7408F54BA1B}" type="pres">
      <dgm:prSet presAssocID="{14DB11CD-1D6B-4F39-B72B-95DBAC751CBE}" presName="spaceRect" presStyleCnt="0"/>
      <dgm:spPr/>
    </dgm:pt>
    <dgm:pt modelId="{702DFA3D-13BD-4E87-92BD-2BE2FE3A23D0}" type="pres">
      <dgm:prSet presAssocID="{14DB11CD-1D6B-4F39-B72B-95DBAC751CBE}" presName="parTx" presStyleLbl="revTx" presStyleIdx="0" presStyleCnt="2">
        <dgm:presLayoutVars>
          <dgm:chMax val="0"/>
          <dgm:chPref val="0"/>
        </dgm:presLayoutVars>
      </dgm:prSet>
      <dgm:spPr/>
    </dgm:pt>
    <dgm:pt modelId="{5C98DB2D-B0A1-4DB8-9216-9B2FE62D2898}" type="pres">
      <dgm:prSet presAssocID="{EEE73844-0FED-4ED4-96DE-76E762C9F6B2}" presName="sibTrans" presStyleCnt="0"/>
      <dgm:spPr/>
    </dgm:pt>
    <dgm:pt modelId="{B396B00E-3FBF-40AA-A0D3-F61AE42DDD31}" type="pres">
      <dgm:prSet presAssocID="{6AF68321-B129-45E2-8F48-B75A44FE4857}" presName="compNode" presStyleCnt="0"/>
      <dgm:spPr/>
    </dgm:pt>
    <dgm:pt modelId="{CD5AC53E-106D-4295-A0EB-FDABC02D949D}" type="pres">
      <dgm:prSet presAssocID="{6AF68321-B129-45E2-8F48-B75A44FE4857}" presName="bgRect" presStyleLbl="bgShp" presStyleIdx="1" presStyleCnt="2"/>
      <dgm:spPr/>
    </dgm:pt>
    <dgm:pt modelId="{8F90094C-24DB-4304-B67C-CD33A4DE258A}" type="pres">
      <dgm:prSet presAssocID="{6AF68321-B129-45E2-8F48-B75A44FE48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8441F4C7-1317-4E9C-8FF1-AF78D5CE011A}" type="pres">
      <dgm:prSet presAssocID="{6AF68321-B129-45E2-8F48-B75A44FE4857}" presName="spaceRect" presStyleCnt="0"/>
      <dgm:spPr/>
    </dgm:pt>
    <dgm:pt modelId="{D6E6B9D4-714B-4656-B7B5-229DF7E8600F}" type="pres">
      <dgm:prSet presAssocID="{6AF68321-B129-45E2-8F48-B75A44FE4857}" presName="parTx" presStyleLbl="revTx" presStyleIdx="1" presStyleCnt="2">
        <dgm:presLayoutVars>
          <dgm:chMax val="0"/>
          <dgm:chPref val="0"/>
        </dgm:presLayoutVars>
      </dgm:prSet>
      <dgm:spPr/>
    </dgm:pt>
  </dgm:ptLst>
  <dgm:cxnLst>
    <dgm:cxn modelId="{E6C95B1E-CC23-408F-B6A8-4634DDF1B767}" type="presOf" srcId="{14DB11CD-1D6B-4F39-B72B-95DBAC751CBE}" destId="{702DFA3D-13BD-4E87-92BD-2BE2FE3A23D0}" srcOrd="0" destOrd="0" presId="urn:microsoft.com/office/officeart/2018/2/layout/IconVerticalSolidList"/>
    <dgm:cxn modelId="{6DBCEA47-4C20-45B1-9613-FC3FD40A489D}" srcId="{B1A061EF-48F0-4587-B1F8-1CD888C4BB28}" destId="{6AF68321-B129-45E2-8F48-B75A44FE4857}" srcOrd="1" destOrd="0" parTransId="{EA762A25-73F9-41C8-A4AC-497E6E085B81}" sibTransId="{D6FB0419-5325-4AD9-8701-5943D8C0EA55}"/>
    <dgm:cxn modelId="{4C734395-12C9-494E-A412-CFA3A4E71D4A}" srcId="{B1A061EF-48F0-4587-B1F8-1CD888C4BB28}" destId="{14DB11CD-1D6B-4F39-B72B-95DBAC751CBE}" srcOrd="0" destOrd="0" parTransId="{84791A1F-0538-4D03-AC63-BB2BC9C32B93}" sibTransId="{EEE73844-0FED-4ED4-96DE-76E762C9F6B2}"/>
    <dgm:cxn modelId="{753C73BB-EF19-44FC-9657-8C284EF3D663}" type="presOf" srcId="{6AF68321-B129-45E2-8F48-B75A44FE4857}" destId="{D6E6B9D4-714B-4656-B7B5-229DF7E8600F}" srcOrd="0" destOrd="0" presId="urn:microsoft.com/office/officeart/2018/2/layout/IconVerticalSolidList"/>
    <dgm:cxn modelId="{0151AEC8-3338-4205-BBBC-CFA7272C00BE}" type="presOf" srcId="{B1A061EF-48F0-4587-B1F8-1CD888C4BB28}" destId="{2307B7E6-9979-4124-825B-7D6B91434DFA}" srcOrd="0" destOrd="0" presId="urn:microsoft.com/office/officeart/2018/2/layout/IconVerticalSolidList"/>
    <dgm:cxn modelId="{13EC0C7C-28C9-4B56-859B-882A34CF925A}" type="presParOf" srcId="{2307B7E6-9979-4124-825B-7D6B91434DFA}" destId="{94DCAA20-2E7C-4247-A84A-58FC96F568BE}" srcOrd="0" destOrd="0" presId="urn:microsoft.com/office/officeart/2018/2/layout/IconVerticalSolidList"/>
    <dgm:cxn modelId="{2375AB45-6537-4C6D-91F9-3E4788743D07}" type="presParOf" srcId="{94DCAA20-2E7C-4247-A84A-58FC96F568BE}" destId="{BB51EB97-345D-4FB9-8968-3519CF04A8A7}" srcOrd="0" destOrd="0" presId="urn:microsoft.com/office/officeart/2018/2/layout/IconVerticalSolidList"/>
    <dgm:cxn modelId="{9F26EEFC-83EB-483F-82F9-E7378FAEBCC1}" type="presParOf" srcId="{94DCAA20-2E7C-4247-A84A-58FC96F568BE}" destId="{C63E7639-AABB-4523-A3EB-4427C0A6D1C7}" srcOrd="1" destOrd="0" presId="urn:microsoft.com/office/officeart/2018/2/layout/IconVerticalSolidList"/>
    <dgm:cxn modelId="{62B39BDF-5788-4C73-9DC7-3266176C1785}" type="presParOf" srcId="{94DCAA20-2E7C-4247-A84A-58FC96F568BE}" destId="{E26E8A85-A043-4656-8E0B-B7408F54BA1B}" srcOrd="2" destOrd="0" presId="urn:microsoft.com/office/officeart/2018/2/layout/IconVerticalSolidList"/>
    <dgm:cxn modelId="{8322604E-8223-45D7-A336-C9CE903B378C}" type="presParOf" srcId="{94DCAA20-2E7C-4247-A84A-58FC96F568BE}" destId="{702DFA3D-13BD-4E87-92BD-2BE2FE3A23D0}" srcOrd="3" destOrd="0" presId="urn:microsoft.com/office/officeart/2018/2/layout/IconVerticalSolidList"/>
    <dgm:cxn modelId="{99932DB6-63FD-423B-B6C8-E912B2495DFB}" type="presParOf" srcId="{2307B7E6-9979-4124-825B-7D6B91434DFA}" destId="{5C98DB2D-B0A1-4DB8-9216-9B2FE62D2898}" srcOrd="1" destOrd="0" presId="urn:microsoft.com/office/officeart/2018/2/layout/IconVerticalSolidList"/>
    <dgm:cxn modelId="{888A6785-60B7-42B5-81B0-1A86CB276F5A}" type="presParOf" srcId="{2307B7E6-9979-4124-825B-7D6B91434DFA}" destId="{B396B00E-3FBF-40AA-A0D3-F61AE42DDD31}" srcOrd="2" destOrd="0" presId="urn:microsoft.com/office/officeart/2018/2/layout/IconVerticalSolidList"/>
    <dgm:cxn modelId="{BDD0FCE0-F839-45E3-AEC2-572EF9B1D59E}" type="presParOf" srcId="{B396B00E-3FBF-40AA-A0D3-F61AE42DDD31}" destId="{CD5AC53E-106D-4295-A0EB-FDABC02D949D}" srcOrd="0" destOrd="0" presId="urn:microsoft.com/office/officeart/2018/2/layout/IconVerticalSolidList"/>
    <dgm:cxn modelId="{5D07ED16-88DB-4F7A-9D8D-B5A1DE7F821D}" type="presParOf" srcId="{B396B00E-3FBF-40AA-A0D3-F61AE42DDD31}" destId="{8F90094C-24DB-4304-B67C-CD33A4DE258A}" srcOrd="1" destOrd="0" presId="urn:microsoft.com/office/officeart/2018/2/layout/IconVerticalSolidList"/>
    <dgm:cxn modelId="{BBA66EC1-BFCC-4CA3-AC78-0D833EB9B4A1}" type="presParOf" srcId="{B396B00E-3FBF-40AA-A0D3-F61AE42DDD31}" destId="{8441F4C7-1317-4E9C-8FF1-AF78D5CE011A}" srcOrd="2" destOrd="0" presId="urn:microsoft.com/office/officeart/2018/2/layout/IconVerticalSolidList"/>
    <dgm:cxn modelId="{E6463D16-EFBF-4DC3-8D86-6FB4C7EEF4AC}" type="presParOf" srcId="{B396B00E-3FBF-40AA-A0D3-F61AE42DDD31}" destId="{D6E6B9D4-714B-4656-B7B5-229DF7E860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CAE84-885F-445E-980B-8C52D1F364AF}">
      <dsp:nvSpPr>
        <dsp:cNvPr id="0" name=""/>
        <dsp:cNvSpPr/>
      </dsp:nvSpPr>
      <dsp:spPr>
        <a:xfrm>
          <a:off x="0" y="543306"/>
          <a:ext cx="7376307"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Topics</a:t>
          </a:r>
        </a:p>
      </dsp:txBody>
      <dsp:txXfrm>
        <a:off x="59399" y="602705"/>
        <a:ext cx="7257509" cy="1098002"/>
      </dsp:txXfrm>
    </dsp:sp>
    <dsp:sp modelId="{469FBEA8-4866-459C-BB7D-1BCC1ED2F3FC}">
      <dsp:nvSpPr>
        <dsp:cNvPr id="0" name=""/>
        <dsp:cNvSpPr/>
      </dsp:nvSpPr>
      <dsp:spPr>
        <a:xfrm>
          <a:off x="0" y="1760106"/>
          <a:ext cx="7376307" cy="3576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98"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p>
        <a:p>
          <a:pPr marL="171450" lvl="1" indent="-171450" algn="l" defTabSz="800100">
            <a:lnSpc>
              <a:spcPct val="90000"/>
            </a:lnSpc>
            <a:spcBef>
              <a:spcPct val="0"/>
            </a:spcBef>
            <a:spcAft>
              <a:spcPct val="20000"/>
            </a:spcAft>
            <a:buChar char="•"/>
          </a:pPr>
          <a:r>
            <a:rPr lang="en-US" sz="1800" kern="1200" dirty="0"/>
            <a:t>Case study of a  Paul </a:t>
          </a:r>
          <a:r>
            <a:rPr lang="en-US" sz="1800" kern="1200" dirty="0" err="1"/>
            <a:t>Maley</a:t>
          </a:r>
          <a:r>
            <a:rPr lang="en-US" sz="1800" kern="1200" dirty="0"/>
            <a:t> observation using ‘nested’ circular masks</a:t>
          </a:r>
        </a:p>
        <a:p>
          <a:pPr marL="171450" lvl="1" indent="-171450" algn="l" defTabSz="800100">
            <a:lnSpc>
              <a:spcPct val="90000"/>
            </a:lnSpc>
            <a:spcBef>
              <a:spcPct val="0"/>
            </a:spcBef>
            <a:spcAft>
              <a:spcPct val="20000"/>
            </a:spcAft>
            <a:buChar char="•"/>
          </a:pPr>
          <a:r>
            <a:rPr lang="en-US" sz="1800" kern="1200" dirty="0"/>
            <a:t>Computed (dynamic) masks that adapt to the image – introduced in </a:t>
          </a:r>
          <a:r>
            <a:rPr lang="en-US" sz="1800" kern="1200" dirty="0" err="1"/>
            <a:t>PyMovie</a:t>
          </a:r>
          <a:endParaRPr lang="en-US" sz="1800" kern="1200" dirty="0"/>
        </a:p>
        <a:p>
          <a:pPr marL="171450" lvl="1" indent="-171450" algn="l" defTabSz="800100">
            <a:lnSpc>
              <a:spcPct val="90000"/>
            </a:lnSpc>
            <a:spcBef>
              <a:spcPct val="0"/>
            </a:spcBef>
            <a:spcAft>
              <a:spcPct val="20000"/>
            </a:spcAft>
            <a:buChar char="•"/>
          </a:pPr>
          <a:r>
            <a:rPr lang="en-US" sz="1800" kern="1200" dirty="0"/>
            <a:t>Case study from an observation with heavy wind shake treated with dynamic masks</a:t>
          </a:r>
        </a:p>
        <a:p>
          <a:pPr marL="171450" lvl="1" indent="-171450" algn="l" defTabSz="800100">
            <a:lnSpc>
              <a:spcPct val="90000"/>
            </a:lnSpc>
            <a:spcBef>
              <a:spcPct val="0"/>
            </a:spcBef>
            <a:spcAft>
              <a:spcPct val="20000"/>
            </a:spcAft>
            <a:buChar char="•"/>
          </a:pPr>
          <a:r>
            <a:rPr lang="en-US" sz="1800" kern="1200" dirty="0"/>
            <a:t>Naylor style ‘optimum extraction’ (NRE) -  new addition to </a:t>
          </a:r>
          <a:r>
            <a:rPr lang="en-US" sz="1800" kern="1200" dirty="0" err="1"/>
            <a:t>PyMovie</a:t>
          </a:r>
          <a:endParaRPr lang="en-US" sz="1800" kern="1200" dirty="0"/>
        </a:p>
        <a:p>
          <a:pPr marL="171450" lvl="1" indent="-171450" algn="l" defTabSz="800100">
            <a:lnSpc>
              <a:spcPct val="90000"/>
            </a:lnSpc>
            <a:spcBef>
              <a:spcPct val="0"/>
            </a:spcBef>
            <a:spcAft>
              <a:spcPct val="20000"/>
            </a:spcAft>
            <a:buChar char="•"/>
          </a:pPr>
          <a:r>
            <a:rPr lang="en-US" sz="1800" kern="1200" dirty="0"/>
            <a:t>Caveats for each measurement methodology</a:t>
          </a:r>
        </a:p>
      </dsp:txBody>
      <dsp:txXfrm>
        <a:off x="0" y="1760106"/>
        <a:ext cx="7376307" cy="3576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1EB97-345D-4FB9-8968-3519CF04A8A7}">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E7639-AABB-4523-A3EB-4427C0A6D1C7}">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DFA3D-13BD-4E87-92BD-2BE2FE3A23D0}">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89000">
            <a:lnSpc>
              <a:spcPct val="100000"/>
            </a:lnSpc>
            <a:spcBef>
              <a:spcPct val="0"/>
            </a:spcBef>
            <a:spcAft>
              <a:spcPct val="35000"/>
            </a:spcAft>
            <a:buNone/>
          </a:pPr>
          <a:r>
            <a:rPr lang="en-US" sz="2000" kern="1200" dirty="0"/>
            <a:t>So far, in the CIRCE-</a:t>
          </a:r>
          <a:r>
            <a:rPr lang="en-US" sz="2000" kern="1200" dirty="0" err="1"/>
            <a:t>Maley</a:t>
          </a:r>
          <a:r>
            <a:rPr lang="en-US" sz="2000" kern="1200" dirty="0"/>
            <a:t> case study, we have used the classical aperture photometry method of summing the pixel values enclosed in a circular mask and subtracting the sky background value to get the star signal value.</a:t>
          </a:r>
        </a:p>
      </dsp:txBody>
      <dsp:txXfrm>
        <a:off x="1507738" y="707092"/>
        <a:ext cx="9007861" cy="1305401"/>
      </dsp:txXfrm>
    </dsp:sp>
    <dsp:sp modelId="{CD5AC53E-106D-4295-A0EB-FDABC02D949D}">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0094C-24DB-4304-B67C-CD33A4DE258A}">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6B9D4-714B-4656-B7B5-229DF7E8600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89000">
            <a:lnSpc>
              <a:spcPct val="100000"/>
            </a:lnSpc>
            <a:spcBef>
              <a:spcPct val="0"/>
            </a:spcBef>
            <a:spcAft>
              <a:spcPct val="35000"/>
            </a:spcAft>
            <a:buNone/>
          </a:pPr>
          <a:r>
            <a:rPr lang="en-US" sz="2000" kern="1200" dirty="0"/>
            <a:t>But other measurement methods are available: we’ll digress to another case study to introduce another method, then we’ll return to the CIRCE-</a:t>
          </a:r>
          <a:r>
            <a:rPr lang="en-US" sz="2000" kern="1200" dirty="0" err="1"/>
            <a:t>Maley</a:t>
          </a:r>
          <a:r>
            <a:rPr lang="en-US" sz="2000" kern="1200" dirty="0"/>
            <a:t> case study and add a few more light-curves that employ this additional measurement method. </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1EB97-345D-4FB9-8968-3519CF04A8A7}">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E7639-AABB-4523-A3EB-4427C0A6D1C7}">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DFA3D-13BD-4E87-92BD-2BE2FE3A23D0}">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en-US" sz="1600" kern="1200" dirty="0"/>
            <a:t>So far, in the CIRCE-</a:t>
          </a:r>
          <a:r>
            <a:rPr lang="en-US" sz="1600" kern="1200" dirty="0" err="1"/>
            <a:t>Maley</a:t>
          </a:r>
          <a:r>
            <a:rPr lang="en-US" sz="1600" kern="1200" dirty="0"/>
            <a:t> case study, we have used the classical aperture photometry method of summing the pixel values enclosed in a circular mask and subtracting the sky background value to get the star signal value and the dynamic, form fitting mask method developed originally for dealing with wind shake.</a:t>
          </a:r>
        </a:p>
      </dsp:txBody>
      <dsp:txXfrm>
        <a:off x="1507738" y="707092"/>
        <a:ext cx="9007861" cy="1305401"/>
      </dsp:txXfrm>
    </dsp:sp>
    <dsp:sp modelId="{CD5AC53E-106D-4295-A0EB-FDABC02D949D}">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0094C-24DB-4304-B67C-CD33A4DE258A}">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6B9D4-714B-4656-B7B5-229DF7E8600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en-US" sz="1600" kern="1200" dirty="0"/>
            <a:t>But there are yet other measurement methods possible, and we’ll digress to explain another method, then we’ll return to the CIRCE-</a:t>
          </a:r>
          <a:r>
            <a:rPr lang="en-US" sz="1600" kern="1200" dirty="0" err="1"/>
            <a:t>Maley</a:t>
          </a:r>
          <a:r>
            <a:rPr lang="en-US" sz="1600" kern="1200" dirty="0"/>
            <a:t> case study and add one more light-curve that employs this additional measurement method. </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1048E-6558-436E-90E2-FF1577C37A5B}"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54AEA-BE61-4D52-B2FD-4D7970F52444}" type="slidenum">
              <a:rPr lang="en-US" smtClean="0"/>
              <a:t>‹#›</a:t>
            </a:fld>
            <a:endParaRPr lang="en-US"/>
          </a:p>
        </p:txBody>
      </p:sp>
    </p:spTree>
    <p:extLst>
      <p:ext uri="{BB962C8B-B14F-4D97-AF65-F5344CB8AC3E}">
        <p14:creationId xmlns:p14="http://schemas.microsoft.com/office/powerpoint/2010/main" val="8365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 will begin this talk by thanking Tony George for the many contributions he made to this paper.</a:t>
            </a:r>
          </a:p>
          <a:p>
            <a:endParaRPr lang="en-US" sz="1800" dirty="0"/>
          </a:p>
          <a:p>
            <a:r>
              <a:rPr lang="en-US" sz="1800" dirty="0"/>
              <a:t>As always, Tony diligently tested the new </a:t>
            </a:r>
            <a:r>
              <a:rPr lang="en-US" sz="1800" dirty="0" err="1"/>
              <a:t>PyMovie</a:t>
            </a:r>
            <a:r>
              <a:rPr lang="en-US" sz="1800" dirty="0"/>
              <a:t> features that have been added to improve light curve extractions.</a:t>
            </a:r>
          </a:p>
          <a:p>
            <a:endParaRPr lang="en-US" sz="1800" dirty="0"/>
          </a:p>
          <a:p>
            <a:r>
              <a:rPr lang="en-US" sz="1800" dirty="0"/>
              <a:t>And, as always, he pushed to make the new features easy to use and, hopefully, to be understood.</a:t>
            </a:r>
          </a:p>
          <a:p>
            <a:endParaRPr lang="en-US" sz="1800" dirty="0"/>
          </a:p>
          <a:p>
            <a:r>
              <a:rPr lang="en-US" sz="1800" dirty="0"/>
              <a:t>So --- thank you Tony.</a:t>
            </a:r>
            <a:r>
              <a:rPr lang="en-US" dirty="0"/>
              <a:t>	</a:t>
            </a:r>
          </a:p>
        </p:txBody>
      </p:sp>
      <p:sp>
        <p:nvSpPr>
          <p:cNvPr id="4" name="Slide Number Placeholder 3"/>
          <p:cNvSpPr>
            <a:spLocks noGrp="1"/>
          </p:cNvSpPr>
          <p:nvPr>
            <p:ph type="sldNum" sz="quarter" idx="5"/>
          </p:nvPr>
        </p:nvSpPr>
        <p:spPr/>
        <p:txBody>
          <a:bodyPr/>
          <a:lstStyle/>
          <a:p>
            <a:fld id="{42F54AEA-BE61-4D52-B2FD-4D7970F52444}" type="slidenum">
              <a:rPr lang="en-US" smtClean="0"/>
              <a:t>1</a:t>
            </a:fld>
            <a:endParaRPr lang="en-US"/>
          </a:p>
        </p:txBody>
      </p:sp>
    </p:spTree>
    <p:extLst>
      <p:ext uri="{BB962C8B-B14F-4D97-AF65-F5344CB8AC3E}">
        <p14:creationId xmlns:p14="http://schemas.microsoft.com/office/powerpoint/2010/main" val="104217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F54AEA-BE61-4D52-B2FD-4D7970F52444}" type="slidenum">
              <a:rPr lang="en-US" smtClean="0"/>
              <a:t>10</a:t>
            </a:fld>
            <a:endParaRPr lang="en-US"/>
          </a:p>
        </p:txBody>
      </p:sp>
    </p:spTree>
    <p:extLst>
      <p:ext uri="{BB962C8B-B14F-4D97-AF65-F5344CB8AC3E}">
        <p14:creationId xmlns:p14="http://schemas.microsoft.com/office/powerpoint/2010/main" val="268949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choice here is guided by the edge time uncertainty metric (0.95 ci value) and is highlighted in green.</a:t>
            </a:r>
          </a:p>
          <a:p>
            <a:endParaRPr lang="en-US" sz="1800" dirty="0"/>
          </a:p>
          <a:p>
            <a:r>
              <a:rPr lang="en-US" sz="1800" dirty="0"/>
              <a:t>At the far right is the false-positive metric introduced earlier.</a:t>
            </a:r>
          </a:p>
          <a:p>
            <a:endParaRPr lang="en-US" sz="1800" dirty="0"/>
          </a:p>
          <a:p>
            <a:r>
              <a:rPr lang="en-US" sz="1800" dirty="0"/>
              <a:t>I’ll show that slide again …</a:t>
            </a:r>
          </a:p>
        </p:txBody>
      </p:sp>
      <p:sp>
        <p:nvSpPr>
          <p:cNvPr id="4" name="Slide Number Placeholder 3"/>
          <p:cNvSpPr>
            <a:spLocks noGrp="1"/>
          </p:cNvSpPr>
          <p:nvPr>
            <p:ph type="sldNum" sz="quarter" idx="5"/>
          </p:nvPr>
        </p:nvSpPr>
        <p:spPr/>
        <p:txBody>
          <a:bodyPr/>
          <a:lstStyle/>
          <a:p>
            <a:fld id="{42F54AEA-BE61-4D52-B2FD-4D7970F52444}" type="slidenum">
              <a:rPr lang="en-US" smtClean="0"/>
              <a:t>11</a:t>
            </a:fld>
            <a:endParaRPr lang="en-US"/>
          </a:p>
        </p:txBody>
      </p:sp>
    </p:spTree>
    <p:extLst>
      <p:ext uri="{BB962C8B-B14F-4D97-AF65-F5344CB8AC3E}">
        <p14:creationId xmlns:p14="http://schemas.microsoft.com/office/powerpoint/2010/main" val="965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12</a:t>
            </a:fld>
            <a:endParaRPr lang="en-US"/>
          </a:p>
        </p:txBody>
      </p:sp>
    </p:spTree>
    <p:extLst>
      <p:ext uri="{BB962C8B-B14F-4D97-AF65-F5344CB8AC3E}">
        <p14:creationId xmlns:p14="http://schemas.microsoft.com/office/powerpoint/2010/main" val="1081807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we can see that the top three entries all have an excellent false-positive metric.</a:t>
            </a:r>
          </a:p>
          <a:p>
            <a:endParaRPr lang="en-US" sz="1800" dirty="0"/>
          </a:p>
          <a:p>
            <a:r>
              <a:rPr lang="en-US" sz="1800" dirty="0"/>
              <a:t>We can also see that the ‘picked’ light curve does not have the highest value of this metric, but it is MORE THAN GOOD ENOUGH!</a:t>
            </a:r>
          </a:p>
          <a:p>
            <a:endParaRPr lang="en-US" sz="1800" dirty="0"/>
          </a:p>
          <a:p>
            <a:r>
              <a:rPr lang="en-US" sz="1800" dirty="0"/>
              <a:t>FYI: The Occult stated magDrop for this event was 0.5</a:t>
            </a:r>
          </a:p>
          <a:p>
            <a:endParaRPr lang="en-US" sz="1800" dirty="0"/>
          </a:p>
          <a:p>
            <a:r>
              <a:rPr lang="en-US" sz="1800" dirty="0"/>
              <a:t>A point I should make: the edge time values and the false-positive metric are the result of a simulation – repeat runs will therefore give slightly different values – so how reliable (repeatable) are these numbers?</a:t>
            </a:r>
          </a:p>
        </p:txBody>
      </p:sp>
      <p:sp>
        <p:nvSpPr>
          <p:cNvPr id="4" name="Slide Number Placeholder 3"/>
          <p:cNvSpPr>
            <a:spLocks noGrp="1"/>
          </p:cNvSpPr>
          <p:nvPr>
            <p:ph type="sldNum" sz="quarter" idx="5"/>
          </p:nvPr>
        </p:nvSpPr>
        <p:spPr/>
        <p:txBody>
          <a:bodyPr/>
          <a:lstStyle/>
          <a:p>
            <a:fld id="{42F54AEA-BE61-4D52-B2FD-4D7970F52444}" type="slidenum">
              <a:rPr lang="en-US" smtClean="0"/>
              <a:t>13</a:t>
            </a:fld>
            <a:endParaRPr lang="en-US" dirty="0"/>
          </a:p>
        </p:txBody>
      </p:sp>
    </p:spTree>
    <p:extLst>
      <p:ext uri="{BB962C8B-B14F-4D97-AF65-F5344CB8AC3E}">
        <p14:creationId xmlns:p14="http://schemas.microsoft.com/office/powerpoint/2010/main" val="224898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tiny study shows that the edge time ‘jitter’ is at least an order of magnitude lower than the false-positive metric ‘jitter’.</a:t>
            </a:r>
          </a:p>
          <a:p>
            <a:endParaRPr lang="en-US" sz="1800" dirty="0"/>
          </a:p>
          <a:p>
            <a:r>
              <a:rPr lang="en-US" sz="1800" dirty="0"/>
              <a:t>The edge time metric is typically good to 2 and half digits – so it is repeatable and accurate.</a:t>
            </a:r>
          </a:p>
        </p:txBody>
      </p:sp>
      <p:sp>
        <p:nvSpPr>
          <p:cNvPr id="4" name="Slide Number Placeholder 3"/>
          <p:cNvSpPr>
            <a:spLocks noGrp="1"/>
          </p:cNvSpPr>
          <p:nvPr>
            <p:ph type="sldNum" sz="quarter" idx="5"/>
          </p:nvPr>
        </p:nvSpPr>
        <p:spPr/>
        <p:txBody>
          <a:bodyPr/>
          <a:lstStyle/>
          <a:p>
            <a:fld id="{42F54AEA-BE61-4D52-B2FD-4D7970F52444}" type="slidenum">
              <a:rPr lang="en-US" smtClean="0"/>
              <a:t>14</a:t>
            </a:fld>
            <a:endParaRPr lang="en-US"/>
          </a:p>
        </p:txBody>
      </p:sp>
    </p:spTree>
    <p:extLst>
      <p:ext uri="{BB962C8B-B14F-4D97-AF65-F5344CB8AC3E}">
        <p14:creationId xmlns:p14="http://schemas.microsoft.com/office/powerpoint/2010/main" val="418038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15</a:t>
            </a:fld>
            <a:endParaRPr lang="en-US"/>
          </a:p>
        </p:txBody>
      </p:sp>
    </p:spTree>
    <p:extLst>
      <p:ext uri="{BB962C8B-B14F-4D97-AF65-F5344CB8AC3E}">
        <p14:creationId xmlns:p14="http://schemas.microsoft.com/office/powerpoint/2010/main" val="288284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16</a:t>
            </a:fld>
            <a:endParaRPr lang="en-US"/>
          </a:p>
        </p:txBody>
      </p:sp>
    </p:spTree>
    <p:extLst>
      <p:ext uri="{BB962C8B-B14F-4D97-AF65-F5344CB8AC3E}">
        <p14:creationId xmlns:p14="http://schemas.microsoft.com/office/powerpoint/2010/main" val="208332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 movie provides a good visual of the kind of wind shake that needed to be dealt with.</a:t>
            </a:r>
          </a:p>
        </p:txBody>
      </p:sp>
      <p:sp>
        <p:nvSpPr>
          <p:cNvPr id="4" name="Slide Number Placeholder 3"/>
          <p:cNvSpPr>
            <a:spLocks noGrp="1"/>
          </p:cNvSpPr>
          <p:nvPr>
            <p:ph type="sldNum" sz="quarter" idx="5"/>
          </p:nvPr>
        </p:nvSpPr>
        <p:spPr/>
        <p:txBody>
          <a:bodyPr/>
          <a:lstStyle/>
          <a:p>
            <a:fld id="{42F54AEA-BE61-4D52-B2FD-4D7970F52444}" type="slidenum">
              <a:rPr lang="en-US" smtClean="0"/>
              <a:t>17</a:t>
            </a:fld>
            <a:endParaRPr lang="en-US"/>
          </a:p>
        </p:txBody>
      </p:sp>
    </p:spTree>
    <p:extLst>
      <p:ext uri="{BB962C8B-B14F-4D97-AF65-F5344CB8AC3E}">
        <p14:creationId xmlns:p14="http://schemas.microsoft.com/office/powerpoint/2010/main" val="677160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Here’s one of the more outrageous examples (but not rare in this video) of star pixels being smeared by wind shake.</a:t>
            </a:r>
          </a:p>
        </p:txBody>
      </p:sp>
      <p:sp>
        <p:nvSpPr>
          <p:cNvPr id="4" name="Slide Number Placeholder 3"/>
          <p:cNvSpPr>
            <a:spLocks noGrp="1"/>
          </p:cNvSpPr>
          <p:nvPr>
            <p:ph type="sldNum" sz="quarter" idx="5"/>
          </p:nvPr>
        </p:nvSpPr>
        <p:spPr/>
        <p:txBody>
          <a:bodyPr/>
          <a:lstStyle/>
          <a:p>
            <a:fld id="{42F54AEA-BE61-4D52-B2FD-4D7970F52444}" type="slidenum">
              <a:rPr lang="en-US" smtClean="0"/>
              <a:t>18</a:t>
            </a:fld>
            <a:endParaRPr lang="en-US"/>
          </a:p>
        </p:txBody>
      </p:sp>
    </p:spTree>
    <p:extLst>
      <p:ext uri="{BB962C8B-B14F-4D97-AF65-F5344CB8AC3E}">
        <p14:creationId xmlns:p14="http://schemas.microsoft.com/office/powerpoint/2010/main" val="2978428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this 3D plot will help to visualize how the dynamic mask is calculated.</a:t>
            </a:r>
          </a:p>
        </p:txBody>
      </p:sp>
      <p:sp>
        <p:nvSpPr>
          <p:cNvPr id="4" name="Slide Number Placeholder 3"/>
          <p:cNvSpPr>
            <a:spLocks noGrp="1"/>
          </p:cNvSpPr>
          <p:nvPr>
            <p:ph type="sldNum" sz="quarter" idx="5"/>
          </p:nvPr>
        </p:nvSpPr>
        <p:spPr/>
        <p:txBody>
          <a:bodyPr/>
          <a:lstStyle/>
          <a:p>
            <a:fld id="{42F54AEA-BE61-4D52-B2FD-4D7970F52444}" type="slidenum">
              <a:rPr lang="en-US" smtClean="0"/>
              <a:t>19</a:t>
            </a:fld>
            <a:endParaRPr lang="en-US"/>
          </a:p>
        </p:txBody>
      </p:sp>
    </p:spTree>
    <p:extLst>
      <p:ext uri="{BB962C8B-B14F-4D97-AF65-F5344CB8AC3E}">
        <p14:creationId xmlns:p14="http://schemas.microsoft.com/office/powerpoint/2010/main" val="313202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 wave occultations are the focus of this discussion because, unlike penumbral occultations or diffraction occultations, only D and R edge times and their associated uncertainties (error bars) are needed to characterize an event.</a:t>
            </a:r>
          </a:p>
        </p:txBody>
      </p:sp>
      <p:sp>
        <p:nvSpPr>
          <p:cNvPr id="4" name="Slide Number Placeholder 3"/>
          <p:cNvSpPr>
            <a:spLocks noGrp="1"/>
          </p:cNvSpPr>
          <p:nvPr>
            <p:ph type="sldNum" sz="quarter" idx="5"/>
          </p:nvPr>
        </p:nvSpPr>
        <p:spPr/>
        <p:txBody>
          <a:bodyPr/>
          <a:lstStyle/>
          <a:p>
            <a:fld id="{42F54AEA-BE61-4D52-B2FD-4D7970F52444}" type="slidenum">
              <a:rPr lang="en-US" smtClean="0"/>
              <a:t>2</a:t>
            </a:fld>
            <a:endParaRPr lang="en-US"/>
          </a:p>
        </p:txBody>
      </p:sp>
    </p:spTree>
    <p:extLst>
      <p:ext uri="{BB962C8B-B14F-4D97-AF65-F5344CB8AC3E}">
        <p14:creationId xmlns:p14="http://schemas.microsoft.com/office/powerpoint/2010/main" val="307235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20</a:t>
            </a:fld>
            <a:endParaRPr lang="en-US"/>
          </a:p>
        </p:txBody>
      </p:sp>
    </p:spTree>
    <p:extLst>
      <p:ext uri="{BB962C8B-B14F-4D97-AF65-F5344CB8AC3E}">
        <p14:creationId xmlns:p14="http://schemas.microsoft.com/office/powerpoint/2010/main" val="42215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researchers that shared and challenged the newly developed </a:t>
            </a:r>
            <a:r>
              <a:rPr lang="en-US" sz="1800" dirty="0" err="1"/>
              <a:t>PyMovie</a:t>
            </a:r>
            <a:r>
              <a:rPr lang="en-US" sz="1800" dirty="0"/>
              <a:t> with this video were quite happy with this result.</a:t>
            </a:r>
          </a:p>
          <a:p>
            <a:endParaRPr lang="en-US" sz="1800" dirty="0"/>
          </a:p>
          <a:p>
            <a:r>
              <a:rPr lang="en-US" sz="1800" dirty="0"/>
              <a:t>The </a:t>
            </a:r>
            <a:r>
              <a:rPr lang="en-US" sz="1800" dirty="0" err="1"/>
              <a:t>PyMovie</a:t>
            </a:r>
            <a:r>
              <a:rPr lang="en-US" sz="1800" dirty="0"/>
              <a:t> version number was 0.7.0 at this point in time.</a:t>
            </a:r>
          </a:p>
        </p:txBody>
      </p:sp>
      <p:sp>
        <p:nvSpPr>
          <p:cNvPr id="4" name="Slide Number Placeholder 3"/>
          <p:cNvSpPr>
            <a:spLocks noGrp="1"/>
          </p:cNvSpPr>
          <p:nvPr>
            <p:ph type="sldNum" sz="quarter" idx="5"/>
          </p:nvPr>
        </p:nvSpPr>
        <p:spPr/>
        <p:txBody>
          <a:bodyPr/>
          <a:lstStyle/>
          <a:p>
            <a:fld id="{42F54AEA-BE61-4D52-B2FD-4D7970F52444}" type="slidenum">
              <a:rPr lang="en-US" smtClean="0"/>
              <a:t>21</a:t>
            </a:fld>
            <a:endParaRPr lang="en-US" dirty="0"/>
          </a:p>
        </p:txBody>
      </p:sp>
    </p:spTree>
    <p:extLst>
      <p:ext uri="{BB962C8B-B14F-4D97-AF65-F5344CB8AC3E}">
        <p14:creationId xmlns:p14="http://schemas.microsoft.com/office/powerpoint/2010/main" val="789592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this little movie rather entertaining, and it provides a good visual of another situation where a dynamic mask can produce lower noise extractions.</a:t>
            </a:r>
          </a:p>
        </p:txBody>
      </p:sp>
      <p:sp>
        <p:nvSpPr>
          <p:cNvPr id="4" name="Slide Number Placeholder 3"/>
          <p:cNvSpPr>
            <a:spLocks noGrp="1"/>
          </p:cNvSpPr>
          <p:nvPr>
            <p:ph type="sldNum" sz="quarter" idx="5"/>
          </p:nvPr>
        </p:nvSpPr>
        <p:spPr/>
        <p:txBody>
          <a:bodyPr/>
          <a:lstStyle/>
          <a:p>
            <a:fld id="{42F54AEA-BE61-4D52-B2FD-4D7970F52444}" type="slidenum">
              <a:rPr lang="en-US" smtClean="0"/>
              <a:t>22</a:t>
            </a:fld>
            <a:endParaRPr lang="en-US"/>
          </a:p>
        </p:txBody>
      </p:sp>
    </p:spTree>
    <p:extLst>
      <p:ext uri="{BB962C8B-B14F-4D97-AF65-F5344CB8AC3E}">
        <p14:creationId xmlns:p14="http://schemas.microsoft.com/office/powerpoint/2010/main" val="3818665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23</a:t>
            </a:fld>
            <a:endParaRPr lang="en-US"/>
          </a:p>
        </p:txBody>
      </p:sp>
    </p:spTree>
    <p:extLst>
      <p:ext uri="{BB962C8B-B14F-4D97-AF65-F5344CB8AC3E}">
        <p14:creationId xmlns:p14="http://schemas.microsoft.com/office/powerpoint/2010/main" val="3932621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Note: the position of the ‘event’ is quite apparent in the plot of the number of pixels in the computed mask.</a:t>
            </a:r>
          </a:p>
          <a:p>
            <a:endParaRPr lang="en-US" sz="1800" dirty="0"/>
          </a:p>
          <a:p>
            <a:r>
              <a:rPr lang="en-US" sz="1800" dirty="0"/>
              <a:t>This makes sense: where the star intensity decreases, the computed mask will shrink – that is, it will have fewer pixels.</a:t>
            </a:r>
          </a:p>
          <a:p>
            <a:endParaRPr lang="en-US" sz="1800" dirty="0"/>
          </a:p>
          <a:p>
            <a:r>
              <a:rPr lang="en-US" sz="1800" dirty="0"/>
              <a:t>NOTE: The black triangles show were the default circular mask had to be used – and those points are very similar to their neighbors, indicating the user made a good selection when the default size was specified during aperture placement.</a:t>
            </a:r>
          </a:p>
        </p:txBody>
      </p:sp>
      <p:sp>
        <p:nvSpPr>
          <p:cNvPr id="4" name="Slide Number Placeholder 3"/>
          <p:cNvSpPr>
            <a:spLocks noGrp="1"/>
          </p:cNvSpPr>
          <p:nvPr>
            <p:ph type="sldNum" sz="quarter" idx="5"/>
          </p:nvPr>
        </p:nvSpPr>
        <p:spPr/>
        <p:txBody>
          <a:bodyPr/>
          <a:lstStyle/>
          <a:p>
            <a:fld id="{42F54AEA-BE61-4D52-B2FD-4D7970F52444}" type="slidenum">
              <a:rPr lang="en-US" smtClean="0"/>
              <a:t>24</a:t>
            </a:fld>
            <a:endParaRPr lang="en-US"/>
          </a:p>
        </p:txBody>
      </p:sp>
    </p:spTree>
    <p:extLst>
      <p:ext uri="{BB962C8B-B14F-4D97-AF65-F5344CB8AC3E}">
        <p14:creationId xmlns:p14="http://schemas.microsoft.com/office/powerpoint/2010/main" val="1245228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25</a:t>
            </a:fld>
            <a:endParaRPr lang="en-US"/>
          </a:p>
        </p:txBody>
      </p:sp>
    </p:spTree>
    <p:extLst>
      <p:ext uri="{BB962C8B-B14F-4D97-AF65-F5344CB8AC3E}">
        <p14:creationId xmlns:p14="http://schemas.microsoft.com/office/powerpoint/2010/main" val="86996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Again, this is a new feature in </a:t>
            </a:r>
            <a:r>
              <a:rPr lang="en-US" sz="1800" dirty="0" err="1"/>
              <a:t>PyMovie</a:t>
            </a:r>
            <a:r>
              <a:rPr lang="en-US" sz="1800" dirty="0"/>
              <a:t> as of version 3.7.7 released on June 30</a:t>
            </a:r>
          </a:p>
        </p:txBody>
      </p:sp>
      <p:sp>
        <p:nvSpPr>
          <p:cNvPr id="4" name="Slide Number Placeholder 3"/>
          <p:cNvSpPr>
            <a:spLocks noGrp="1"/>
          </p:cNvSpPr>
          <p:nvPr>
            <p:ph type="sldNum" sz="quarter" idx="5"/>
          </p:nvPr>
        </p:nvSpPr>
        <p:spPr/>
        <p:txBody>
          <a:bodyPr/>
          <a:lstStyle/>
          <a:p>
            <a:fld id="{42F54AEA-BE61-4D52-B2FD-4D7970F52444}" type="slidenum">
              <a:rPr lang="en-US" smtClean="0"/>
              <a:t>26</a:t>
            </a:fld>
            <a:endParaRPr lang="en-US"/>
          </a:p>
        </p:txBody>
      </p:sp>
    </p:spTree>
    <p:extLst>
      <p:ext uri="{BB962C8B-B14F-4D97-AF65-F5344CB8AC3E}">
        <p14:creationId xmlns:p14="http://schemas.microsoft.com/office/powerpoint/2010/main" val="624163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27</a:t>
            </a:fld>
            <a:endParaRPr lang="en-US"/>
          </a:p>
        </p:txBody>
      </p:sp>
    </p:spTree>
    <p:extLst>
      <p:ext uri="{BB962C8B-B14F-4D97-AF65-F5344CB8AC3E}">
        <p14:creationId xmlns:p14="http://schemas.microsoft.com/office/powerpoint/2010/main" val="3406342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extractions using the dynamic mask method have been added to our Excel metrics table --- and we have a new ‘best’ candidate light curve.</a:t>
            </a:r>
          </a:p>
        </p:txBody>
      </p:sp>
      <p:sp>
        <p:nvSpPr>
          <p:cNvPr id="4" name="Slide Number Placeholder 3"/>
          <p:cNvSpPr>
            <a:spLocks noGrp="1"/>
          </p:cNvSpPr>
          <p:nvPr>
            <p:ph type="sldNum" sz="quarter" idx="5"/>
          </p:nvPr>
        </p:nvSpPr>
        <p:spPr/>
        <p:txBody>
          <a:bodyPr/>
          <a:lstStyle/>
          <a:p>
            <a:fld id="{42F54AEA-BE61-4D52-B2FD-4D7970F52444}" type="slidenum">
              <a:rPr lang="en-US" smtClean="0"/>
              <a:t>28</a:t>
            </a:fld>
            <a:endParaRPr lang="en-US"/>
          </a:p>
        </p:txBody>
      </p:sp>
    </p:spTree>
    <p:extLst>
      <p:ext uri="{BB962C8B-B14F-4D97-AF65-F5344CB8AC3E}">
        <p14:creationId xmlns:p14="http://schemas.microsoft.com/office/powerpoint/2010/main" val="166820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29</a:t>
            </a:fld>
            <a:endParaRPr lang="en-US"/>
          </a:p>
        </p:txBody>
      </p:sp>
    </p:spTree>
    <p:extLst>
      <p:ext uri="{BB962C8B-B14F-4D97-AF65-F5344CB8AC3E}">
        <p14:creationId xmlns:p14="http://schemas.microsoft.com/office/powerpoint/2010/main" val="40282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method, if one can call it that is: measure the video a bunch of times in different ways and pick the best result – BUT, and that’s a big but,  that ‘pick’ must be guided by reliable metrics</a:t>
            </a:r>
          </a:p>
        </p:txBody>
      </p:sp>
      <p:sp>
        <p:nvSpPr>
          <p:cNvPr id="4" name="Slide Number Placeholder 3"/>
          <p:cNvSpPr>
            <a:spLocks noGrp="1"/>
          </p:cNvSpPr>
          <p:nvPr>
            <p:ph type="sldNum" sz="quarter" idx="5"/>
          </p:nvPr>
        </p:nvSpPr>
        <p:spPr/>
        <p:txBody>
          <a:bodyPr/>
          <a:lstStyle/>
          <a:p>
            <a:fld id="{42F54AEA-BE61-4D52-B2FD-4D7970F52444}" type="slidenum">
              <a:rPr lang="en-US" smtClean="0"/>
              <a:t>3</a:t>
            </a:fld>
            <a:endParaRPr lang="en-US"/>
          </a:p>
        </p:txBody>
      </p:sp>
    </p:spTree>
    <p:extLst>
      <p:ext uri="{BB962C8B-B14F-4D97-AF65-F5344CB8AC3E}">
        <p14:creationId xmlns:p14="http://schemas.microsoft.com/office/powerpoint/2010/main" val="30031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 didn’t want to burden this portion of my talk with a lot of arcane equations, so I’m going to hand-wave my way through what this paper says and how </a:t>
            </a:r>
            <a:r>
              <a:rPr lang="en-US" sz="1800" dirty="0" err="1"/>
              <a:t>PyMovie</a:t>
            </a:r>
            <a:r>
              <a:rPr lang="en-US" sz="1800" dirty="0"/>
              <a:t> uses one of the findings of his paper.</a:t>
            </a:r>
          </a:p>
          <a:p>
            <a:endParaRPr lang="en-US" sz="1800" dirty="0"/>
          </a:p>
          <a:p>
            <a:r>
              <a:rPr lang="en-US" sz="1800" dirty="0"/>
              <a:t>If you want the math, the paper is easily found and its not a very difficult read.</a:t>
            </a:r>
          </a:p>
          <a:p>
            <a:endParaRPr lang="en-US" sz="1800" dirty="0"/>
          </a:p>
          <a:p>
            <a:r>
              <a:rPr lang="en-US" sz="1800" dirty="0"/>
              <a:t>I want to point out that he only promises a gain of around 10 percent in SNR. That’s not a lot, but it’s still worth-while in some cases.</a:t>
            </a:r>
          </a:p>
          <a:p>
            <a:endParaRPr lang="en-US" sz="1800" dirty="0"/>
          </a:p>
          <a:p>
            <a:r>
              <a:rPr lang="en-US" sz="1800" dirty="0"/>
              <a:t>My experience is that the 10 percent gain is about right, sometimes a little less, sometimes a little more.</a:t>
            </a:r>
          </a:p>
        </p:txBody>
      </p:sp>
      <p:sp>
        <p:nvSpPr>
          <p:cNvPr id="4" name="Slide Number Placeholder 3"/>
          <p:cNvSpPr>
            <a:spLocks noGrp="1"/>
          </p:cNvSpPr>
          <p:nvPr>
            <p:ph type="sldNum" sz="quarter" idx="5"/>
          </p:nvPr>
        </p:nvSpPr>
        <p:spPr/>
        <p:txBody>
          <a:bodyPr/>
          <a:lstStyle/>
          <a:p>
            <a:fld id="{42F54AEA-BE61-4D52-B2FD-4D7970F52444}" type="slidenum">
              <a:rPr lang="en-US" smtClean="0"/>
              <a:t>30</a:t>
            </a:fld>
            <a:endParaRPr lang="en-US" dirty="0"/>
          </a:p>
        </p:txBody>
      </p:sp>
    </p:spTree>
    <p:extLst>
      <p:ext uri="{BB962C8B-B14F-4D97-AF65-F5344CB8AC3E}">
        <p14:creationId xmlns:p14="http://schemas.microsoft.com/office/powerpoint/2010/main" val="3927198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31</a:t>
            </a:fld>
            <a:endParaRPr lang="en-US"/>
          </a:p>
        </p:txBody>
      </p:sp>
    </p:spTree>
    <p:extLst>
      <p:ext uri="{BB962C8B-B14F-4D97-AF65-F5344CB8AC3E}">
        <p14:creationId xmlns:p14="http://schemas.microsoft.com/office/powerpoint/2010/main" val="1943384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32</a:t>
            </a:fld>
            <a:endParaRPr lang="en-US"/>
          </a:p>
        </p:txBody>
      </p:sp>
    </p:spTree>
    <p:extLst>
      <p:ext uri="{BB962C8B-B14F-4D97-AF65-F5344CB8AC3E}">
        <p14:creationId xmlns:p14="http://schemas.microsoft.com/office/powerpoint/2010/main" val="3366758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33</a:t>
            </a:fld>
            <a:endParaRPr lang="en-US"/>
          </a:p>
        </p:txBody>
      </p:sp>
    </p:spTree>
    <p:extLst>
      <p:ext uri="{BB962C8B-B14F-4D97-AF65-F5344CB8AC3E}">
        <p14:creationId xmlns:p14="http://schemas.microsoft.com/office/powerpoint/2010/main" val="3612881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34</a:t>
            </a:fld>
            <a:endParaRPr lang="en-US"/>
          </a:p>
        </p:txBody>
      </p:sp>
    </p:spTree>
    <p:extLst>
      <p:ext uri="{BB962C8B-B14F-4D97-AF65-F5344CB8AC3E}">
        <p14:creationId xmlns:p14="http://schemas.microsoft.com/office/powerpoint/2010/main" val="3565938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35</a:t>
            </a:fld>
            <a:endParaRPr lang="en-US"/>
          </a:p>
        </p:txBody>
      </p:sp>
    </p:spTree>
    <p:extLst>
      <p:ext uri="{BB962C8B-B14F-4D97-AF65-F5344CB8AC3E}">
        <p14:creationId xmlns:p14="http://schemas.microsoft.com/office/powerpoint/2010/main" val="3761785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36</a:t>
            </a:fld>
            <a:endParaRPr lang="en-US"/>
          </a:p>
        </p:txBody>
      </p:sp>
    </p:spTree>
    <p:extLst>
      <p:ext uri="{BB962C8B-B14F-4D97-AF65-F5344CB8AC3E}">
        <p14:creationId xmlns:p14="http://schemas.microsoft.com/office/powerpoint/2010/main" val="563575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37</a:t>
            </a:fld>
            <a:endParaRPr lang="en-US"/>
          </a:p>
        </p:txBody>
      </p:sp>
    </p:spTree>
    <p:extLst>
      <p:ext uri="{BB962C8B-B14F-4D97-AF65-F5344CB8AC3E}">
        <p14:creationId xmlns:p14="http://schemas.microsoft.com/office/powerpoint/2010/main" val="208785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38</a:t>
            </a:fld>
            <a:endParaRPr lang="en-US"/>
          </a:p>
        </p:txBody>
      </p:sp>
    </p:spTree>
    <p:extLst>
      <p:ext uri="{BB962C8B-B14F-4D97-AF65-F5344CB8AC3E}">
        <p14:creationId xmlns:p14="http://schemas.microsoft.com/office/powerpoint/2010/main" val="1890899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39</a:t>
            </a:fld>
            <a:endParaRPr lang="en-US"/>
          </a:p>
        </p:txBody>
      </p:sp>
    </p:spTree>
    <p:extLst>
      <p:ext uri="{BB962C8B-B14F-4D97-AF65-F5344CB8AC3E}">
        <p14:creationId xmlns:p14="http://schemas.microsoft.com/office/powerpoint/2010/main" val="31163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a:t>
            </a:fld>
            <a:endParaRPr lang="en-US"/>
          </a:p>
        </p:txBody>
      </p:sp>
    </p:spTree>
    <p:extLst>
      <p:ext uri="{BB962C8B-B14F-4D97-AF65-F5344CB8AC3E}">
        <p14:creationId xmlns:p14="http://schemas.microsoft.com/office/powerpoint/2010/main" val="3975609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40</a:t>
            </a:fld>
            <a:endParaRPr lang="en-US"/>
          </a:p>
        </p:txBody>
      </p:sp>
    </p:spTree>
    <p:extLst>
      <p:ext uri="{BB962C8B-B14F-4D97-AF65-F5344CB8AC3E}">
        <p14:creationId xmlns:p14="http://schemas.microsoft.com/office/powerpoint/2010/main" val="1480848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41</a:t>
            </a:fld>
            <a:endParaRPr lang="en-US"/>
          </a:p>
        </p:txBody>
      </p:sp>
    </p:spTree>
    <p:extLst>
      <p:ext uri="{BB962C8B-B14F-4D97-AF65-F5344CB8AC3E}">
        <p14:creationId xmlns:p14="http://schemas.microsoft.com/office/powerpoint/2010/main" val="2282978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42</a:t>
            </a:fld>
            <a:endParaRPr lang="en-US"/>
          </a:p>
        </p:txBody>
      </p:sp>
    </p:spTree>
    <p:extLst>
      <p:ext uri="{BB962C8B-B14F-4D97-AF65-F5344CB8AC3E}">
        <p14:creationId xmlns:p14="http://schemas.microsoft.com/office/powerpoint/2010/main" val="1948218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Again, a new feature introduced in version 3.7.7 of </a:t>
            </a:r>
            <a:r>
              <a:rPr lang="en-US" sz="1800" dirty="0" err="1"/>
              <a:t>PyMovie</a:t>
            </a:r>
            <a:r>
              <a:rPr lang="en-US" sz="1800" dirty="0"/>
              <a:t> released June 30</a:t>
            </a:r>
          </a:p>
          <a:p>
            <a:endParaRPr lang="en-US" sz="1800" dirty="0"/>
          </a:p>
          <a:p>
            <a:r>
              <a:rPr lang="en-US" sz="1800" dirty="0"/>
              <a:t>Clicking this menu entry adds a properly named aperture </a:t>
            </a:r>
          </a:p>
          <a:p>
            <a:endParaRPr lang="en-US" sz="1800" dirty="0"/>
          </a:p>
          <a:p>
            <a:r>
              <a:rPr lang="en-US" sz="1800" dirty="0"/>
              <a:t>--- a naming convention is utilized to specify which star is to be used to determine the </a:t>
            </a:r>
            <a:r>
              <a:rPr lang="en-US" sz="1800" dirty="0" err="1"/>
              <a:t>psf</a:t>
            </a:r>
            <a:r>
              <a:rPr lang="en-US" sz="1800" dirty="0"/>
              <a:t> and which other stars should have the NRE measurement applied ---</a:t>
            </a:r>
          </a:p>
          <a:p>
            <a:endParaRPr lang="en-US" sz="1800" dirty="0"/>
          </a:p>
          <a:p>
            <a:r>
              <a:rPr lang="en-US" sz="1800" dirty="0"/>
              <a:t>with a proper threshold and default circular mask size (which is used during the experimental determination of the </a:t>
            </a:r>
            <a:r>
              <a:rPr lang="en-US" sz="1800" dirty="0" err="1"/>
              <a:t>psf</a:t>
            </a:r>
            <a:r>
              <a:rPr lang="en-US" sz="1800" dirty="0"/>
              <a:t>)</a:t>
            </a:r>
          </a:p>
        </p:txBody>
      </p:sp>
      <p:sp>
        <p:nvSpPr>
          <p:cNvPr id="4" name="Slide Number Placeholder 3"/>
          <p:cNvSpPr>
            <a:spLocks noGrp="1"/>
          </p:cNvSpPr>
          <p:nvPr>
            <p:ph type="sldNum" sz="quarter" idx="5"/>
          </p:nvPr>
        </p:nvSpPr>
        <p:spPr/>
        <p:txBody>
          <a:bodyPr/>
          <a:lstStyle/>
          <a:p>
            <a:fld id="{42F54AEA-BE61-4D52-B2FD-4D7970F52444}" type="slidenum">
              <a:rPr lang="en-US" smtClean="0"/>
              <a:t>43</a:t>
            </a:fld>
            <a:endParaRPr lang="en-US"/>
          </a:p>
        </p:txBody>
      </p:sp>
    </p:spTree>
    <p:extLst>
      <p:ext uri="{BB962C8B-B14F-4D97-AF65-F5344CB8AC3E}">
        <p14:creationId xmlns:p14="http://schemas.microsoft.com/office/powerpoint/2010/main" val="3515701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metrics for the NRE aperture extraction have been added to the Excel metrics table.</a:t>
            </a:r>
          </a:p>
          <a:p>
            <a:endParaRPr lang="en-US" dirty="0"/>
          </a:p>
          <a:p>
            <a:r>
              <a:rPr lang="en-US" dirty="0"/>
              <a:t>We do NOT have a new ‘best’ light curve, but the NRE result is pretty good.</a:t>
            </a:r>
          </a:p>
          <a:p>
            <a:endParaRPr lang="en-US" dirty="0"/>
          </a:p>
          <a:p>
            <a:r>
              <a:rPr lang="en-US" dirty="0"/>
              <a:t>That has been my experience: NRE extraction nearly always produces a good candidate – sometimes it is the best, but more often one of the other methods produces the actual best light curve.</a:t>
            </a:r>
          </a:p>
        </p:txBody>
      </p:sp>
      <p:sp>
        <p:nvSpPr>
          <p:cNvPr id="4" name="Slide Number Placeholder 3"/>
          <p:cNvSpPr>
            <a:spLocks noGrp="1"/>
          </p:cNvSpPr>
          <p:nvPr>
            <p:ph type="sldNum" sz="quarter" idx="5"/>
          </p:nvPr>
        </p:nvSpPr>
        <p:spPr/>
        <p:txBody>
          <a:bodyPr/>
          <a:lstStyle/>
          <a:p>
            <a:fld id="{42F54AEA-BE61-4D52-B2FD-4D7970F52444}" type="slidenum">
              <a:rPr lang="en-US" smtClean="0"/>
              <a:t>44</a:t>
            </a:fld>
            <a:endParaRPr lang="en-US"/>
          </a:p>
        </p:txBody>
      </p:sp>
    </p:spTree>
    <p:extLst>
      <p:ext uri="{BB962C8B-B14F-4D97-AF65-F5344CB8AC3E}">
        <p14:creationId xmlns:p14="http://schemas.microsoft.com/office/powerpoint/2010/main" val="2102145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event found in the best light curve.</a:t>
            </a:r>
          </a:p>
        </p:txBody>
      </p:sp>
      <p:sp>
        <p:nvSpPr>
          <p:cNvPr id="4" name="Slide Number Placeholder 3"/>
          <p:cNvSpPr>
            <a:spLocks noGrp="1"/>
          </p:cNvSpPr>
          <p:nvPr>
            <p:ph type="sldNum" sz="quarter" idx="5"/>
          </p:nvPr>
        </p:nvSpPr>
        <p:spPr/>
        <p:txBody>
          <a:bodyPr/>
          <a:lstStyle/>
          <a:p>
            <a:fld id="{42F54AEA-BE61-4D52-B2FD-4D7970F52444}" type="slidenum">
              <a:rPr lang="en-US" smtClean="0"/>
              <a:t>45</a:t>
            </a:fld>
            <a:endParaRPr lang="en-US"/>
          </a:p>
        </p:txBody>
      </p:sp>
    </p:spTree>
    <p:extLst>
      <p:ext uri="{BB962C8B-B14F-4D97-AF65-F5344CB8AC3E}">
        <p14:creationId xmlns:p14="http://schemas.microsoft.com/office/powerpoint/2010/main" val="3714030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Here’s a bonus slide.</a:t>
            </a:r>
          </a:p>
          <a:p>
            <a:endParaRPr lang="en-US" sz="1800" dirty="0"/>
          </a:p>
          <a:p>
            <a:r>
              <a:rPr lang="en-US" sz="1800" dirty="0"/>
              <a:t>It is sometimes said that one might get a lower noise light curve from the raw aperture sum --- because there is no background subtraction --- therefore there is no additional noise from that calculation and operation.</a:t>
            </a:r>
          </a:p>
          <a:p>
            <a:endParaRPr lang="en-US" sz="1800" dirty="0"/>
          </a:p>
          <a:p>
            <a:r>
              <a:rPr lang="en-US" sz="1800" dirty="0"/>
              <a:t>I cannot recall any example where that approach helped, so I examined the aperture sum metrics just to make sure that a better solution wasn’t being missed.</a:t>
            </a:r>
          </a:p>
          <a:p>
            <a:endParaRPr lang="en-US" sz="1800" dirty="0"/>
          </a:p>
          <a:p>
            <a:r>
              <a:rPr lang="en-US" sz="1800" dirty="0"/>
              <a:t>There is no improvement in noise and worse edge time uncertainties using the aperture sum light curves instead of the ‘signal’ light curves that have background subtraction applied.</a:t>
            </a:r>
          </a:p>
        </p:txBody>
      </p:sp>
      <p:sp>
        <p:nvSpPr>
          <p:cNvPr id="4" name="Slide Number Placeholder 3"/>
          <p:cNvSpPr>
            <a:spLocks noGrp="1"/>
          </p:cNvSpPr>
          <p:nvPr>
            <p:ph type="sldNum" sz="quarter" idx="5"/>
          </p:nvPr>
        </p:nvSpPr>
        <p:spPr/>
        <p:txBody>
          <a:bodyPr/>
          <a:lstStyle/>
          <a:p>
            <a:fld id="{42F54AEA-BE61-4D52-B2FD-4D7970F52444}" type="slidenum">
              <a:rPr lang="en-US" smtClean="0"/>
              <a:t>46</a:t>
            </a:fld>
            <a:endParaRPr lang="en-US"/>
          </a:p>
        </p:txBody>
      </p:sp>
    </p:spTree>
    <p:extLst>
      <p:ext uri="{BB962C8B-B14F-4D97-AF65-F5344CB8AC3E}">
        <p14:creationId xmlns:p14="http://schemas.microsoft.com/office/powerpoint/2010/main" val="80532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F54AEA-BE61-4D52-B2FD-4D7970F52444}" type="slidenum">
              <a:rPr lang="en-US" smtClean="0"/>
              <a:t>47</a:t>
            </a:fld>
            <a:endParaRPr lang="en-US"/>
          </a:p>
        </p:txBody>
      </p:sp>
    </p:spTree>
    <p:extLst>
      <p:ext uri="{BB962C8B-B14F-4D97-AF65-F5344CB8AC3E}">
        <p14:creationId xmlns:p14="http://schemas.microsoft.com/office/powerpoint/2010/main" val="1570732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48</a:t>
            </a:fld>
            <a:endParaRPr lang="en-US"/>
          </a:p>
        </p:txBody>
      </p:sp>
    </p:spTree>
    <p:extLst>
      <p:ext uri="{BB962C8B-B14F-4D97-AF65-F5344CB8AC3E}">
        <p14:creationId xmlns:p14="http://schemas.microsoft.com/office/powerpoint/2010/main" val="588161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49</a:t>
            </a:fld>
            <a:endParaRPr lang="en-US"/>
          </a:p>
        </p:txBody>
      </p:sp>
    </p:spTree>
    <p:extLst>
      <p:ext uri="{BB962C8B-B14F-4D97-AF65-F5344CB8AC3E}">
        <p14:creationId xmlns:p14="http://schemas.microsoft.com/office/powerpoint/2010/main" val="374841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almost infamous plot, is the false-positive test that has relegated many a marginal observation to the ‘no event’ bin.</a:t>
            </a:r>
          </a:p>
          <a:p>
            <a:endParaRPr lang="en-US" sz="1800" dirty="0"/>
          </a:p>
          <a:p>
            <a:r>
              <a:rPr lang="en-US" sz="1800" dirty="0"/>
              <a:t>The blue mound is a histogram of the number of times a drop – with a duration equal to that of the candidate event – was found in what should have been just noise. 50,000 attempts were made to find such a drop in artificial noise, generated anew for each attempt. The largest drop found is designated by the short black line.</a:t>
            </a:r>
          </a:p>
        </p:txBody>
      </p:sp>
      <p:sp>
        <p:nvSpPr>
          <p:cNvPr id="4" name="Slide Number Placeholder 3"/>
          <p:cNvSpPr>
            <a:spLocks noGrp="1"/>
          </p:cNvSpPr>
          <p:nvPr>
            <p:ph type="sldNum" sz="quarter" idx="5"/>
          </p:nvPr>
        </p:nvSpPr>
        <p:spPr/>
        <p:txBody>
          <a:bodyPr/>
          <a:lstStyle/>
          <a:p>
            <a:fld id="{42F54AEA-BE61-4D52-B2FD-4D7970F52444}" type="slidenum">
              <a:rPr lang="en-US" smtClean="0"/>
              <a:t>5</a:t>
            </a:fld>
            <a:endParaRPr lang="en-US" dirty="0"/>
          </a:p>
        </p:txBody>
      </p:sp>
    </p:spTree>
    <p:extLst>
      <p:ext uri="{BB962C8B-B14F-4D97-AF65-F5344CB8AC3E}">
        <p14:creationId xmlns:p14="http://schemas.microsoft.com/office/powerpoint/2010/main" val="315599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6</a:t>
            </a:fld>
            <a:endParaRPr lang="en-US"/>
          </a:p>
        </p:txBody>
      </p:sp>
    </p:spTree>
    <p:extLst>
      <p:ext uri="{BB962C8B-B14F-4D97-AF65-F5344CB8AC3E}">
        <p14:creationId xmlns:p14="http://schemas.microsoft.com/office/powerpoint/2010/main" val="173779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Paul will grab his 8 inch telescope and drive hours to attempt occultation recordings of dim stars, often requiring 8x or 16x integration setting on the Watec910 that is his camera of choice.</a:t>
            </a:r>
          </a:p>
          <a:p>
            <a:endParaRPr lang="en-US" sz="1800" dirty="0"/>
          </a:p>
          <a:p>
            <a:r>
              <a:rPr lang="en-US" sz="1800" dirty="0"/>
              <a:t>This was NOT one of those marginal events.</a:t>
            </a:r>
          </a:p>
        </p:txBody>
      </p:sp>
      <p:sp>
        <p:nvSpPr>
          <p:cNvPr id="4" name="Slide Number Placeholder 3"/>
          <p:cNvSpPr>
            <a:spLocks noGrp="1"/>
          </p:cNvSpPr>
          <p:nvPr>
            <p:ph type="sldNum" sz="quarter" idx="5"/>
          </p:nvPr>
        </p:nvSpPr>
        <p:spPr/>
        <p:txBody>
          <a:bodyPr/>
          <a:lstStyle/>
          <a:p>
            <a:fld id="{42F54AEA-BE61-4D52-B2FD-4D7970F52444}" type="slidenum">
              <a:rPr lang="en-US" smtClean="0"/>
              <a:t>7</a:t>
            </a:fld>
            <a:endParaRPr lang="en-US"/>
          </a:p>
        </p:txBody>
      </p:sp>
    </p:spTree>
    <p:extLst>
      <p:ext uri="{BB962C8B-B14F-4D97-AF65-F5344CB8AC3E}">
        <p14:creationId xmlns:p14="http://schemas.microsoft.com/office/powerpoint/2010/main" val="421684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F54AEA-BE61-4D52-B2FD-4D7970F52444}" type="slidenum">
              <a:rPr lang="en-US" smtClean="0"/>
              <a:t>8</a:t>
            </a:fld>
            <a:endParaRPr lang="en-US"/>
          </a:p>
        </p:txBody>
      </p:sp>
    </p:spTree>
    <p:extLst>
      <p:ext uri="{BB962C8B-B14F-4D97-AF65-F5344CB8AC3E}">
        <p14:creationId xmlns:p14="http://schemas.microsoft.com/office/powerpoint/2010/main" val="261161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 new feature in </a:t>
            </a:r>
            <a:r>
              <a:rPr lang="en-US" sz="1800" dirty="0" err="1"/>
              <a:t>PyMovie</a:t>
            </a:r>
            <a:r>
              <a:rPr lang="en-US" sz="1800" dirty="0"/>
              <a:t> as of version 3.7.7, which was released on June 30</a:t>
            </a:r>
          </a:p>
          <a:p>
            <a:endParaRPr lang="en-US" sz="1800" dirty="0"/>
          </a:p>
          <a:p>
            <a:r>
              <a:rPr lang="en-US" sz="1800" dirty="0"/>
              <a:t>We’re already at version 3.8.2, so it continues to evolve.</a:t>
            </a:r>
          </a:p>
        </p:txBody>
      </p:sp>
      <p:sp>
        <p:nvSpPr>
          <p:cNvPr id="4" name="Slide Number Placeholder 3"/>
          <p:cNvSpPr>
            <a:spLocks noGrp="1"/>
          </p:cNvSpPr>
          <p:nvPr>
            <p:ph type="sldNum" sz="quarter" idx="5"/>
          </p:nvPr>
        </p:nvSpPr>
        <p:spPr/>
        <p:txBody>
          <a:bodyPr/>
          <a:lstStyle/>
          <a:p>
            <a:fld id="{42F54AEA-BE61-4D52-B2FD-4D7970F52444}" type="slidenum">
              <a:rPr lang="en-US" smtClean="0"/>
              <a:t>9</a:t>
            </a:fld>
            <a:endParaRPr lang="en-US"/>
          </a:p>
        </p:txBody>
      </p:sp>
    </p:spTree>
    <p:extLst>
      <p:ext uri="{BB962C8B-B14F-4D97-AF65-F5344CB8AC3E}">
        <p14:creationId xmlns:p14="http://schemas.microsoft.com/office/powerpoint/2010/main" val="9501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914B-8657-6E58-3036-07699B8D14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DE4D7D-A95F-4A71-E7D2-EFA19D542A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85A3B-8537-8AC2-6E6B-0353841F6CE4}"/>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9FEBA167-1FC6-3896-764D-6C1B8E88D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11F12-2819-A2E3-2ECD-9DC292D2857B}"/>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254441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D42A-4691-AC74-AFC1-BA323074C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83044-0B32-AA46-12A6-0B4D467805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269AC-B4F7-CDF4-04C9-BFF327323923}"/>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9B614D5F-A87C-C48D-D5F5-E3372507B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84C79-5752-D4B6-A0EF-CB3042A555CB}"/>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34170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85B57-F2CA-07A9-DDBC-9FF66463BA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285C42-DA90-414E-EA3A-06B6C32663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352A7-B836-2200-0B9D-AFCA7BB2B965}"/>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081E39E1-A42E-BA50-C82C-EB5B12860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52283-F148-9F22-E792-280E8B91C015}"/>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326231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6CAA-A1D0-7B61-DB83-193EFC9E2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98F0D-4CB9-4269-FA85-696E0B07B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BA91-4D3F-AE30-BD5E-FB3A51597E40}"/>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E419B7F5-FE12-CE03-48F6-65282A39C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D3568-8353-6F98-EE80-135FE3539F76}"/>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162038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B634-3390-747E-7358-B802D1384E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CA7EE-5117-43AF-C349-A54AECD47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337724-0736-B33C-7B44-25D8C2F592AF}"/>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47093F39-9EC8-16C0-D8F6-9F1BC7F7C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B07F-6515-56B9-85DE-16C88AD66A36}"/>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397317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2CE2-E886-DFCE-F667-CD8B88F10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F961F-C6DE-3C28-571C-5D75A24FF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65792-C860-7F99-7C47-8C408861B4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D21586-CB3E-C298-B5E9-310B94F4CDCE}"/>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6" name="Footer Placeholder 5">
            <a:extLst>
              <a:ext uri="{FF2B5EF4-FFF2-40B4-BE49-F238E27FC236}">
                <a16:creationId xmlns:a16="http://schemas.microsoft.com/office/drawing/2014/main" id="{AD40A74E-968A-94EE-F847-619D08B27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508BD-7BE9-C2F0-5417-900677E5DD94}"/>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424662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B0EC-CCB5-74FE-5BD6-2A8F54B15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6C5FF-199B-AA2A-E564-89C5C7037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B6D008-0E09-F23E-D6BA-5ED8F0C7DF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864812-5B2B-1738-FF89-C5D9ABF8F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9CA96-01DC-1D76-E835-51CD4E9A05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6D792A-2CAA-C6FC-DAEC-33EEBC7AEDE0}"/>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8" name="Footer Placeholder 7">
            <a:extLst>
              <a:ext uri="{FF2B5EF4-FFF2-40B4-BE49-F238E27FC236}">
                <a16:creationId xmlns:a16="http://schemas.microsoft.com/office/drawing/2014/main" id="{AA0B6CAD-5065-FDF1-CC8C-29FA506F9B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991518-5B13-F0F9-9DC9-45357220ED06}"/>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225470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65E8-C2AE-8892-86E7-5614E1A6B0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1EA4C-C37B-48B4-94C3-9DEAD1043E95}"/>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4" name="Footer Placeholder 3">
            <a:extLst>
              <a:ext uri="{FF2B5EF4-FFF2-40B4-BE49-F238E27FC236}">
                <a16:creationId xmlns:a16="http://schemas.microsoft.com/office/drawing/2014/main" id="{C41EFF6D-1585-4307-7747-E5D23200B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88E6BB-C9B2-BD8C-4D96-DD46BA98679F}"/>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363302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C1C36-1FCC-D687-3733-5ADAA1592EB0}"/>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3" name="Footer Placeholder 2">
            <a:extLst>
              <a:ext uri="{FF2B5EF4-FFF2-40B4-BE49-F238E27FC236}">
                <a16:creationId xmlns:a16="http://schemas.microsoft.com/office/drawing/2014/main" id="{969A2ABD-2AE7-3D87-624B-501DBEAE9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841EE-6294-AE5D-BE6F-1B5DD28EC49E}"/>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2358986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FF28-765B-0560-8557-C888888C6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8F850-85FC-8DE7-009D-D9B011606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505946-3A33-377E-8766-895B97A74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F58A8-BECB-C1DD-208B-DECAC3B018C1}"/>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6" name="Footer Placeholder 5">
            <a:extLst>
              <a:ext uri="{FF2B5EF4-FFF2-40B4-BE49-F238E27FC236}">
                <a16:creationId xmlns:a16="http://schemas.microsoft.com/office/drawing/2014/main" id="{F2E91F25-15DC-DD36-46C6-F7AFABADA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A4469-FF81-23EC-A7DE-59E42C80D0CC}"/>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119366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18EC-B145-3D0D-93B2-3CA6A01CA0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21FE8-D14B-F438-ED4C-D4C81BAA05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C598B-54CA-AFBA-22D6-47B05E593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F7EFC-1B64-AA11-C4BB-A02B48C59E1E}"/>
              </a:ext>
            </a:extLst>
          </p:cNvPr>
          <p:cNvSpPr>
            <a:spLocks noGrp="1"/>
          </p:cNvSpPr>
          <p:nvPr>
            <p:ph type="dt" sz="half" idx="10"/>
          </p:nvPr>
        </p:nvSpPr>
        <p:spPr/>
        <p:txBody>
          <a:bodyPr/>
          <a:lstStyle/>
          <a:p>
            <a:fld id="{F784A016-1335-4C93-B654-AA5CEEDA09E1}" type="datetimeFigureOut">
              <a:rPr lang="en-US" smtClean="0"/>
              <a:t>7/14/2023</a:t>
            </a:fld>
            <a:endParaRPr lang="en-US"/>
          </a:p>
        </p:txBody>
      </p:sp>
      <p:sp>
        <p:nvSpPr>
          <p:cNvPr id="6" name="Footer Placeholder 5">
            <a:extLst>
              <a:ext uri="{FF2B5EF4-FFF2-40B4-BE49-F238E27FC236}">
                <a16:creationId xmlns:a16="http://schemas.microsoft.com/office/drawing/2014/main" id="{D9E77697-4AF3-A731-F6AC-F10E4720D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1A4C-610C-77CF-6720-DBD3D2291360}"/>
              </a:ext>
            </a:extLst>
          </p:cNvPr>
          <p:cNvSpPr>
            <a:spLocks noGrp="1"/>
          </p:cNvSpPr>
          <p:nvPr>
            <p:ph type="sldNum" sz="quarter" idx="12"/>
          </p:nvPr>
        </p:nvSpPr>
        <p:spPr/>
        <p:txBody>
          <a:bodyPr/>
          <a:lstStyle/>
          <a:p>
            <a:fld id="{53BE4561-F541-447A-9795-1C163BFD335E}" type="slidenum">
              <a:rPr lang="en-US" smtClean="0"/>
              <a:t>‹#›</a:t>
            </a:fld>
            <a:endParaRPr lang="en-US"/>
          </a:p>
        </p:txBody>
      </p:sp>
    </p:spTree>
    <p:extLst>
      <p:ext uri="{BB962C8B-B14F-4D97-AF65-F5344CB8AC3E}">
        <p14:creationId xmlns:p14="http://schemas.microsoft.com/office/powerpoint/2010/main" val="366317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1D7097-AEE2-B128-6B8E-D73D0797A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C029B2-ACE8-E808-04CE-324C963DB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A7025-4C14-CFB3-6E99-618270E550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4A016-1335-4C93-B654-AA5CEEDA09E1}" type="datetimeFigureOut">
              <a:rPr lang="en-US" smtClean="0"/>
              <a:t>7/14/2023</a:t>
            </a:fld>
            <a:endParaRPr lang="en-US"/>
          </a:p>
        </p:txBody>
      </p:sp>
      <p:sp>
        <p:nvSpPr>
          <p:cNvPr id="5" name="Footer Placeholder 4">
            <a:extLst>
              <a:ext uri="{FF2B5EF4-FFF2-40B4-BE49-F238E27FC236}">
                <a16:creationId xmlns:a16="http://schemas.microsoft.com/office/drawing/2014/main" id="{97157EAE-446A-6F7E-0397-E5099F07E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FC424-1A94-9033-53A9-AFB06BD15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E4561-F541-447A-9795-1C163BFD335E}" type="slidenum">
              <a:rPr lang="en-US" smtClean="0"/>
              <a:t>‹#›</a:t>
            </a:fld>
            <a:endParaRPr lang="en-US"/>
          </a:p>
        </p:txBody>
      </p:sp>
    </p:spTree>
    <p:extLst>
      <p:ext uri="{BB962C8B-B14F-4D97-AF65-F5344CB8AC3E}">
        <p14:creationId xmlns:p14="http://schemas.microsoft.com/office/powerpoint/2010/main" val="261220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83612-AD82-D344-278C-8D777C22B498}"/>
              </a:ext>
            </a:extLst>
          </p:cNvPr>
          <p:cNvSpPr>
            <a:spLocks noGrp="1"/>
          </p:cNvSpPr>
          <p:nvPr>
            <p:ph type="title"/>
          </p:nvPr>
        </p:nvSpPr>
        <p:spPr>
          <a:xfrm>
            <a:off x="466722" y="586855"/>
            <a:ext cx="3201366" cy="3387497"/>
          </a:xfrm>
        </p:spPr>
        <p:txBody>
          <a:bodyPr anchor="b">
            <a:normAutofit/>
          </a:bodyPr>
          <a:lstStyle/>
          <a:p>
            <a:pPr algn="r"/>
            <a:r>
              <a:rPr lang="en-US" sz="2800" b="1" dirty="0">
                <a:solidFill>
                  <a:srgbClr val="FFFFFF"/>
                </a:solidFill>
              </a:rPr>
              <a:t>Glossary of terms used in this presentation </a:t>
            </a:r>
          </a:p>
        </p:txBody>
      </p:sp>
      <p:sp>
        <p:nvSpPr>
          <p:cNvPr id="7" name="Content Placeholder 2">
            <a:extLst>
              <a:ext uri="{FF2B5EF4-FFF2-40B4-BE49-F238E27FC236}">
                <a16:creationId xmlns:a16="http://schemas.microsoft.com/office/drawing/2014/main" id="{E4F158DE-46C0-AB0F-3D3F-939D51B085D7}"/>
              </a:ext>
            </a:extLst>
          </p:cNvPr>
          <p:cNvSpPr>
            <a:spLocks noGrp="1"/>
          </p:cNvSpPr>
          <p:nvPr>
            <p:ph idx="1"/>
          </p:nvPr>
        </p:nvSpPr>
        <p:spPr>
          <a:xfrm>
            <a:off x="4810259" y="649480"/>
            <a:ext cx="6555347" cy="5546047"/>
          </a:xfrm>
        </p:spPr>
        <p:txBody>
          <a:bodyPr anchor="ctr">
            <a:normAutofit/>
          </a:bodyPr>
          <a:lstStyle/>
          <a:p>
            <a:r>
              <a:rPr lang="en-US" sz="2000" b="1" dirty="0"/>
              <a:t>Aperture</a:t>
            </a:r>
            <a:r>
              <a:rPr lang="en-US" sz="2000" dirty="0"/>
              <a:t>: a square box that contains a sampling mask and moves in response to a selected tracking star. (This differs from common usage of this term)</a:t>
            </a:r>
          </a:p>
          <a:p>
            <a:r>
              <a:rPr lang="en-US" sz="2000" b="1" dirty="0"/>
              <a:t>Static (fixed) mask</a:t>
            </a:r>
            <a:r>
              <a:rPr lang="en-US" sz="2000" dirty="0"/>
              <a:t>: a traditional circular measurement mask</a:t>
            </a:r>
          </a:p>
          <a:p>
            <a:r>
              <a:rPr lang="en-US" sz="2000" b="1" dirty="0"/>
              <a:t>Dynamic mask (shape fitting computed mask): </a:t>
            </a:r>
            <a:r>
              <a:rPr lang="en-US" sz="2000" dirty="0"/>
              <a:t>a non-circular measurement mask that snugly encloses star images</a:t>
            </a:r>
            <a:endParaRPr lang="en-US" sz="2000" b="1" dirty="0"/>
          </a:p>
          <a:p>
            <a:r>
              <a:rPr lang="en-US" sz="2000" b="1" dirty="0"/>
              <a:t>DNR</a:t>
            </a:r>
            <a:r>
              <a:rPr lang="en-US" sz="2000" dirty="0"/>
              <a:t> (drop to noise ratio): used in occultation astronomy when there is a positive event with a measurable drop</a:t>
            </a:r>
          </a:p>
          <a:p>
            <a:r>
              <a:rPr lang="en-US" sz="2000" b="1" dirty="0"/>
              <a:t>SNR</a:t>
            </a:r>
            <a:r>
              <a:rPr lang="en-US" sz="2000" dirty="0"/>
              <a:t> (signal to noise ratio): with no drop present, the signal referred to in this case is the baseline value</a:t>
            </a:r>
          </a:p>
          <a:p>
            <a:r>
              <a:rPr lang="en-US" sz="2000" b="1" dirty="0"/>
              <a:t>Fit metrics</a:t>
            </a:r>
            <a:r>
              <a:rPr lang="en-US" sz="2000" dirty="0"/>
              <a:t>: a collection of numbers that characterize the most significant parameters of a found event</a:t>
            </a:r>
          </a:p>
        </p:txBody>
      </p:sp>
    </p:spTree>
    <p:extLst>
      <p:ext uri="{BB962C8B-B14F-4D97-AF65-F5344CB8AC3E}">
        <p14:creationId xmlns:p14="http://schemas.microsoft.com/office/powerpoint/2010/main" val="3281496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92925-4FD0-4C21-8F46-291A8B71A2A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Next steps after placing nest of apertures</a:t>
            </a:r>
          </a:p>
        </p:txBody>
      </p:sp>
      <p:sp>
        <p:nvSpPr>
          <p:cNvPr id="3" name="Content Placeholder 2">
            <a:extLst>
              <a:ext uri="{FF2B5EF4-FFF2-40B4-BE49-F238E27FC236}">
                <a16:creationId xmlns:a16="http://schemas.microsoft.com/office/drawing/2014/main" id="{33C90A51-A69E-B947-8E52-B84A65E81862}"/>
              </a:ext>
            </a:extLst>
          </p:cNvPr>
          <p:cNvSpPr>
            <a:spLocks noGrp="1"/>
          </p:cNvSpPr>
          <p:nvPr>
            <p:ph idx="1"/>
          </p:nvPr>
        </p:nvSpPr>
        <p:spPr>
          <a:xfrm>
            <a:off x="4810259" y="649480"/>
            <a:ext cx="6555347" cy="5546047"/>
          </a:xfrm>
        </p:spPr>
        <p:txBody>
          <a:bodyPr anchor="ctr">
            <a:normAutofit lnSpcReduction="10000"/>
          </a:bodyPr>
          <a:lstStyle/>
          <a:p>
            <a:r>
              <a:rPr lang="en-US" sz="2000" dirty="0"/>
              <a:t>Step 1: run </a:t>
            </a:r>
            <a:r>
              <a:rPr lang="en-US" sz="2000" dirty="0" err="1"/>
              <a:t>PyMovie</a:t>
            </a:r>
            <a:r>
              <a:rPr lang="en-US" sz="2000" dirty="0"/>
              <a:t> to extract the set of light-curves and save them to a csv file</a:t>
            </a:r>
          </a:p>
          <a:p>
            <a:r>
              <a:rPr lang="en-US" sz="2000" dirty="0"/>
              <a:t>Step 2: Open that csv file in PyOTE</a:t>
            </a:r>
          </a:p>
          <a:p>
            <a:r>
              <a:rPr lang="en-US" sz="2000" dirty="0"/>
              <a:t>Step 3: In the Square-wave model tab, set the event finding parameters (either mark D and R regions if they are obvious, or set a minimum and maximum event duration)</a:t>
            </a:r>
          </a:p>
          <a:p>
            <a:r>
              <a:rPr lang="en-US" sz="2000" dirty="0"/>
              <a:t>Step 4: Do a ‘find event’ using the light-curve with the smallest radius mask.</a:t>
            </a:r>
          </a:p>
          <a:p>
            <a:r>
              <a:rPr lang="en-US" sz="2000" dirty="0"/>
              <a:t>Step 5: Repeat step 4 for each of the other light-curves with increasing radius masks</a:t>
            </a:r>
          </a:p>
          <a:p>
            <a:r>
              <a:rPr lang="en-US" sz="2000" dirty="0"/>
              <a:t>Note: For each Step 4 and Step 5 sequence, the metrics for the solution found are automatically written to a text file.</a:t>
            </a:r>
          </a:p>
          <a:p>
            <a:r>
              <a:rPr lang="en-US" sz="2000" dirty="0"/>
              <a:t>Step 6: Click the button on the </a:t>
            </a:r>
            <a:r>
              <a:rPr lang="en-US" sz="2000" dirty="0" err="1"/>
              <a:t>SqWave</a:t>
            </a:r>
            <a:r>
              <a:rPr lang="en-US" sz="2000" dirty="0"/>
              <a:t> tab to save the fit-metrics text file, converted to Excel .xlsx format, with a name of your choice.</a:t>
            </a:r>
          </a:p>
          <a:p>
            <a:r>
              <a:rPr lang="en-US" sz="2000" dirty="0"/>
              <a:t>Step 7: Examine the Excel file and choose the ‘best’ light-curve to use for your report.</a:t>
            </a:r>
          </a:p>
          <a:p>
            <a:endParaRPr lang="en-US" sz="2000" dirty="0"/>
          </a:p>
        </p:txBody>
      </p:sp>
    </p:spTree>
    <p:extLst>
      <p:ext uri="{BB962C8B-B14F-4D97-AF65-F5344CB8AC3E}">
        <p14:creationId xmlns:p14="http://schemas.microsoft.com/office/powerpoint/2010/main" val="172002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A5EB2D-AA60-9D69-B0FA-B14B71CF444A}"/>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CIRCE-Maley analysis: circular mask set</a:t>
            </a:r>
          </a:p>
        </p:txBody>
      </p:sp>
      <p:pic>
        <p:nvPicPr>
          <p:cNvPr id="7" name="Picture 6" descr="A screenshot of a computer&#10;&#10;Description automatically generated with medium confidence">
            <a:extLst>
              <a:ext uri="{FF2B5EF4-FFF2-40B4-BE49-F238E27FC236}">
                <a16:creationId xmlns:a16="http://schemas.microsoft.com/office/drawing/2014/main" id="{5DC0DC20-7C95-E261-4C3B-52BD7624E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5" y="2096777"/>
            <a:ext cx="11327549" cy="4191191"/>
          </a:xfrm>
          <a:prstGeom prst="rect">
            <a:avLst/>
          </a:prstGeom>
        </p:spPr>
      </p:pic>
    </p:spTree>
    <p:extLst>
      <p:ext uri="{BB962C8B-B14F-4D97-AF65-F5344CB8AC3E}">
        <p14:creationId xmlns:p14="http://schemas.microsoft.com/office/powerpoint/2010/main" val="53491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305B-0808-00E9-1E56-244704364DEE}"/>
              </a:ext>
            </a:extLst>
          </p:cNvPr>
          <p:cNvSpPr>
            <a:spLocks noGrp="1"/>
          </p:cNvSpPr>
          <p:nvPr>
            <p:ph type="title"/>
          </p:nvPr>
        </p:nvSpPr>
        <p:spPr/>
        <p:txBody>
          <a:bodyPr>
            <a:normAutofit/>
          </a:bodyPr>
          <a:lstStyle/>
          <a:p>
            <a:r>
              <a:rPr lang="en-US" sz="2400" b="1" dirty="0"/>
              <a:t>false-positive metric = (Observed drop / Maximum noise produced drop) – 1.0</a:t>
            </a:r>
          </a:p>
        </p:txBody>
      </p:sp>
      <p:pic>
        <p:nvPicPr>
          <p:cNvPr id="6" name="Content Placeholder 5" descr="A picture containing text, diagram, screenshot, plot&#10;&#10;Description automatically generated">
            <a:extLst>
              <a:ext uri="{FF2B5EF4-FFF2-40B4-BE49-F238E27FC236}">
                <a16:creationId xmlns:a16="http://schemas.microsoft.com/office/drawing/2014/main" id="{0EB5C2AA-8CFD-8A0F-9308-FFE592866C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3155" y="1825625"/>
            <a:ext cx="10425689" cy="4351338"/>
          </a:xfrm>
        </p:spPr>
      </p:pic>
    </p:spTree>
    <p:extLst>
      <p:ext uri="{BB962C8B-B14F-4D97-AF65-F5344CB8AC3E}">
        <p14:creationId xmlns:p14="http://schemas.microsoft.com/office/powerpoint/2010/main" val="3549014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A5EB2D-AA60-9D69-B0FA-B14B71CF444A}"/>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CIRCE-Maley analysis: circular mask set</a:t>
            </a:r>
          </a:p>
        </p:txBody>
      </p:sp>
      <p:pic>
        <p:nvPicPr>
          <p:cNvPr id="7" name="Picture 6" descr="A screenshot of a computer&#10;&#10;Description automatically generated with medium confidence">
            <a:extLst>
              <a:ext uri="{FF2B5EF4-FFF2-40B4-BE49-F238E27FC236}">
                <a16:creationId xmlns:a16="http://schemas.microsoft.com/office/drawing/2014/main" id="{5DC0DC20-7C95-E261-4C3B-52BD7624E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5" y="2096777"/>
            <a:ext cx="11327549" cy="4191191"/>
          </a:xfrm>
          <a:prstGeom prst="rect">
            <a:avLst/>
          </a:prstGeom>
        </p:spPr>
      </p:pic>
    </p:spTree>
    <p:extLst>
      <p:ext uri="{BB962C8B-B14F-4D97-AF65-F5344CB8AC3E}">
        <p14:creationId xmlns:p14="http://schemas.microsoft.com/office/powerpoint/2010/main" val="239394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308919" y="586855"/>
            <a:ext cx="3359169" cy="3387497"/>
          </a:xfrm>
        </p:spPr>
        <p:txBody>
          <a:bodyPr anchor="b">
            <a:normAutofit/>
          </a:bodyPr>
          <a:lstStyle/>
          <a:p>
            <a:pPr algn="r"/>
            <a:r>
              <a:rPr lang="en-US" sz="2800" kern="1200" dirty="0">
                <a:solidFill>
                  <a:srgbClr val="FFFFFF"/>
                </a:solidFill>
                <a:latin typeface="+mj-lt"/>
                <a:ea typeface="+mj-ea"/>
                <a:cs typeface="+mj-cs"/>
              </a:rPr>
              <a:t>Statistical study of repeat estimations of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edge time uncertainties and false-positive metrics</a:t>
            </a:r>
            <a:endParaRPr lang="en-US" sz="4000" dirty="0">
              <a:solidFill>
                <a:srgbClr val="FFFFFF"/>
              </a:solidFill>
            </a:endParaRPr>
          </a:p>
        </p:txBody>
      </p:sp>
      <p:pic>
        <p:nvPicPr>
          <p:cNvPr id="15" name="Content Placeholder 14" descr="A screenshot of a computer&#10;&#10;Description automatically generated">
            <a:extLst>
              <a:ext uri="{FF2B5EF4-FFF2-40B4-BE49-F238E27FC236}">
                <a16:creationId xmlns:a16="http://schemas.microsoft.com/office/drawing/2014/main" id="{FECA953C-49B8-7192-333A-C94D449B7D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1907" y="198006"/>
            <a:ext cx="5544839" cy="6461987"/>
          </a:xfrm>
        </p:spPr>
      </p:pic>
    </p:spTree>
    <p:extLst>
      <p:ext uri="{BB962C8B-B14F-4D97-AF65-F5344CB8AC3E}">
        <p14:creationId xmlns:p14="http://schemas.microsoft.com/office/powerpoint/2010/main" val="213213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15BA-631C-9429-3446-AE413DE93574}"/>
              </a:ext>
            </a:extLst>
          </p:cNvPr>
          <p:cNvSpPr>
            <a:spLocks noGrp="1"/>
          </p:cNvSpPr>
          <p:nvPr>
            <p:ph type="title"/>
          </p:nvPr>
        </p:nvSpPr>
        <p:spPr/>
        <p:txBody>
          <a:bodyPr>
            <a:normAutofit/>
          </a:bodyPr>
          <a:lstStyle/>
          <a:p>
            <a:r>
              <a:rPr lang="en-US" sz="4000" dirty="0"/>
              <a:t>We’re not done with the CIRCE-</a:t>
            </a:r>
            <a:r>
              <a:rPr lang="en-US" sz="4000" dirty="0" err="1"/>
              <a:t>Maley</a:t>
            </a:r>
            <a:r>
              <a:rPr lang="en-US" sz="4000" dirty="0"/>
              <a:t> case study…</a:t>
            </a:r>
          </a:p>
        </p:txBody>
      </p:sp>
      <p:graphicFrame>
        <p:nvGraphicFramePr>
          <p:cNvPr id="5" name="Content Placeholder 2">
            <a:extLst>
              <a:ext uri="{FF2B5EF4-FFF2-40B4-BE49-F238E27FC236}">
                <a16:creationId xmlns:a16="http://schemas.microsoft.com/office/drawing/2014/main" id="{22875013-5930-3BFE-8FFC-85F247451D55}"/>
              </a:ext>
            </a:extLst>
          </p:cNvPr>
          <p:cNvGraphicFramePr>
            <a:graphicFrameLocks noGrp="1"/>
          </p:cNvGraphicFramePr>
          <p:nvPr>
            <p:ph idx="1"/>
            <p:extLst>
              <p:ext uri="{D42A27DB-BD31-4B8C-83A1-F6EECF244321}">
                <p14:modId xmlns:p14="http://schemas.microsoft.com/office/powerpoint/2010/main" val="37540233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74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DE5D6-C56E-5F89-6801-AB1E7DC82CF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A little history</a:t>
            </a:r>
          </a:p>
        </p:txBody>
      </p:sp>
      <p:sp>
        <p:nvSpPr>
          <p:cNvPr id="3" name="Content Placeholder 2">
            <a:extLst>
              <a:ext uri="{FF2B5EF4-FFF2-40B4-BE49-F238E27FC236}">
                <a16:creationId xmlns:a16="http://schemas.microsoft.com/office/drawing/2014/main" id="{AB732E5F-9BFA-F577-2664-FCA035B08AF5}"/>
              </a:ext>
            </a:extLst>
          </p:cNvPr>
          <p:cNvSpPr>
            <a:spLocks noGrp="1"/>
          </p:cNvSpPr>
          <p:nvPr>
            <p:ph idx="1"/>
          </p:nvPr>
        </p:nvSpPr>
        <p:spPr>
          <a:xfrm>
            <a:off x="4810259" y="649480"/>
            <a:ext cx="6555347" cy="5546047"/>
          </a:xfrm>
        </p:spPr>
        <p:txBody>
          <a:bodyPr anchor="ctr">
            <a:normAutofit/>
          </a:bodyPr>
          <a:lstStyle/>
          <a:p>
            <a:r>
              <a:rPr lang="en-US" sz="2000" dirty="0"/>
              <a:t>The motivation behind the original development of </a:t>
            </a:r>
            <a:r>
              <a:rPr lang="en-US" sz="2000" dirty="0" err="1"/>
              <a:t>PyMovie</a:t>
            </a:r>
            <a:r>
              <a:rPr lang="en-US" sz="2000" dirty="0"/>
              <a:t> was to create a tool for dealing with videos that had been recorded in windy conditions.</a:t>
            </a:r>
          </a:p>
          <a:p>
            <a:r>
              <a:rPr lang="en-US" sz="2000" dirty="0"/>
              <a:t>Wind-shake videos often distort and smear the star image to such an extent that a fixed size circular mask, in order to count all the pixels comprising the star image, must be so large that many extra sky pixels get included as well, resulting in an overly noisy light curve.</a:t>
            </a:r>
          </a:p>
          <a:p>
            <a:r>
              <a:rPr lang="en-US" sz="2000" dirty="0"/>
              <a:t>The core idea in that original </a:t>
            </a:r>
            <a:r>
              <a:rPr lang="en-US" sz="2000" dirty="0" err="1"/>
              <a:t>PyMovie</a:t>
            </a:r>
            <a:r>
              <a:rPr lang="en-US" sz="2000" dirty="0"/>
              <a:t> version was to shape a mask that closely followed the contours of the star image, thus minimizing the number of extra sky pixels and giving a lower noise light-curve as a result.</a:t>
            </a:r>
          </a:p>
          <a:p>
            <a:r>
              <a:rPr lang="en-US" sz="2000" dirty="0" err="1"/>
              <a:t>PyMovie</a:t>
            </a:r>
            <a:r>
              <a:rPr lang="en-US" sz="2000" dirty="0"/>
              <a:t> was barely operational when an occultation by Pluto was recorded in gusty wind conditions – that is our next case study.</a:t>
            </a:r>
          </a:p>
          <a:p>
            <a:r>
              <a:rPr lang="en-US" sz="2000" dirty="0"/>
              <a:t>Starting off with a video that graphically shows the problem on the next slide  ...</a:t>
            </a:r>
          </a:p>
        </p:txBody>
      </p:sp>
    </p:spTree>
    <p:extLst>
      <p:ext uri="{BB962C8B-B14F-4D97-AF65-F5344CB8AC3E}">
        <p14:creationId xmlns:p14="http://schemas.microsoft.com/office/powerpoint/2010/main" val="50046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nd-shake-video">
            <a:hlinkClick r:id="" action="ppaction://media"/>
            <a:extLst>
              <a:ext uri="{FF2B5EF4-FFF2-40B4-BE49-F238E27FC236}">
                <a16:creationId xmlns:a16="http://schemas.microsoft.com/office/drawing/2014/main" id="{9EF01907-498D-A87E-61FA-FD1FB50F7C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7050" y="0"/>
            <a:ext cx="6057900" cy="6858000"/>
          </a:xfrm>
          <a:prstGeom prst="rect">
            <a:avLst/>
          </a:prstGeom>
        </p:spPr>
      </p:pic>
    </p:spTree>
    <p:extLst>
      <p:ext uri="{BB962C8B-B14F-4D97-AF65-F5344CB8AC3E}">
        <p14:creationId xmlns:p14="http://schemas.microsoft.com/office/powerpoint/2010/main" val="19522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D1E4-4E5B-8081-826A-0D2F87E24FC4}"/>
              </a:ext>
            </a:extLst>
          </p:cNvPr>
          <p:cNvSpPr>
            <a:spLocks noGrp="1"/>
          </p:cNvSpPr>
          <p:nvPr>
            <p:ph type="title"/>
          </p:nvPr>
        </p:nvSpPr>
        <p:spPr/>
        <p:txBody>
          <a:bodyPr>
            <a:normAutofit/>
          </a:bodyPr>
          <a:lstStyle/>
          <a:p>
            <a:r>
              <a:rPr lang="en-US" sz="3200" dirty="0"/>
              <a:t>Dynamic mask calculated for frame 113 compared with a circular mask large enough to capture all star pixels</a:t>
            </a:r>
          </a:p>
        </p:txBody>
      </p:sp>
      <p:pic>
        <p:nvPicPr>
          <p:cNvPr id="5" name="Content Placeholder 4" descr="A picture containing screenshot, space, outer space, graphic design&#10;&#10;Description automatically generated">
            <a:extLst>
              <a:ext uri="{FF2B5EF4-FFF2-40B4-BE49-F238E27FC236}">
                <a16:creationId xmlns:a16="http://schemas.microsoft.com/office/drawing/2014/main" id="{E7B7AF1A-1728-43EA-2583-FB4DC8737B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1854" y="2096196"/>
            <a:ext cx="5950256" cy="3810196"/>
          </a:xfrm>
        </p:spPr>
      </p:pic>
      <p:pic>
        <p:nvPicPr>
          <p:cNvPr id="4" name="Picture 3" descr="A picture containing screenshot, circle&#10;&#10;Description automatically generated">
            <a:extLst>
              <a:ext uri="{FF2B5EF4-FFF2-40B4-BE49-F238E27FC236}">
                <a16:creationId xmlns:a16="http://schemas.microsoft.com/office/drawing/2014/main" id="{0848854D-7F14-695A-9C1A-04B62CA36E7E}"/>
              </a:ext>
            </a:extLst>
          </p:cNvPr>
          <p:cNvPicPr>
            <a:picLocks noChangeAspect="1"/>
          </p:cNvPicPr>
          <p:nvPr/>
        </p:nvPicPr>
        <p:blipFill rotWithShape="1">
          <a:blip r:embed="rId4">
            <a:extLst>
              <a:ext uri="{28A0092B-C50C-407E-A947-70E740481C1C}">
                <a14:useLocalDpi xmlns:a14="http://schemas.microsoft.com/office/drawing/2010/main" val="0"/>
              </a:ext>
            </a:extLst>
          </a:blip>
          <a:srcRect l="51002"/>
          <a:stretch/>
        </p:blipFill>
        <p:spPr>
          <a:xfrm>
            <a:off x="7409828" y="2176530"/>
            <a:ext cx="2924206" cy="2846231"/>
          </a:xfrm>
          <a:prstGeom prst="rect">
            <a:avLst/>
          </a:prstGeom>
        </p:spPr>
      </p:pic>
    </p:spTree>
    <p:extLst>
      <p:ext uri="{BB962C8B-B14F-4D97-AF65-F5344CB8AC3E}">
        <p14:creationId xmlns:p14="http://schemas.microsoft.com/office/powerpoint/2010/main" val="389729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A5EB2D-AA60-9D69-B0FA-B14B71CF444A}"/>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FFFFFF"/>
                </a:solidFill>
                <a:latin typeface="+mj-lt"/>
                <a:ea typeface="+mj-ea"/>
                <a:cs typeface="+mj-cs"/>
              </a:rPr>
              <a:t>Steps in creating a dynamic mask:</a:t>
            </a:r>
          </a:p>
        </p:txBody>
      </p:sp>
      <p:pic>
        <p:nvPicPr>
          <p:cNvPr id="5" name="Picture 4" descr="A screenshot of a computer screen&#10;&#10;Description automatically generated with low confidence">
            <a:extLst>
              <a:ext uri="{FF2B5EF4-FFF2-40B4-BE49-F238E27FC236}">
                <a16:creationId xmlns:a16="http://schemas.microsoft.com/office/drawing/2014/main" id="{C98C88C5-0F83-EE8B-739A-D5675C765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41" y="1701160"/>
            <a:ext cx="5178417" cy="4114800"/>
          </a:xfrm>
          <a:prstGeom prst="rect">
            <a:avLst/>
          </a:prstGeom>
        </p:spPr>
      </p:pic>
      <p:pic>
        <p:nvPicPr>
          <p:cNvPr id="8" name="Picture 7" descr="A screenshot of a computer screen&#10;&#10;Description automatically generated with medium confidence">
            <a:extLst>
              <a:ext uri="{FF2B5EF4-FFF2-40B4-BE49-F238E27FC236}">
                <a16:creationId xmlns:a16="http://schemas.microsoft.com/office/drawing/2014/main" id="{A0DA6DB9-984C-85AF-F233-E3266E0FB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482" y="1701160"/>
            <a:ext cx="5178417" cy="4114800"/>
          </a:xfrm>
          <a:prstGeom prst="rect">
            <a:avLst/>
          </a:prstGeom>
        </p:spPr>
      </p:pic>
      <p:sp>
        <p:nvSpPr>
          <p:cNvPr id="9" name="TextBox 8">
            <a:extLst>
              <a:ext uri="{FF2B5EF4-FFF2-40B4-BE49-F238E27FC236}">
                <a16:creationId xmlns:a16="http://schemas.microsoft.com/office/drawing/2014/main" id="{8C2D548C-BAC9-CE22-19E1-093E5F943B39}"/>
              </a:ext>
            </a:extLst>
          </p:cNvPr>
          <p:cNvSpPr txBox="1"/>
          <p:nvPr/>
        </p:nvSpPr>
        <p:spPr>
          <a:xfrm>
            <a:off x="2120178" y="5941164"/>
            <a:ext cx="1944250" cy="369332"/>
          </a:xfrm>
          <a:prstGeom prst="rect">
            <a:avLst/>
          </a:prstGeom>
          <a:noFill/>
        </p:spPr>
        <p:txBody>
          <a:bodyPr wrap="none" rtlCol="0">
            <a:spAutoFit/>
          </a:bodyPr>
          <a:lstStyle/>
          <a:p>
            <a:r>
              <a:rPr lang="en-US" dirty="0"/>
              <a:t>Starting star image</a:t>
            </a:r>
          </a:p>
        </p:txBody>
      </p:sp>
      <p:sp>
        <p:nvSpPr>
          <p:cNvPr id="13" name="TextBox 12">
            <a:extLst>
              <a:ext uri="{FF2B5EF4-FFF2-40B4-BE49-F238E27FC236}">
                <a16:creationId xmlns:a16="http://schemas.microsoft.com/office/drawing/2014/main" id="{4AF23E79-81E1-9366-95C2-18CA8E9D9800}"/>
              </a:ext>
            </a:extLst>
          </p:cNvPr>
          <p:cNvSpPr txBox="1"/>
          <p:nvPr/>
        </p:nvSpPr>
        <p:spPr>
          <a:xfrm>
            <a:off x="6599471" y="5890857"/>
            <a:ext cx="6094970" cy="646331"/>
          </a:xfrm>
          <a:prstGeom prst="rect">
            <a:avLst/>
          </a:prstGeom>
          <a:noFill/>
        </p:spPr>
        <p:txBody>
          <a:bodyPr wrap="square">
            <a:spAutoFit/>
          </a:bodyPr>
          <a:lstStyle/>
          <a:p>
            <a:r>
              <a:rPr lang="en-US" dirty="0"/>
              <a:t>Image smudged with a 5x5 Gaussian filter.</a:t>
            </a:r>
          </a:p>
          <a:p>
            <a:r>
              <a:rPr lang="en-US" dirty="0"/>
              <a:t>This smooths and extends the edges.</a:t>
            </a:r>
          </a:p>
        </p:txBody>
      </p:sp>
    </p:spTree>
    <p:extLst>
      <p:ext uri="{BB962C8B-B14F-4D97-AF65-F5344CB8AC3E}">
        <p14:creationId xmlns:p14="http://schemas.microsoft.com/office/powerpoint/2010/main" val="154186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Methods for improving light-curve extractions from videos</a:t>
            </a:r>
          </a:p>
        </p:txBody>
      </p:sp>
      <p:sp>
        <p:nvSpPr>
          <p:cNvPr id="3" name="Content Placeholder 2">
            <a:extLst>
              <a:ext uri="{FF2B5EF4-FFF2-40B4-BE49-F238E27FC236}">
                <a16:creationId xmlns:a16="http://schemas.microsoft.com/office/drawing/2014/main" id="{BF194FCD-6A3F-3F4F-C7BF-0F7BC9431FB2}"/>
              </a:ext>
            </a:extLst>
          </p:cNvPr>
          <p:cNvSpPr>
            <a:spLocks noGrp="1"/>
          </p:cNvSpPr>
          <p:nvPr>
            <p:ph idx="1"/>
          </p:nvPr>
        </p:nvSpPr>
        <p:spPr>
          <a:xfrm>
            <a:off x="4810259" y="649480"/>
            <a:ext cx="6555347" cy="5546047"/>
          </a:xfrm>
        </p:spPr>
        <p:txBody>
          <a:bodyPr anchor="ctr">
            <a:normAutofit/>
          </a:bodyPr>
          <a:lstStyle/>
          <a:p>
            <a:pPr marL="0" indent="0">
              <a:buNone/>
            </a:pPr>
            <a:r>
              <a:rPr lang="en-US" sz="2000" dirty="0"/>
              <a:t>To begin with, we need to ask </a:t>
            </a:r>
          </a:p>
          <a:p>
            <a:r>
              <a:rPr lang="en-US" sz="2000" b="1" dirty="0">
                <a:solidFill>
                  <a:schemeClr val="accent1"/>
                </a:solidFill>
              </a:rPr>
              <a:t>What do we mean by ‘improving’ a light-curve extraction?</a:t>
            </a:r>
          </a:p>
          <a:p>
            <a:pPr marL="0" indent="0">
              <a:buNone/>
            </a:pPr>
            <a:endParaRPr lang="en-US" sz="2000" dirty="0"/>
          </a:p>
          <a:p>
            <a:pPr marL="0" indent="0">
              <a:buNone/>
            </a:pPr>
            <a:r>
              <a:rPr lang="en-US" sz="2000" dirty="0"/>
              <a:t>Some reasonable answers to what it is we’re looking for…</a:t>
            </a:r>
          </a:p>
          <a:p>
            <a:pPr marL="457200" indent="-457200">
              <a:buFont typeface="+mj-lt"/>
              <a:buAutoNum type="arabicPeriod"/>
            </a:pPr>
            <a:r>
              <a:rPr lang="en-US" sz="2000" dirty="0"/>
              <a:t>… more precise timing (smaller edge time error bars)</a:t>
            </a:r>
          </a:p>
          <a:p>
            <a:pPr marL="457200" indent="-457200">
              <a:buFont typeface="+mj-lt"/>
              <a:buAutoNum type="arabicPeriod"/>
            </a:pPr>
            <a:r>
              <a:rPr lang="en-US" sz="2000" dirty="0"/>
              <a:t>… a higher </a:t>
            </a:r>
            <a:r>
              <a:rPr lang="en-US" sz="2000" b="1" dirty="0">
                <a:solidFill>
                  <a:srgbClr val="FF0000"/>
                </a:solidFill>
              </a:rPr>
              <a:t>DNR</a:t>
            </a:r>
            <a:r>
              <a:rPr lang="en-US" sz="2000" dirty="0"/>
              <a:t> (drop to noise ratio)</a:t>
            </a:r>
          </a:p>
          <a:p>
            <a:pPr marL="457200" indent="-457200">
              <a:buFont typeface="+mj-lt"/>
              <a:buAutoNum type="arabicPeriod"/>
            </a:pPr>
            <a:r>
              <a:rPr lang="en-US" sz="2000" dirty="0"/>
              <a:t>… a lower likelihood that the event found was due to noise</a:t>
            </a:r>
          </a:p>
        </p:txBody>
      </p:sp>
    </p:spTree>
    <p:extLst>
      <p:ext uri="{BB962C8B-B14F-4D97-AF65-F5344CB8AC3E}">
        <p14:creationId xmlns:p14="http://schemas.microsoft.com/office/powerpoint/2010/main" val="3137694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A5EB2D-AA60-9D69-B0FA-B14B71CF444A}"/>
              </a:ext>
            </a:extLst>
          </p:cNvPr>
          <p:cNvSpPr txBox="1"/>
          <p:nvPr/>
        </p:nvSpPr>
        <p:spPr>
          <a:xfrm>
            <a:off x="699713" y="248038"/>
            <a:ext cx="759167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dirty="0">
                <a:solidFill>
                  <a:srgbClr val="FFFFFF"/>
                </a:solidFill>
                <a:latin typeface="+mj-lt"/>
                <a:ea typeface="+mj-ea"/>
                <a:cs typeface="+mj-cs"/>
              </a:rPr>
              <a:t>Final step</a:t>
            </a:r>
            <a:r>
              <a:rPr lang="en-US" sz="3700" kern="1200" dirty="0">
                <a:solidFill>
                  <a:srgbClr val="FFFFFF"/>
                </a:solidFill>
                <a:latin typeface="+mj-lt"/>
                <a:ea typeface="+mj-ea"/>
                <a:cs typeface="+mj-cs"/>
              </a:rPr>
              <a:t> in creating a dynamic mask:</a:t>
            </a:r>
          </a:p>
        </p:txBody>
      </p:sp>
      <p:pic>
        <p:nvPicPr>
          <p:cNvPr id="3" name="Picture 2" descr="A picture containing text, screenshot, diagram, plot&#10;&#10;Description automatically generated">
            <a:extLst>
              <a:ext uri="{FF2B5EF4-FFF2-40B4-BE49-F238E27FC236}">
                <a16:creationId xmlns:a16="http://schemas.microsoft.com/office/drawing/2014/main" id="{75BC978A-C271-2285-EA6C-CF2A825ED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253" y="1574310"/>
            <a:ext cx="5299490" cy="4211005"/>
          </a:xfrm>
          <a:prstGeom prst="rect">
            <a:avLst/>
          </a:prstGeom>
        </p:spPr>
      </p:pic>
      <p:sp>
        <p:nvSpPr>
          <p:cNvPr id="6" name="TextBox 5">
            <a:extLst>
              <a:ext uri="{FF2B5EF4-FFF2-40B4-BE49-F238E27FC236}">
                <a16:creationId xmlns:a16="http://schemas.microsoft.com/office/drawing/2014/main" id="{9A21D87F-3EBE-99A5-0D1A-450F07D64DBF}"/>
              </a:ext>
            </a:extLst>
          </p:cNvPr>
          <p:cNvSpPr txBox="1"/>
          <p:nvPr/>
        </p:nvSpPr>
        <p:spPr>
          <a:xfrm>
            <a:off x="2126907" y="5859992"/>
            <a:ext cx="8040814" cy="923330"/>
          </a:xfrm>
          <a:prstGeom prst="rect">
            <a:avLst/>
          </a:prstGeom>
          <a:noFill/>
        </p:spPr>
        <p:txBody>
          <a:bodyPr wrap="square">
            <a:spAutoFit/>
          </a:bodyPr>
          <a:lstStyle/>
          <a:p>
            <a:r>
              <a:rPr lang="en-US" dirty="0"/>
              <a:t>In the final step of computing a dynamic mask, the threshold value provided by the user as a parameter is used to create the mask. Lower threshold values create larger masks; higher threshold values create smaller masks.</a:t>
            </a:r>
          </a:p>
        </p:txBody>
      </p:sp>
    </p:spTree>
    <p:extLst>
      <p:ext uri="{BB962C8B-B14F-4D97-AF65-F5344CB8AC3E}">
        <p14:creationId xmlns:p14="http://schemas.microsoft.com/office/powerpoint/2010/main" val="223579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DE5D6-C56E-5F89-6801-AB1E7DC82CF2}"/>
              </a:ext>
            </a:extLst>
          </p:cNvPr>
          <p:cNvSpPr>
            <a:spLocks noGrp="1"/>
          </p:cNvSpPr>
          <p:nvPr>
            <p:ph type="title"/>
          </p:nvPr>
        </p:nvSpPr>
        <p:spPr>
          <a:xfrm>
            <a:off x="51322" y="1250994"/>
            <a:ext cx="3568269" cy="3387497"/>
          </a:xfrm>
        </p:spPr>
        <p:txBody>
          <a:bodyPr anchor="b">
            <a:normAutofit fontScale="90000"/>
          </a:bodyPr>
          <a:lstStyle/>
          <a:p>
            <a:pPr algn="r"/>
            <a:r>
              <a:rPr lang="en-US" sz="4000" dirty="0">
                <a:solidFill>
                  <a:srgbClr val="FFFFFF"/>
                </a:solidFill>
              </a:rPr>
              <a:t>Pluto light curve extraction results:</a:t>
            </a:r>
            <a:br>
              <a:rPr lang="en-US" sz="4000" dirty="0">
                <a:solidFill>
                  <a:srgbClr val="FFFFFF"/>
                </a:solidFill>
              </a:rPr>
            </a:br>
            <a:br>
              <a:rPr lang="en-US" sz="4000" dirty="0">
                <a:solidFill>
                  <a:srgbClr val="FFFFFF"/>
                </a:solidFill>
              </a:rPr>
            </a:br>
            <a:r>
              <a:rPr lang="en-US" sz="4000" dirty="0">
                <a:solidFill>
                  <a:srgbClr val="FFFFFF"/>
                </a:solidFill>
              </a:rPr>
              <a:t>circular mask</a:t>
            </a:r>
            <a:br>
              <a:rPr lang="en-US" sz="4000" dirty="0">
                <a:solidFill>
                  <a:srgbClr val="FFFFFF"/>
                </a:solidFill>
              </a:rPr>
            </a:br>
            <a:r>
              <a:rPr lang="en-US" sz="4000" dirty="0">
                <a:solidFill>
                  <a:srgbClr val="FFFFFF"/>
                </a:solidFill>
              </a:rPr>
              <a:t>versus</a:t>
            </a:r>
            <a:br>
              <a:rPr lang="en-US" sz="4000" dirty="0">
                <a:solidFill>
                  <a:srgbClr val="FFFFFF"/>
                </a:solidFill>
              </a:rPr>
            </a:br>
            <a:r>
              <a:rPr lang="en-US" sz="4000" dirty="0">
                <a:solidFill>
                  <a:srgbClr val="FFFFFF"/>
                </a:solidFill>
              </a:rPr>
              <a:t>dynamic mask</a:t>
            </a:r>
          </a:p>
        </p:txBody>
      </p:sp>
      <p:pic>
        <p:nvPicPr>
          <p:cNvPr id="5" name="Content Placeholder 4" descr="A screenshot of a graph&#10;&#10;Description automatically generated with low confidence">
            <a:extLst>
              <a:ext uri="{FF2B5EF4-FFF2-40B4-BE49-F238E27FC236}">
                <a16:creationId xmlns:a16="http://schemas.microsoft.com/office/drawing/2014/main" id="{777AFCBA-1ADB-5701-0CD2-0AE33C5FB9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48166" y="397708"/>
            <a:ext cx="8092512" cy="6126654"/>
          </a:xfrm>
        </p:spPr>
      </p:pic>
    </p:spTree>
    <p:extLst>
      <p:ext uri="{BB962C8B-B14F-4D97-AF65-F5344CB8AC3E}">
        <p14:creationId xmlns:p14="http://schemas.microsoft.com/office/powerpoint/2010/main" val="36035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01C1E-D7CE-9F7A-4683-D28B8AF160D7}"/>
              </a:ext>
            </a:extLst>
          </p:cNvPr>
          <p:cNvSpPr>
            <a:spLocks noGrp="1"/>
          </p:cNvSpPr>
          <p:nvPr>
            <p:ph type="title"/>
          </p:nvPr>
        </p:nvSpPr>
        <p:spPr>
          <a:xfrm>
            <a:off x="264017" y="3084490"/>
            <a:ext cx="5402687" cy="1783723"/>
          </a:xfrm>
        </p:spPr>
        <p:txBody>
          <a:bodyPr vert="horz" lIns="91440" tIns="45720" rIns="91440" bIns="45720" rtlCol="0" anchor="b">
            <a:normAutofit fontScale="90000"/>
          </a:bodyPr>
          <a:lstStyle/>
          <a:p>
            <a:r>
              <a:rPr lang="en-US" sz="3600" kern="1200" dirty="0">
                <a:solidFill>
                  <a:schemeClr val="tx1"/>
                </a:solidFill>
                <a:latin typeface="+mj-lt"/>
                <a:ea typeface="+mj-ea"/>
                <a:cs typeface="+mj-cs"/>
              </a:rPr>
              <a:t>Dynamic masks also help with speckled images - example</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from Kirk Bender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20230512_Eunomia</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recording (with permission)</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From MIRA 36” f10 telescope; no focal reducer; </a:t>
            </a:r>
            <a:r>
              <a:rPr lang="en-US" sz="3600" kern="1200" dirty="0" err="1">
                <a:solidFill>
                  <a:schemeClr val="tx1"/>
                </a:solidFill>
                <a:latin typeface="+mj-lt"/>
                <a:ea typeface="+mj-ea"/>
                <a:cs typeface="+mj-cs"/>
              </a:rPr>
              <a:t>Watec</a:t>
            </a:r>
            <a:r>
              <a:rPr lang="en-US" sz="3600" kern="1200" dirty="0">
                <a:solidFill>
                  <a:schemeClr val="tx1"/>
                </a:solidFill>
                <a:latin typeface="+mj-lt"/>
                <a:ea typeface="+mj-ea"/>
                <a:cs typeface="+mj-cs"/>
              </a:rPr>
              <a:t> 910HX</a:t>
            </a:r>
          </a:p>
        </p:txBody>
      </p:sp>
      <p:pic>
        <p:nvPicPr>
          <p:cNvPr id="17" name="Eunomia-0-1000">
            <a:hlinkClick r:id="" action="ppaction://media"/>
            <a:extLst>
              <a:ext uri="{FF2B5EF4-FFF2-40B4-BE49-F238E27FC236}">
                <a16:creationId xmlns:a16="http://schemas.microsoft.com/office/drawing/2014/main" id="{5750E930-87F6-D92A-BEC7-AEB40155F20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98513" y="213656"/>
            <a:ext cx="5225424" cy="6443044"/>
          </a:xfrm>
        </p:spPr>
      </p:pic>
    </p:spTree>
    <p:extLst>
      <p:ext uri="{BB962C8B-B14F-4D97-AF65-F5344CB8AC3E}">
        <p14:creationId xmlns:p14="http://schemas.microsoft.com/office/powerpoint/2010/main" val="30703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78358-2007-E250-3231-4492EBAFA899}"/>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Caveat for dynamic mask usage in </a:t>
            </a:r>
            <a:r>
              <a:rPr lang="en-US" sz="4000" dirty="0" err="1">
                <a:solidFill>
                  <a:srgbClr val="FFFFFF"/>
                </a:solidFill>
              </a:rPr>
              <a:t>PyMovie</a:t>
            </a:r>
            <a:endParaRPr lang="en-US" sz="4000" dirty="0">
              <a:solidFill>
                <a:srgbClr val="FFFFFF"/>
              </a:solidFill>
            </a:endParaRPr>
          </a:p>
        </p:txBody>
      </p:sp>
      <p:sp>
        <p:nvSpPr>
          <p:cNvPr id="3" name="Content Placeholder 2">
            <a:extLst>
              <a:ext uri="{FF2B5EF4-FFF2-40B4-BE49-F238E27FC236}">
                <a16:creationId xmlns:a16="http://schemas.microsoft.com/office/drawing/2014/main" id="{1969F7F1-D5DE-F795-7597-12DDF5C0753D}"/>
              </a:ext>
            </a:extLst>
          </p:cNvPr>
          <p:cNvSpPr>
            <a:spLocks noGrp="1"/>
          </p:cNvSpPr>
          <p:nvPr>
            <p:ph idx="1"/>
          </p:nvPr>
        </p:nvSpPr>
        <p:spPr>
          <a:xfrm>
            <a:off x="4810259" y="649480"/>
            <a:ext cx="6555347" cy="5546047"/>
          </a:xfrm>
        </p:spPr>
        <p:txBody>
          <a:bodyPr anchor="ctr">
            <a:normAutofit/>
          </a:bodyPr>
          <a:lstStyle/>
          <a:p>
            <a:pPr marL="0" indent="0">
              <a:buNone/>
            </a:pPr>
            <a:r>
              <a:rPr lang="en-US" sz="2000" dirty="0"/>
              <a:t>In order to compute a form fitting dynamic mask, the star must be bright enough that there are at least 9 pixels in the resulting computed mask.</a:t>
            </a:r>
          </a:p>
          <a:p>
            <a:pPr marL="0" indent="0">
              <a:buNone/>
            </a:pPr>
            <a:r>
              <a:rPr lang="en-US" sz="2000" dirty="0"/>
              <a:t>If the computed mask contains less than 9 pixels, a fixed circular mask is substituted with a size selected by the user.</a:t>
            </a:r>
          </a:p>
          <a:p>
            <a:pPr marL="0" indent="0">
              <a:buNone/>
            </a:pPr>
            <a:r>
              <a:rPr lang="en-US" sz="2000" dirty="0"/>
              <a:t>But the shift from a computed mask to a fixed mask can introduce a “glitch” (a dip or a spike).</a:t>
            </a:r>
          </a:p>
          <a:p>
            <a:pPr marL="0" indent="0">
              <a:buNone/>
            </a:pPr>
            <a:r>
              <a:rPr lang="en-US" sz="2000" dirty="0"/>
              <a:t>This effect can be minimized by careful selection of the default circular mask, in which case this mode shift can be benign, but the user must check carefully that the light-curve extraction has not been compromised.</a:t>
            </a:r>
          </a:p>
          <a:p>
            <a:pPr marL="0" indent="0">
              <a:buNone/>
            </a:pPr>
            <a:r>
              <a:rPr lang="en-US" sz="2000" dirty="0" err="1"/>
              <a:t>PyMovie</a:t>
            </a:r>
            <a:r>
              <a:rPr lang="en-US" sz="2000" dirty="0"/>
              <a:t> helps with this with a color-coded light-curve plot that shows successful mask computations as red dots and in places where a default circular mask was substituted, a black triangle replaces the red dot as shown in the next slide.</a:t>
            </a:r>
          </a:p>
          <a:p>
            <a:pPr marL="0" indent="0">
              <a:buNone/>
            </a:pPr>
            <a:endParaRPr lang="en-US" sz="2000" dirty="0">
              <a:solidFill>
                <a:srgbClr val="FF0000"/>
              </a:solidFill>
            </a:endParaRPr>
          </a:p>
        </p:txBody>
      </p:sp>
    </p:spTree>
    <p:extLst>
      <p:ext uri="{BB962C8B-B14F-4D97-AF65-F5344CB8AC3E}">
        <p14:creationId xmlns:p14="http://schemas.microsoft.com/office/powerpoint/2010/main" val="322569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graph&#10;&#10;Description automatically generated with low confidence">
            <a:extLst>
              <a:ext uri="{FF2B5EF4-FFF2-40B4-BE49-F238E27FC236}">
                <a16:creationId xmlns:a16="http://schemas.microsoft.com/office/drawing/2014/main" id="{47D00B48-CC71-D6AA-C973-0EF62E6F8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54" y="425295"/>
            <a:ext cx="9550891" cy="6007409"/>
          </a:xfrm>
          <a:prstGeom prst="rect">
            <a:avLst/>
          </a:prstGeom>
        </p:spPr>
      </p:pic>
    </p:spTree>
    <p:extLst>
      <p:ext uri="{BB962C8B-B14F-4D97-AF65-F5344CB8AC3E}">
        <p14:creationId xmlns:p14="http://schemas.microsoft.com/office/powerpoint/2010/main" val="1518424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21" descr="Glasses on top of a book">
            <a:extLst>
              <a:ext uri="{FF2B5EF4-FFF2-40B4-BE49-F238E27FC236}">
                <a16:creationId xmlns:a16="http://schemas.microsoft.com/office/drawing/2014/main" id="{06E3D365-D42B-D8F6-E7F1-704DD0558751}"/>
              </a:ext>
            </a:extLst>
          </p:cNvPr>
          <p:cNvPicPr>
            <a:picLocks noChangeAspect="1"/>
          </p:cNvPicPr>
          <p:nvPr/>
        </p:nvPicPr>
        <p:blipFill rotWithShape="1">
          <a:blip r:embed="rId3"/>
          <a:srcRect r="6588" b="-1"/>
          <a:stretch/>
        </p:blipFill>
        <p:spPr>
          <a:xfrm>
            <a:off x="2522358" y="10"/>
            <a:ext cx="9669642" cy="6857990"/>
          </a:xfrm>
          <a:prstGeom prst="rect">
            <a:avLst/>
          </a:prstGeom>
        </p:spPr>
      </p:pic>
      <p:sp>
        <p:nvSpPr>
          <p:cNvPr id="36"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50E89-0A7C-F9D9-603D-74118C69D07B}"/>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solidFill>
                  <a:schemeClr val="bg1"/>
                </a:solidFill>
              </a:rPr>
              <a:t>Returning to CIRCE-Maley case study</a:t>
            </a:r>
          </a:p>
        </p:txBody>
      </p:sp>
    </p:spTree>
    <p:extLst>
      <p:ext uri="{BB962C8B-B14F-4D97-AF65-F5344CB8AC3E}">
        <p14:creationId xmlns:p14="http://schemas.microsoft.com/office/powerpoint/2010/main" val="1159214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78358-2007-E250-3231-4492EBAFA899}"/>
              </a:ext>
            </a:extLst>
          </p:cNvPr>
          <p:cNvSpPr>
            <a:spLocks noGrp="1"/>
          </p:cNvSpPr>
          <p:nvPr>
            <p:ph type="title"/>
          </p:nvPr>
        </p:nvSpPr>
        <p:spPr>
          <a:xfrm>
            <a:off x="290384" y="1569217"/>
            <a:ext cx="3329207" cy="3387497"/>
          </a:xfrm>
        </p:spPr>
        <p:txBody>
          <a:bodyPr anchor="b">
            <a:normAutofit fontScale="90000"/>
          </a:bodyPr>
          <a:lstStyle/>
          <a:p>
            <a:pPr algn="r"/>
            <a:r>
              <a:rPr lang="en-US" sz="4000" dirty="0">
                <a:solidFill>
                  <a:srgbClr val="FFFFFF"/>
                </a:solidFill>
              </a:rPr>
              <a:t>In </a:t>
            </a:r>
            <a:r>
              <a:rPr lang="en-US" sz="4000" dirty="0" err="1">
                <a:solidFill>
                  <a:srgbClr val="FFFFFF"/>
                </a:solidFill>
              </a:rPr>
              <a:t>PyMovie</a:t>
            </a:r>
            <a:r>
              <a:rPr lang="en-US" sz="4000" dirty="0">
                <a:solidFill>
                  <a:srgbClr val="FFFFFF"/>
                </a:solidFill>
              </a:rPr>
              <a:t>, a nest of 6 dynamic mask apertures can be put in place with a single click</a:t>
            </a:r>
            <a:r>
              <a:rPr lang="en-US" sz="5400" dirty="0">
                <a:solidFill>
                  <a:srgbClr val="FFFFFF"/>
                </a:solidFill>
              </a:rPr>
              <a:t> </a:t>
            </a:r>
            <a:endParaRPr lang="en-US" sz="4000" dirty="0">
              <a:solidFill>
                <a:srgbClr val="FFFFFF"/>
              </a:solidFill>
            </a:endParaRP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C7B2E6FF-2A55-6891-8CDC-97B4733727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36182" y="649288"/>
            <a:ext cx="4502673" cy="5546725"/>
          </a:xfrm>
        </p:spPr>
      </p:pic>
    </p:spTree>
    <p:extLst>
      <p:ext uri="{BB962C8B-B14F-4D97-AF65-F5344CB8AC3E}">
        <p14:creationId xmlns:p14="http://schemas.microsoft.com/office/powerpoint/2010/main" val="219202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92925-4FD0-4C21-8F46-291A8B71A2A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Next steps after placing nest of apertures</a:t>
            </a:r>
          </a:p>
        </p:txBody>
      </p:sp>
      <p:sp>
        <p:nvSpPr>
          <p:cNvPr id="3" name="Content Placeholder 2">
            <a:extLst>
              <a:ext uri="{FF2B5EF4-FFF2-40B4-BE49-F238E27FC236}">
                <a16:creationId xmlns:a16="http://schemas.microsoft.com/office/drawing/2014/main" id="{33C90A51-A69E-B947-8E52-B84A65E81862}"/>
              </a:ext>
            </a:extLst>
          </p:cNvPr>
          <p:cNvSpPr>
            <a:spLocks noGrp="1"/>
          </p:cNvSpPr>
          <p:nvPr>
            <p:ph idx="1"/>
          </p:nvPr>
        </p:nvSpPr>
        <p:spPr>
          <a:xfrm>
            <a:off x="4810259" y="649480"/>
            <a:ext cx="6555347" cy="5546047"/>
          </a:xfrm>
        </p:spPr>
        <p:txBody>
          <a:bodyPr anchor="ctr">
            <a:normAutofit/>
          </a:bodyPr>
          <a:lstStyle/>
          <a:p>
            <a:r>
              <a:rPr lang="en-US" sz="2000" dirty="0"/>
              <a:t>Step 1: run </a:t>
            </a:r>
            <a:r>
              <a:rPr lang="en-US" sz="2000" dirty="0" err="1"/>
              <a:t>PyMovie</a:t>
            </a:r>
            <a:r>
              <a:rPr lang="en-US" sz="2000" dirty="0"/>
              <a:t> to extract the set of light-curves and save them to a csv file</a:t>
            </a:r>
          </a:p>
          <a:p>
            <a:r>
              <a:rPr lang="en-US" sz="2000" dirty="0"/>
              <a:t>Step 2: Open that csv file in PyOTE</a:t>
            </a:r>
          </a:p>
          <a:p>
            <a:r>
              <a:rPr lang="en-US" sz="2000" dirty="0"/>
              <a:t>Step 3: In the Square-wave model tab, set the event finding parameters (either mark D and R regions if they are obvious, or set a minimum and maximum event duration)</a:t>
            </a:r>
          </a:p>
          <a:p>
            <a:r>
              <a:rPr lang="en-US" sz="2000" dirty="0"/>
              <a:t>Step 4: Do a ‘find event’ using the light-curve with the smallest threshold dynamic mask.</a:t>
            </a:r>
          </a:p>
          <a:p>
            <a:r>
              <a:rPr lang="en-US" sz="2000" dirty="0"/>
              <a:t>Step 5: Repeat step 4 for each of the other light-curves with increasing threshold dynamic masks</a:t>
            </a:r>
          </a:p>
          <a:p>
            <a:r>
              <a:rPr lang="en-US" sz="2000" dirty="0"/>
              <a:t>Step 6: Click the button on the </a:t>
            </a:r>
            <a:r>
              <a:rPr lang="en-US" sz="2000" dirty="0" err="1"/>
              <a:t>SqWave</a:t>
            </a:r>
            <a:r>
              <a:rPr lang="en-US" sz="2000" dirty="0"/>
              <a:t> tab to save the fit-metrics text file, converted to Excel .xlsx format, with a name of your choice.</a:t>
            </a:r>
          </a:p>
          <a:p>
            <a:r>
              <a:rPr lang="en-US" sz="2000" dirty="0"/>
              <a:t>Step 7: Examine the Excel file and choose the ‘best’ light-curve to use for your report.</a:t>
            </a:r>
          </a:p>
          <a:p>
            <a:endParaRPr lang="en-US" sz="2000" dirty="0"/>
          </a:p>
        </p:txBody>
      </p:sp>
    </p:spTree>
    <p:extLst>
      <p:ext uri="{BB962C8B-B14F-4D97-AF65-F5344CB8AC3E}">
        <p14:creationId xmlns:p14="http://schemas.microsoft.com/office/powerpoint/2010/main" val="419329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10;&#10;Description automatically generated with medium confidence">
            <a:extLst>
              <a:ext uri="{FF2B5EF4-FFF2-40B4-BE49-F238E27FC236}">
                <a16:creationId xmlns:a16="http://schemas.microsoft.com/office/drawing/2014/main" id="{32999A5F-4758-6EC1-4A9C-EBB095F0C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083"/>
            <a:ext cx="12192000" cy="5181834"/>
          </a:xfrm>
          <a:prstGeom prst="rect">
            <a:avLst/>
          </a:prstGeom>
        </p:spPr>
      </p:pic>
    </p:spTree>
    <p:extLst>
      <p:ext uri="{BB962C8B-B14F-4D97-AF65-F5344CB8AC3E}">
        <p14:creationId xmlns:p14="http://schemas.microsoft.com/office/powerpoint/2010/main" val="250872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15BA-631C-9429-3446-AE413DE93574}"/>
              </a:ext>
            </a:extLst>
          </p:cNvPr>
          <p:cNvSpPr>
            <a:spLocks noGrp="1"/>
          </p:cNvSpPr>
          <p:nvPr>
            <p:ph type="title"/>
          </p:nvPr>
        </p:nvSpPr>
        <p:spPr/>
        <p:txBody>
          <a:bodyPr>
            <a:normAutofit/>
          </a:bodyPr>
          <a:lstStyle/>
          <a:p>
            <a:r>
              <a:rPr lang="en-US" sz="3200" dirty="0"/>
              <a:t>But - we’re </a:t>
            </a:r>
            <a:r>
              <a:rPr lang="en-US" sz="3200" u="sng" dirty="0"/>
              <a:t>still</a:t>
            </a:r>
            <a:r>
              <a:rPr lang="en-US" sz="3200" dirty="0"/>
              <a:t> not done with the CIRCE-</a:t>
            </a:r>
            <a:r>
              <a:rPr lang="en-US" sz="3200" dirty="0" err="1"/>
              <a:t>Maley</a:t>
            </a:r>
            <a:r>
              <a:rPr lang="en-US" sz="3200" dirty="0"/>
              <a:t> case study</a:t>
            </a:r>
          </a:p>
        </p:txBody>
      </p:sp>
      <p:graphicFrame>
        <p:nvGraphicFramePr>
          <p:cNvPr id="5" name="Content Placeholder 2">
            <a:extLst>
              <a:ext uri="{FF2B5EF4-FFF2-40B4-BE49-F238E27FC236}">
                <a16:creationId xmlns:a16="http://schemas.microsoft.com/office/drawing/2014/main" id="{22875013-5930-3BFE-8FFC-85F247451D55}"/>
              </a:ext>
            </a:extLst>
          </p:cNvPr>
          <p:cNvGraphicFramePr>
            <a:graphicFrameLocks noGrp="1"/>
          </p:cNvGraphicFramePr>
          <p:nvPr>
            <p:ph idx="1"/>
            <p:extLst>
              <p:ext uri="{D42A27DB-BD31-4B8C-83A1-F6EECF244321}">
                <p14:modId xmlns:p14="http://schemas.microsoft.com/office/powerpoint/2010/main" val="5564963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14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The short answer for improving light-curve extractions</a:t>
            </a:r>
          </a:p>
        </p:txBody>
      </p:sp>
      <p:sp>
        <p:nvSpPr>
          <p:cNvPr id="3" name="Content Placeholder 2">
            <a:extLst>
              <a:ext uri="{FF2B5EF4-FFF2-40B4-BE49-F238E27FC236}">
                <a16:creationId xmlns:a16="http://schemas.microsoft.com/office/drawing/2014/main" id="{BF194FCD-6A3F-3F4F-C7BF-0F7BC9431FB2}"/>
              </a:ext>
            </a:extLst>
          </p:cNvPr>
          <p:cNvSpPr>
            <a:spLocks noGrp="1"/>
          </p:cNvSpPr>
          <p:nvPr>
            <p:ph idx="1"/>
          </p:nvPr>
        </p:nvSpPr>
        <p:spPr>
          <a:xfrm>
            <a:off x="4810259" y="649480"/>
            <a:ext cx="6555347" cy="5546047"/>
          </a:xfrm>
        </p:spPr>
        <p:txBody>
          <a:bodyPr anchor="ctr">
            <a:normAutofit/>
          </a:bodyPr>
          <a:lstStyle/>
          <a:p>
            <a:pPr marL="0" indent="0">
              <a:buNone/>
            </a:pPr>
            <a:r>
              <a:rPr lang="en-US" sz="2000" dirty="0"/>
              <a:t>The simple formula …</a:t>
            </a:r>
          </a:p>
          <a:p>
            <a:pPr marL="457200" indent="-457200">
              <a:buFont typeface="+mj-lt"/>
              <a:buAutoNum type="arabicPeriod"/>
            </a:pPr>
            <a:r>
              <a:rPr lang="en-US" sz="2000" dirty="0"/>
              <a:t>Apply multiple measurement methodologies in multiple ways to get lots of light-curves</a:t>
            </a:r>
          </a:p>
          <a:p>
            <a:pPr marL="457200" indent="-457200">
              <a:buFont typeface="+mj-lt"/>
              <a:buAutoNum type="arabicPeriod"/>
            </a:pPr>
            <a:r>
              <a:rPr lang="en-US" sz="2000" dirty="0"/>
              <a:t>Pick the ‘best’ light-curve</a:t>
            </a:r>
          </a:p>
          <a:p>
            <a:pPr marL="457200" indent="-457200">
              <a:buFont typeface="+mj-lt"/>
              <a:buAutoNum type="arabicPeriod"/>
            </a:pPr>
            <a:endParaRPr lang="en-US" sz="2000" dirty="0"/>
          </a:p>
          <a:p>
            <a:pPr marL="0" indent="0">
              <a:buNone/>
            </a:pPr>
            <a:r>
              <a:rPr lang="en-US" sz="2000" dirty="0"/>
              <a:t>Step 2 is the tricky one. It must be objective, repeatable, and based on a set of metrics that can be easily understood and calculated.</a:t>
            </a:r>
          </a:p>
          <a:p>
            <a:pPr marL="0" indent="0">
              <a:buNone/>
            </a:pPr>
            <a:r>
              <a:rPr lang="en-US" sz="2000" dirty="0"/>
              <a:t>Such a set is described in the next slide …</a:t>
            </a:r>
          </a:p>
          <a:p>
            <a:pPr marL="0" indent="0">
              <a:buNone/>
            </a:pPr>
            <a:endParaRPr lang="en-US" sz="2000" dirty="0"/>
          </a:p>
          <a:p>
            <a:pPr marL="0" indent="0">
              <a:buNone/>
            </a:pPr>
            <a:endParaRPr lang="en-US" sz="2000" dirty="0"/>
          </a:p>
          <a:p>
            <a:pPr marL="0" indent="0">
              <a:buNone/>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p:txBody>
      </p:sp>
    </p:spTree>
    <p:extLst>
      <p:ext uri="{BB962C8B-B14F-4D97-AF65-F5344CB8AC3E}">
        <p14:creationId xmlns:p14="http://schemas.microsoft.com/office/powerpoint/2010/main" val="1742043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9D2C95-7057-AAE6-2525-29905B852753}"/>
              </a:ext>
            </a:extLst>
          </p:cNvPr>
          <p:cNvSpPr>
            <a:spLocks noGrp="1"/>
          </p:cNvSpPr>
          <p:nvPr>
            <p:ph type="title"/>
          </p:nvPr>
        </p:nvSpPr>
        <p:spPr>
          <a:xfrm>
            <a:off x="197707" y="1507433"/>
            <a:ext cx="3513629" cy="3387497"/>
          </a:xfrm>
        </p:spPr>
        <p:txBody>
          <a:bodyPr anchor="b">
            <a:normAutofit fontScale="90000"/>
          </a:bodyPr>
          <a:lstStyle/>
          <a:p>
            <a:pPr algn="r"/>
            <a:r>
              <a:rPr lang="en-US" sz="4000" dirty="0">
                <a:solidFill>
                  <a:srgbClr val="FFFFFF"/>
                </a:solidFill>
              </a:rPr>
              <a:t>Tim Naylor paper titled:</a:t>
            </a:r>
            <a:br>
              <a:rPr lang="en-US" sz="4000" dirty="0">
                <a:solidFill>
                  <a:srgbClr val="FFFFFF"/>
                </a:solidFill>
              </a:rPr>
            </a:br>
            <a:br>
              <a:rPr lang="en-US" sz="4000" dirty="0">
                <a:solidFill>
                  <a:srgbClr val="FFFFFF"/>
                </a:solidFill>
              </a:rPr>
            </a:br>
            <a:r>
              <a:rPr lang="en-US" sz="4000" dirty="0">
                <a:solidFill>
                  <a:srgbClr val="FFFFFF"/>
                </a:solidFill>
              </a:rPr>
              <a:t>An optimal extraction algorithm for imaging photometry</a:t>
            </a:r>
          </a:p>
        </p:txBody>
      </p:sp>
      <p:sp>
        <p:nvSpPr>
          <p:cNvPr id="3" name="Content Placeholder 2">
            <a:extLst>
              <a:ext uri="{FF2B5EF4-FFF2-40B4-BE49-F238E27FC236}">
                <a16:creationId xmlns:a16="http://schemas.microsoft.com/office/drawing/2014/main" id="{5AD56E03-8E7F-C845-3ACB-2EAA71096388}"/>
              </a:ext>
            </a:extLst>
          </p:cNvPr>
          <p:cNvSpPr>
            <a:spLocks noGrp="1"/>
          </p:cNvSpPr>
          <p:nvPr>
            <p:ph idx="1"/>
          </p:nvPr>
        </p:nvSpPr>
        <p:spPr>
          <a:xfrm>
            <a:off x="4810259" y="649480"/>
            <a:ext cx="6555347" cy="5546047"/>
          </a:xfrm>
        </p:spPr>
        <p:txBody>
          <a:bodyPr anchor="ctr">
            <a:normAutofit/>
          </a:bodyPr>
          <a:lstStyle/>
          <a:p>
            <a:r>
              <a:rPr lang="en-US" sz="3600" dirty="0"/>
              <a:t>Abstract</a:t>
            </a:r>
          </a:p>
          <a:p>
            <a:r>
              <a:rPr lang="en-US" sz="1800" dirty="0"/>
              <a:t>This paper is primarily an investigation of whether the ‘optimal extraction’ techniques used in CCD spectroscopy can be applied to imaging photometry. It is found that using such techniques provides a gain of around 10 per cent in signal-to-noise ratio over normal aperture photometry. …</a:t>
            </a:r>
          </a:p>
          <a:p>
            <a:endParaRPr lang="en-US" sz="1800" dirty="0"/>
          </a:p>
          <a:p>
            <a:r>
              <a:rPr lang="en-US" sz="1800" dirty="0">
                <a:solidFill>
                  <a:srgbClr val="FF0000"/>
                </a:solidFill>
              </a:rPr>
              <a:t>Mon. Not. R. Astron. Soc. 296, 339-346 (1998)</a:t>
            </a:r>
          </a:p>
        </p:txBody>
      </p:sp>
    </p:spTree>
    <p:extLst>
      <p:ext uri="{BB962C8B-B14F-4D97-AF65-F5344CB8AC3E}">
        <p14:creationId xmlns:p14="http://schemas.microsoft.com/office/powerpoint/2010/main" val="634728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The ideas underlying ‘Naylor extraction’ (NRE)</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lstStyle/>
          <a:p>
            <a:r>
              <a:rPr lang="en-US" dirty="0"/>
              <a:t>The principal idea is that brighter pixels have a higher SNR (signal to noise ratio).</a:t>
            </a:r>
          </a:p>
        </p:txBody>
      </p:sp>
    </p:spTree>
    <p:extLst>
      <p:ext uri="{BB962C8B-B14F-4D97-AF65-F5344CB8AC3E}">
        <p14:creationId xmlns:p14="http://schemas.microsoft.com/office/powerpoint/2010/main" val="793288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The ideas underlying ‘Naylor extraction’</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lstStyle/>
          <a:p>
            <a:r>
              <a:rPr lang="en-US" dirty="0"/>
              <a:t>The principal idea is that brighter pixels have a higher SNR (signal to noise ratio).</a:t>
            </a:r>
          </a:p>
          <a:p>
            <a:r>
              <a:rPr lang="en-US" dirty="0"/>
              <a:t>To use this idea, a set of weights are calculated and used to increase the influence of bright pixels in a star image and decrease the influence of dimmer pixels in summing the star image pixels. </a:t>
            </a:r>
          </a:p>
        </p:txBody>
      </p:sp>
    </p:spTree>
    <p:extLst>
      <p:ext uri="{BB962C8B-B14F-4D97-AF65-F5344CB8AC3E}">
        <p14:creationId xmlns:p14="http://schemas.microsoft.com/office/powerpoint/2010/main" val="363536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The ideas underlying ‘Naylor extraction’</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lstStyle/>
          <a:p>
            <a:r>
              <a:rPr lang="en-US" dirty="0"/>
              <a:t>The principal idea is that brighter pixels have a higher SNR (signal to noise ratio).</a:t>
            </a:r>
          </a:p>
          <a:p>
            <a:r>
              <a:rPr lang="en-US" dirty="0"/>
              <a:t>To use this idea, a set of weights are calculated and used to increase the influence of bright pixels in a star image and decrease the influence of dimmer pixels in summing the star image pixels. </a:t>
            </a:r>
          </a:p>
          <a:p>
            <a:r>
              <a:rPr lang="en-US" dirty="0"/>
              <a:t>In standard aperture photometry the weights are set to 1 for pixels to be included in the sum, and 0 for all others --- these form the mask.</a:t>
            </a:r>
          </a:p>
        </p:txBody>
      </p:sp>
    </p:spTree>
    <p:extLst>
      <p:ext uri="{BB962C8B-B14F-4D97-AF65-F5344CB8AC3E}">
        <p14:creationId xmlns:p14="http://schemas.microsoft.com/office/powerpoint/2010/main" val="2386335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The ideas underlying ‘Naylor extraction’</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lstStyle/>
          <a:p>
            <a:r>
              <a:rPr lang="en-US" dirty="0"/>
              <a:t>The principal idea is that brighter pixels have a higher SNR (signal to noise ratio).</a:t>
            </a:r>
          </a:p>
          <a:p>
            <a:r>
              <a:rPr lang="en-US" dirty="0"/>
              <a:t>To use this idea, a set of weights are calculated and used to increase the influence of bright pixels in a star image and decrease the influence of dimmer pixels in summing the star image pixels. </a:t>
            </a:r>
          </a:p>
          <a:p>
            <a:r>
              <a:rPr lang="en-US" dirty="0"/>
              <a:t>In standard aperture photometry the weights are set to 1 for pixels to be included in the sum, and 0 for all others --- these form the mask.</a:t>
            </a:r>
          </a:p>
          <a:p>
            <a:r>
              <a:rPr lang="en-US" dirty="0"/>
              <a:t>Any set of weights that are bigger for brighter pixels and smaller for dimmer pixels will help. </a:t>
            </a:r>
            <a:r>
              <a:rPr lang="en-US" b="1" dirty="0">
                <a:solidFill>
                  <a:srgbClr val="FF0000"/>
                </a:solidFill>
              </a:rPr>
              <a:t>But is there an optimal set of weights?</a:t>
            </a:r>
          </a:p>
        </p:txBody>
      </p:sp>
    </p:spTree>
    <p:extLst>
      <p:ext uri="{BB962C8B-B14F-4D97-AF65-F5344CB8AC3E}">
        <p14:creationId xmlns:p14="http://schemas.microsoft.com/office/powerpoint/2010/main" val="120555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normAutofit/>
          </a:bodyPr>
          <a:lstStyle/>
          <a:p>
            <a:r>
              <a:rPr lang="en-US" sz="3600" dirty="0"/>
              <a:t>Optimal weights for use in ‘Naylor extraction’ (NRE)</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a:bodyPr>
          <a:lstStyle/>
          <a:p>
            <a:r>
              <a:rPr lang="en-US" dirty="0"/>
              <a:t>To develop a set of optimum weights, the </a:t>
            </a:r>
            <a:r>
              <a:rPr lang="en-US" dirty="0" err="1"/>
              <a:t>psf</a:t>
            </a:r>
            <a:r>
              <a:rPr lang="en-US" dirty="0"/>
              <a:t> of the star image is assumed to be a 2D Gaussian, which has an equation involving the peak value (Imax), an x width parameter, and a y width parameter. It is written as a function of r, the distance from the point where the function has its peak value.</a:t>
            </a:r>
          </a:p>
        </p:txBody>
      </p:sp>
    </p:spTree>
    <p:extLst>
      <p:ext uri="{BB962C8B-B14F-4D97-AF65-F5344CB8AC3E}">
        <p14:creationId xmlns:p14="http://schemas.microsoft.com/office/powerpoint/2010/main" val="2948484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normAutofit/>
          </a:bodyPr>
          <a:lstStyle/>
          <a:p>
            <a:r>
              <a:rPr lang="en-US" sz="3600" dirty="0"/>
              <a:t>Optimal weights for use in ‘Naylor extraction’ (NRE)</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a:bodyPr>
          <a:lstStyle/>
          <a:p>
            <a:r>
              <a:rPr lang="en-US" dirty="0"/>
              <a:t>To develop a set of optimum weights, the </a:t>
            </a:r>
            <a:r>
              <a:rPr lang="en-US" dirty="0" err="1"/>
              <a:t>psf</a:t>
            </a:r>
            <a:r>
              <a:rPr lang="en-US" dirty="0"/>
              <a:t> of the star image is assumed to be a 2D Gaussian which has an equation involving the peak value (Imax), an x width parameter, and a y width parameter. It is written as a function of r, the distance from the point where the function has its peak value.</a:t>
            </a:r>
          </a:p>
          <a:p>
            <a:r>
              <a:rPr lang="en-US" dirty="0"/>
              <a:t>The next observation is that, given a pixel value and its corresponding distance from the center (r), Imax can be calculated from the analytic expression, given a set of x and y width parameters (which are derived from some frames at the start of the video).</a:t>
            </a:r>
          </a:p>
        </p:txBody>
      </p:sp>
    </p:spTree>
    <p:extLst>
      <p:ext uri="{BB962C8B-B14F-4D97-AF65-F5344CB8AC3E}">
        <p14:creationId xmlns:p14="http://schemas.microsoft.com/office/powerpoint/2010/main" val="3944102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normAutofit/>
          </a:bodyPr>
          <a:lstStyle/>
          <a:p>
            <a:r>
              <a:rPr lang="en-US" sz="3600" dirty="0"/>
              <a:t>Optimal weights for use in ‘Naylor extraction’ (NRE)</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fontScale="92500"/>
          </a:bodyPr>
          <a:lstStyle/>
          <a:p>
            <a:r>
              <a:rPr lang="en-US" dirty="0"/>
              <a:t>To develop a set of optimum weights, the </a:t>
            </a:r>
            <a:r>
              <a:rPr lang="en-US" dirty="0" err="1"/>
              <a:t>psf</a:t>
            </a:r>
            <a:r>
              <a:rPr lang="en-US" dirty="0"/>
              <a:t> of the star image is assumed to be a 2D Gaussian which has an equation involving the peak value (Imax), an x width parameter, and a y width parameter. It is written as a function of r, the distance from the point where the function has its peak value.</a:t>
            </a:r>
          </a:p>
          <a:p>
            <a:r>
              <a:rPr lang="en-US" dirty="0"/>
              <a:t>The next observation is that, given a pixel value and its corresponding distance from the center (r), Imax can be calculated from the analytic expression, given a set of x and y width parameters (which are derived from some frames at the start of the video).</a:t>
            </a:r>
          </a:p>
          <a:p>
            <a:r>
              <a:rPr lang="en-US" dirty="0"/>
              <a:t>So, given n pixel values and locations, one can calculate a set of n estimated Imax values (Imax[</a:t>
            </a:r>
            <a:r>
              <a:rPr lang="en-US" dirty="0" err="1"/>
              <a:t>i</a:t>
            </a:r>
            <a:r>
              <a:rPr lang="en-US" dirty="0"/>
              <a:t>]) – how to best combine these estimates?</a:t>
            </a:r>
          </a:p>
        </p:txBody>
      </p:sp>
    </p:spTree>
    <p:extLst>
      <p:ext uri="{BB962C8B-B14F-4D97-AF65-F5344CB8AC3E}">
        <p14:creationId xmlns:p14="http://schemas.microsoft.com/office/powerpoint/2010/main" val="1455679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Combining the Imax[</a:t>
            </a:r>
            <a:r>
              <a:rPr lang="en-US" dirty="0" err="1"/>
              <a:t>i</a:t>
            </a:r>
            <a:r>
              <a:rPr lang="en-US" dirty="0"/>
              <a:t>] values statistically</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a:bodyPr>
          <a:lstStyle/>
          <a:p>
            <a:r>
              <a:rPr lang="en-US" dirty="0"/>
              <a:t>Statistically, the way to combine the n Imax[</a:t>
            </a:r>
            <a:r>
              <a:rPr lang="en-US" dirty="0" err="1"/>
              <a:t>i</a:t>
            </a:r>
            <a:r>
              <a:rPr lang="en-US" dirty="0"/>
              <a:t>] estimates to extract a best single value for Imax is to divide each Imax[</a:t>
            </a:r>
            <a:r>
              <a:rPr lang="en-US" dirty="0" err="1"/>
              <a:t>i</a:t>
            </a:r>
            <a:r>
              <a:rPr lang="en-US" dirty="0"/>
              <a:t>] by its variance, which penalizes the dim noisy pixels, sum the result, and apply a normalizing factor as required. That is, use a weighted least squares estimate with the weights inversely proportional to the variance of each estimate.</a:t>
            </a:r>
          </a:p>
          <a:p>
            <a:endParaRPr lang="en-US" dirty="0"/>
          </a:p>
        </p:txBody>
      </p:sp>
    </p:spTree>
    <p:extLst>
      <p:ext uri="{BB962C8B-B14F-4D97-AF65-F5344CB8AC3E}">
        <p14:creationId xmlns:p14="http://schemas.microsoft.com/office/powerpoint/2010/main" val="4013682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Combining Imax[</a:t>
            </a:r>
            <a:r>
              <a:rPr lang="en-US" dirty="0" err="1"/>
              <a:t>i</a:t>
            </a:r>
            <a:r>
              <a:rPr lang="en-US" dirty="0"/>
              <a:t>] statistically</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a:bodyPr>
          <a:lstStyle/>
          <a:p>
            <a:r>
              <a:rPr lang="en-US" dirty="0"/>
              <a:t>Statistically, the way to combine the n Imax[</a:t>
            </a:r>
            <a:r>
              <a:rPr lang="en-US" dirty="0" err="1"/>
              <a:t>i</a:t>
            </a:r>
            <a:r>
              <a:rPr lang="en-US" dirty="0"/>
              <a:t>] estimates to extract a best single value for Imax is to divide each Imax[</a:t>
            </a:r>
            <a:r>
              <a:rPr lang="en-US" dirty="0" err="1"/>
              <a:t>i</a:t>
            </a:r>
            <a:r>
              <a:rPr lang="en-US" dirty="0"/>
              <a:t>] by its variance, which penalizes the dim noisy pixels, sum the result, and apply a normalizing factor as required. That is, use a weighted least squares estimate with the weights inversely proportional to the variance of each estimate.</a:t>
            </a:r>
          </a:p>
          <a:p>
            <a:r>
              <a:rPr lang="en-US" dirty="0"/>
              <a:t>Naylor gives two formulations for calculating optimal weights using the above method.</a:t>
            </a:r>
          </a:p>
          <a:p>
            <a:endParaRPr lang="en-US" dirty="0"/>
          </a:p>
        </p:txBody>
      </p:sp>
    </p:spTree>
    <p:extLst>
      <p:ext uri="{BB962C8B-B14F-4D97-AF65-F5344CB8AC3E}">
        <p14:creationId xmlns:p14="http://schemas.microsoft.com/office/powerpoint/2010/main" val="685125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466722" y="586855"/>
            <a:ext cx="3201366" cy="3387497"/>
          </a:xfrm>
        </p:spPr>
        <p:txBody>
          <a:bodyPr anchor="b">
            <a:normAutofit/>
          </a:bodyPr>
          <a:lstStyle/>
          <a:p>
            <a:pPr algn="r"/>
            <a:r>
              <a:rPr lang="en-US" sz="3200" dirty="0">
                <a:solidFill>
                  <a:srgbClr val="FFFFFF"/>
                </a:solidFill>
              </a:rPr>
              <a:t>To pick a ‘best’ light-curve, use a comprehensive set of metrics</a:t>
            </a:r>
          </a:p>
        </p:txBody>
      </p:sp>
      <p:sp>
        <p:nvSpPr>
          <p:cNvPr id="3" name="Content Placeholder 2">
            <a:extLst>
              <a:ext uri="{FF2B5EF4-FFF2-40B4-BE49-F238E27FC236}">
                <a16:creationId xmlns:a16="http://schemas.microsoft.com/office/drawing/2014/main" id="{BF194FCD-6A3F-3F4F-C7BF-0F7BC9431FB2}"/>
              </a:ext>
            </a:extLst>
          </p:cNvPr>
          <p:cNvSpPr>
            <a:spLocks noGrp="1"/>
          </p:cNvSpPr>
          <p:nvPr>
            <p:ph idx="1"/>
          </p:nvPr>
        </p:nvSpPr>
        <p:spPr>
          <a:xfrm>
            <a:off x="4810259" y="1448874"/>
            <a:ext cx="6555347" cy="5106472"/>
          </a:xfrm>
        </p:spPr>
        <p:txBody>
          <a:bodyPr anchor="ctr">
            <a:normAutofit fontScale="55000" lnSpcReduction="20000"/>
          </a:bodyPr>
          <a:lstStyle/>
          <a:p>
            <a:pPr marL="0" indent="0">
              <a:buNone/>
            </a:pPr>
            <a:r>
              <a:rPr lang="en-US" sz="3600" dirty="0"/>
              <a:t>Metrics of any given light-curve event solution that are likely to be useful:</a:t>
            </a:r>
          </a:p>
          <a:p>
            <a:pPr marL="0" indent="0">
              <a:buNone/>
            </a:pPr>
            <a:endParaRPr lang="en-US" sz="3600" dirty="0"/>
          </a:p>
          <a:p>
            <a:pPr marL="457200" indent="-457200">
              <a:buFont typeface="+mj-lt"/>
              <a:buAutoNum type="arabicPeriod"/>
            </a:pPr>
            <a:r>
              <a:rPr lang="en-US" sz="3200" b="1" dirty="0">
                <a:solidFill>
                  <a:schemeClr val="accent1"/>
                </a:solidFill>
              </a:rPr>
              <a:t>Edge time uncertainty (error bars)</a:t>
            </a:r>
            <a:r>
              <a:rPr lang="en-US" sz="3200" dirty="0"/>
              <a:t> – here, smaller is better – this a logical metric since the objective of light-curve analysis is to determine edge times – the 0.95 ci value is used</a:t>
            </a:r>
          </a:p>
          <a:p>
            <a:pPr marL="457200" indent="-457200">
              <a:buFont typeface="+mj-lt"/>
              <a:buAutoNum type="arabicPeriod"/>
            </a:pPr>
            <a:r>
              <a:rPr lang="en-US" sz="3200" b="1" dirty="0">
                <a:solidFill>
                  <a:schemeClr val="accent1"/>
                </a:solidFill>
              </a:rPr>
              <a:t>DNR</a:t>
            </a:r>
            <a:r>
              <a:rPr lang="en-US" sz="3200" dirty="0"/>
              <a:t> (drop to noise ratio, previously referred to as </a:t>
            </a:r>
            <a:r>
              <a:rPr lang="en-US" sz="3200" b="1" dirty="0">
                <a:solidFill>
                  <a:schemeClr val="accent1"/>
                </a:solidFill>
              </a:rPr>
              <a:t>SNR</a:t>
            </a:r>
            <a:r>
              <a:rPr lang="en-US" sz="3200" dirty="0"/>
              <a:t>) – larger is better</a:t>
            </a:r>
          </a:p>
          <a:p>
            <a:pPr marL="457200" indent="-457200">
              <a:buFont typeface="+mj-lt"/>
              <a:buAutoNum type="arabicPeriod"/>
            </a:pPr>
            <a:r>
              <a:rPr lang="en-US" sz="3200" b="1" dirty="0">
                <a:solidFill>
                  <a:schemeClr val="accent1"/>
                </a:solidFill>
              </a:rPr>
              <a:t>False-positive metric </a:t>
            </a:r>
            <a:r>
              <a:rPr lang="en-US" sz="3200" dirty="0"/>
              <a:t>– an indicator of how different from noise the event found is – higher is better, but any value greater than zero is good – negative means the test was failed </a:t>
            </a:r>
            <a:br>
              <a:rPr lang="en-US" sz="3200" dirty="0"/>
            </a:br>
            <a:br>
              <a:rPr lang="en-US" sz="3200" dirty="0"/>
            </a:br>
            <a:r>
              <a:rPr lang="en-US" sz="3200" b="1" dirty="0">
                <a:solidFill>
                  <a:srgbClr val="FF0000"/>
                </a:solidFill>
              </a:rPr>
              <a:t>The</a:t>
            </a:r>
            <a:r>
              <a:rPr lang="en-US" sz="3200" dirty="0"/>
              <a:t> </a:t>
            </a:r>
            <a:r>
              <a:rPr lang="en-US" sz="3200" b="1" dirty="0">
                <a:solidFill>
                  <a:srgbClr val="FF0000"/>
                </a:solidFill>
              </a:rPr>
              <a:t>next slide will illustrate this new term </a:t>
            </a:r>
          </a:p>
          <a:p>
            <a:pPr marL="0" indent="0">
              <a:buNone/>
            </a:pPr>
            <a:endParaRPr lang="en-US" sz="3200" dirty="0"/>
          </a:p>
          <a:p>
            <a:pPr marL="0" indent="0">
              <a:buNone/>
            </a:pPr>
            <a:r>
              <a:rPr lang="en-US" sz="3200" dirty="0"/>
              <a:t>The latest version of PyOTE outputs the above metrics (and others) for each light-curve analyzed in Excel file format.  That file can be used to justify the selection of a particular light-curve used to report the ‘event’.</a:t>
            </a:r>
          </a:p>
          <a:p>
            <a:pPr marL="0" indent="0">
              <a:buNone/>
            </a:pPr>
            <a:endParaRPr lang="en-US" sz="2000" dirty="0"/>
          </a:p>
          <a:p>
            <a:pPr marL="0" indent="0">
              <a:buNone/>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p:txBody>
      </p:sp>
    </p:spTree>
    <p:extLst>
      <p:ext uri="{BB962C8B-B14F-4D97-AF65-F5344CB8AC3E}">
        <p14:creationId xmlns:p14="http://schemas.microsoft.com/office/powerpoint/2010/main" val="170772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Combining Imax[</a:t>
            </a:r>
            <a:r>
              <a:rPr lang="en-US" dirty="0" err="1"/>
              <a:t>i</a:t>
            </a:r>
            <a:r>
              <a:rPr lang="en-US" dirty="0"/>
              <a:t>] statistically</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lnSpcReduction="10000"/>
          </a:bodyPr>
          <a:lstStyle/>
          <a:p>
            <a:r>
              <a:rPr lang="en-US" dirty="0"/>
              <a:t>Statistically, the way to combine the n Imax[</a:t>
            </a:r>
            <a:r>
              <a:rPr lang="en-US" dirty="0" err="1"/>
              <a:t>i</a:t>
            </a:r>
            <a:r>
              <a:rPr lang="en-US" dirty="0"/>
              <a:t>] estimates to extract a best single value for Imax is to divide each Imax[</a:t>
            </a:r>
            <a:r>
              <a:rPr lang="en-US" dirty="0" err="1"/>
              <a:t>i</a:t>
            </a:r>
            <a:r>
              <a:rPr lang="en-US" dirty="0"/>
              <a:t>] by its variance, which penalizes the dim noisy pixels, sum the result, and apply a normalizing factor as required. That is, use a weighted least squares estimate with the weights inversely proportional to the variance of each estimate.</a:t>
            </a:r>
          </a:p>
          <a:p>
            <a:r>
              <a:rPr lang="en-US" dirty="0"/>
              <a:t>Naylor gives two formulations for calculating optimal weights using the above method.</a:t>
            </a:r>
          </a:p>
          <a:p>
            <a:r>
              <a:rPr lang="en-US" dirty="0" err="1"/>
              <a:t>PyMovie</a:t>
            </a:r>
            <a:r>
              <a:rPr lang="en-US" dirty="0"/>
              <a:t> uses the form that Naylor refers to as sky-limited.</a:t>
            </a:r>
          </a:p>
          <a:p>
            <a:r>
              <a:rPr lang="en-US" dirty="0"/>
              <a:t>In the sky-limited formulation, the pixel variances can be assumed equal and do not need to be calculated.</a:t>
            </a:r>
          </a:p>
          <a:p>
            <a:endParaRPr lang="en-US" dirty="0"/>
          </a:p>
        </p:txBody>
      </p:sp>
    </p:spTree>
    <p:extLst>
      <p:ext uri="{BB962C8B-B14F-4D97-AF65-F5344CB8AC3E}">
        <p14:creationId xmlns:p14="http://schemas.microsoft.com/office/powerpoint/2010/main" val="257300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1320-B80E-AE4B-A82E-84D535DAD9A4}"/>
              </a:ext>
            </a:extLst>
          </p:cNvPr>
          <p:cNvSpPr>
            <a:spLocks noGrp="1"/>
          </p:cNvSpPr>
          <p:nvPr>
            <p:ph type="title"/>
          </p:nvPr>
        </p:nvSpPr>
        <p:spPr/>
        <p:txBody>
          <a:bodyPr/>
          <a:lstStyle/>
          <a:p>
            <a:r>
              <a:rPr lang="en-US" dirty="0"/>
              <a:t>Combining Imax[</a:t>
            </a:r>
            <a:r>
              <a:rPr lang="en-US" dirty="0" err="1"/>
              <a:t>i</a:t>
            </a:r>
            <a:r>
              <a:rPr lang="en-US" dirty="0"/>
              <a:t>] statistically</a:t>
            </a:r>
          </a:p>
        </p:txBody>
      </p:sp>
      <p:sp>
        <p:nvSpPr>
          <p:cNvPr id="3" name="Content Placeholder 2">
            <a:extLst>
              <a:ext uri="{FF2B5EF4-FFF2-40B4-BE49-F238E27FC236}">
                <a16:creationId xmlns:a16="http://schemas.microsoft.com/office/drawing/2014/main" id="{35E893F6-ACEF-2D80-565D-8C4F2317AF15}"/>
              </a:ext>
            </a:extLst>
          </p:cNvPr>
          <p:cNvSpPr>
            <a:spLocks noGrp="1"/>
          </p:cNvSpPr>
          <p:nvPr>
            <p:ph idx="1"/>
          </p:nvPr>
        </p:nvSpPr>
        <p:spPr/>
        <p:txBody>
          <a:bodyPr>
            <a:normAutofit/>
          </a:bodyPr>
          <a:lstStyle/>
          <a:p>
            <a:r>
              <a:rPr lang="en-US" dirty="0"/>
              <a:t>As a result of the sky-limited assumption, the optimum weights turn out to have a particularly simple form: they are simply proportional to the magnitude of the 2D Gaussian </a:t>
            </a:r>
            <a:r>
              <a:rPr lang="en-US" dirty="0" err="1"/>
              <a:t>psf</a:t>
            </a:r>
            <a:r>
              <a:rPr lang="en-US" dirty="0"/>
              <a:t> profile</a:t>
            </a:r>
          </a:p>
          <a:p>
            <a:r>
              <a:rPr lang="en-US" dirty="0"/>
              <a:t>The sky-limited formulation used in </a:t>
            </a:r>
            <a:r>
              <a:rPr lang="en-US" dirty="0" err="1"/>
              <a:t>PyMovie</a:t>
            </a:r>
            <a:r>
              <a:rPr lang="en-US" dirty="0"/>
              <a:t> means that the “Naylor extraction method’ (NRE) is particularly well-suited to extracting light-curves from very dim stars and can be applied to occultations that go to zero.</a:t>
            </a:r>
          </a:p>
          <a:p>
            <a:endParaRPr lang="en-US" dirty="0"/>
          </a:p>
        </p:txBody>
      </p:sp>
    </p:spTree>
    <p:extLst>
      <p:ext uri="{BB962C8B-B14F-4D97-AF65-F5344CB8AC3E}">
        <p14:creationId xmlns:p14="http://schemas.microsoft.com/office/powerpoint/2010/main" val="3187326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Glasses on top of a book">
            <a:extLst>
              <a:ext uri="{FF2B5EF4-FFF2-40B4-BE49-F238E27FC236}">
                <a16:creationId xmlns:a16="http://schemas.microsoft.com/office/drawing/2014/main" id="{CE5D6A0F-2BB7-BCF9-8806-D2A0AD97646B}"/>
              </a:ext>
            </a:extLst>
          </p:cNvPr>
          <p:cNvPicPr>
            <a:picLocks noChangeAspect="1"/>
          </p:cNvPicPr>
          <p:nvPr/>
        </p:nvPicPr>
        <p:blipFill rotWithShape="1">
          <a:blip r:embed="rId3"/>
          <a:srcRect r="6588" b="-1"/>
          <a:stretch/>
        </p:blipFill>
        <p:spPr>
          <a:xfrm>
            <a:off x="2522358" y="1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50E89-0A7C-F9D9-603D-74118C69D07B}"/>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solidFill>
                  <a:schemeClr val="bg1"/>
                </a:solidFill>
              </a:rPr>
              <a:t>Returning to CIRCE-Maley case study</a:t>
            </a:r>
          </a:p>
        </p:txBody>
      </p:sp>
    </p:spTree>
    <p:extLst>
      <p:ext uri="{BB962C8B-B14F-4D97-AF65-F5344CB8AC3E}">
        <p14:creationId xmlns:p14="http://schemas.microsoft.com/office/powerpoint/2010/main" val="9411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78358-2007-E250-3231-4492EBAFA899}"/>
              </a:ext>
            </a:extLst>
          </p:cNvPr>
          <p:cNvSpPr>
            <a:spLocks noGrp="1"/>
          </p:cNvSpPr>
          <p:nvPr>
            <p:ph type="title"/>
          </p:nvPr>
        </p:nvSpPr>
        <p:spPr>
          <a:xfrm>
            <a:off x="290384" y="2316801"/>
            <a:ext cx="3329207" cy="3387497"/>
          </a:xfrm>
        </p:spPr>
        <p:txBody>
          <a:bodyPr anchor="b">
            <a:normAutofit fontScale="90000"/>
          </a:bodyPr>
          <a:lstStyle/>
          <a:p>
            <a:pPr algn="r"/>
            <a:r>
              <a:rPr lang="en-US" sz="4000" dirty="0">
                <a:solidFill>
                  <a:srgbClr val="FFFFFF"/>
                </a:solidFill>
              </a:rPr>
              <a:t>In </a:t>
            </a:r>
            <a:r>
              <a:rPr lang="en-US" sz="4000" dirty="0" err="1">
                <a:solidFill>
                  <a:srgbClr val="FFFFFF"/>
                </a:solidFill>
              </a:rPr>
              <a:t>PyMovie</a:t>
            </a:r>
            <a:r>
              <a:rPr lang="en-US" sz="4000" dirty="0">
                <a:solidFill>
                  <a:srgbClr val="FFFFFF"/>
                </a:solidFill>
              </a:rPr>
              <a:t>, an aperture with parameters set properly for NRE extraction can be put in place with a single click</a:t>
            </a:r>
            <a:r>
              <a:rPr lang="en-US" sz="5400" dirty="0">
                <a:solidFill>
                  <a:srgbClr val="FFFFFF"/>
                </a:solidFill>
              </a:rPr>
              <a:t> </a:t>
            </a:r>
            <a:endParaRPr lang="en-US" sz="4000" dirty="0">
              <a:solidFill>
                <a:srgbClr val="FFFFFF"/>
              </a:solidFill>
            </a:endParaRP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7567AB9D-CAE0-2521-FCF2-083A934D33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9794" y="655837"/>
            <a:ext cx="4727649" cy="5823867"/>
          </a:xfrm>
        </p:spPr>
      </p:pic>
    </p:spTree>
    <p:extLst>
      <p:ext uri="{BB962C8B-B14F-4D97-AF65-F5344CB8AC3E}">
        <p14:creationId xmlns:p14="http://schemas.microsoft.com/office/powerpoint/2010/main" val="3277416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7373FDA1-2A2A-97D6-33E3-148C06F18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442"/>
            <a:ext cx="12192000" cy="5275115"/>
          </a:xfrm>
          <a:prstGeom prst="rect">
            <a:avLst/>
          </a:prstGeom>
        </p:spPr>
      </p:pic>
    </p:spTree>
    <p:extLst>
      <p:ext uri="{BB962C8B-B14F-4D97-AF65-F5344CB8AC3E}">
        <p14:creationId xmlns:p14="http://schemas.microsoft.com/office/powerpoint/2010/main" val="454871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4B9E3C52-B53B-A5CC-A863-EAAF3C40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78"/>
            <a:ext cx="12192000" cy="6682644"/>
          </a:xfrm>
          <a:prstGeom prst="rect">
            <a:avLst/>
          </a:prstGeom>
        </p:spPr>
      </p:pic>
    </p:spTree>
    <p:extLst>
      <p:ext uri="{BB962C8B-B14F-4D97-AF65-F5344CB8AC3E}">
        <p14:creationId xmlns:p14="http://schemas.microsoft.com/office/powerpoint/2010/main" val="394534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80C7010A-54F4-C72E-1B40-43B7323E5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5" y="0"/>
            <a:ext cx="11879929" cy="6858000"/>
          </a:xfrm>
          <a:prstGeom prst="rect">
            <a:avLst/>
          </a:prstGeom>
        </p:spPr>
      </p:pic>
    </p:spTree>
    <p:extLst>
      <p:ext uri="{BB962C8B-B14F-4D97-AF65-F5344CB8AC3E}">
        <p14:creationId xmlns:p14="http://schemas.microsoft.com/office/powerpoint/2010/main" val="244536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14EB-A561-B26A-9055-AD3C60DEEB5D}"/>
              </a:ext>
            </a:extLst>
          </p:cNvPr>
          <p:cNvSpPr>
            <a:spLocks noGrp="1"/>
          </p:cNvSpPr>
          <p:nvPr>
            <p:ph type="title"/>
          </p:nvPr>
        </p:nvSpPr>
        <p:spPr/>
        <p:txBody>
          <a:bodyPr/>
          <a:lstStyle/>
          <a:p>
            <a:r>
              <a:rPr lang="en-US" dirty="0"/>
              <a:t>Summary of method caveats:</a:t>
            </a:r>
          </a:p>
        </p:txBody>
      </p:sp>
      <p:sp>
        <p:nvSpPr>
          <p:cNvPr id="3" name="Content Placeholder 2">
            <a:extLst>
              <a:ext uri="{FF2B5EF4-FFF2-40B4-BE49-F238E27FC236}">
                <a16:creationId xmlns:a16="http://schemas.microsoft.com/office/drawing/2014/main" id="{BEEFE95E-CE9B-7116-68A4-599CE2BC458D}"/>
              </a:ext>
            </a:extLst>
          </p:cNvPr>
          <p:cNvSpPr>
            <a:spLocks noGrp="1"/>
          </p:cNvSpPr>
          <p:nvPr>
            <p:ph idx="1"/>
          </p:nvPr>
        </p:nvSpPr>
        <p:spPr/>
        <p:txBody>
          <a:bodyPr>
            <a:normAutofit/>
          </a:bodyPr>
          <a:lstStyle/>
          <a:p>
            <a:r>
              <a:rPr lang="en-US" sz="2400" dirty="0"/>
              <a:t>None for static masks – always applicable</a:t>
            </a:r>
          </a:p>
          <a:p>
            <a:r>
              <a:rPr lang="en-US" sz="2400" dirty="0"/>
              <a:t>Dynamic (computed) masks work best with a star image that continuously allows a mask to be formed. When a mask cannot be formed, a transition to a default circular mask occurs and the user must be careful to set a default mask radius so that pixel count change at this transition does not cause trouble.</a:t>
            </a:r>
          </a:p>
          <a:p>
            <a:r>
              <a:rPr lang="en-US" sz="2400" dirty="0"/>
              <a:t>NRE (Naylor style noise reduction extraction) requires a well defined and stable </a:t>
            </a:r>
            <a:r>
              <a:rPr lang="en-US" sz="2400" dirty="0" err="1"/>
              <a:t>psf</a:t>
            </a:r>
            <a:r>
              <a:rPr lang="en-US" sz="2400" dirty="0"/>
              <a:t> (star image), so it will misbehave when applied to a wind shake video or a speckled video or a defocused video. In addition, it is common for observers to set up their telescope/camera optics so that the star image is under-sampled (to concentrate most of the star photons on just a few pixels), but NRE functions better with an over-sampled star image, so while it is often a competitive solution, it is frequently not the best.</a:t>
            </a:r>
          </a:p>
        </p:txBody>
      </p:sp>
    </p:spTree>
    <p:extLst>
      <p:ext uri="{BB962C8B-B14F-4D97-AF65-F5344CB8AC3E}">
        <p14:creationId xmlns:p14="http://schemas.microsoft.com/office/powerpoint/2010/main" val="1329985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DB0C-5076-5A2D-5101-E0BF59777FF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D1720D1-E016-64D7-D11F-6684B1E01756}"/>
              </a:ext>
            </a:extLst>
          </p:cNvPr>
          <p:cNvSpPr>
            <a:spLocks noGrp="1"/>
          </p:cNvSpPr>
          <p:nvPr>
            <p:ph idx="1"/>
          </p:nvPr>
        </p:nvSpPr>
        <p:spPr/>
        <p:txBody>
          <a:bodyPr/>
          <a:lstStyle/>
          <a:p>
            <a:r>
              <a:rPr lang="en-US" dirty="0"/>
              <a:t>The method caveats are worth keeping in mind, but usually the fit metrics will show when a method is not working/helping.</a:t>
            </a:r>
          </a:p>
          <a:p>
            <a:r>
              <a:rPr lang="en-US" dirty="0"/>
              <a:t>The most reliable metric is </a:t>
            </a:r>
            <a:r>
              <a:rPr lang="en-US" b="1" dirty="0">
                <a:solidFill>
                  <a:srgbClr val="FF0000"/>
                </a:solidFill>
              </a:rPr>
              <a:t>edge time uncertainty</a:t>
            </a:r>
            <a:r>
              <a:rPr lang="en-US" dirty="0"/>
              <a:t>. It is repeatable with more than 2 digits of precision.</a:t>
            </a:r>
          </a:p>
          <a:p>
            <a:r>
              <a:rPr lang="en-US" dirty="0"/>
              <a:t>The supporting metric – </a:t>
            </a:r>
            <a:r>
              <a:rPr lang="en-US" b="1" dirty="0">
                <a:solidFill>
                  <a:srgbClr val="FF0000"/>
                </a:solidFill>
              </a:rPr>
              <a:t>DNR</a:t>
            </a:r>
            <a:r>
              <a:rPr lang="en-US" dirty="0"/>
              <a:t> – correlates closely with edge time uncertainty, so is not an independent metric.</a:t>
            </a:r>
          </a:p>
          <a:p>
            <a:r>
              <a:rPr lang="en-US" dirty="0"/>
              <a:t>The indicator of </a:t>
            </a:r>
            <a:r>
              <a:rPr lang="en-US" b="1" dirty="0">
                <a:solidFill>
                  <a:schemeClr val="accent1">
                    <a:lumMod val="75000"/>
                  </a:schemeClr>
                </a:solidFill>
              </a:rPr>
              <a:t>‘this is not noise’ </a:t>
            </a:r>
            <a:r>
              <a:rPr lang="en-US" dirty="0"/>
              <a:t>is</a:t>
            </a:r>
            <a:r>
              <a:rPr lang="en-US" b="1" dirty="0">
                <a:solidFill>
                  <a:schemeClr val="accent1">
                    <a:lumMod val="75000"/>
                  </a:schemeClr>
                </a:solidFill>
              </a:rPr>
              <a:t> </a:t>
            </a:r>
            <a:r>
              <a:rPr lang="en-US" dirty="0"/>
              <a:t>the </a:t>
            </a:r>
            <a:r>
              <a:rPr lang="en-US" b="1" dirty="0">
                <a:solidFill>
                  <a:srgbClr val="FF0000"/>
                </a:solidFill>
              </a:rPr>
              <a:t>false-positive metric </a:t>
            </a:r>
            <a:r>
              <a:rPr lang="en-US" dirty="0"/>
              <a:t>which</a:t>
            </a:r>
            <a:r>
              <a:rPr lang="en-US" b="1" dirty="0">
                <a:solidFill>
                  <a:srgbClr val="FF0000"/>
                </a:solidFill>
              </a:rPr>
              <a:t> </a:t>
            </a:r>
            <a:r>
              <a:rPr lang="en-US" dirty="0"/>
              <a:t>has the characteristic that small differences are unimportant, so this metric is not one that is normally useful for deciding between two extractions.</a:t>
            </a:r>
          </a:p>
        </p:txBody>
      </p:sp>
    </p:spTree>
    <p:extLst>
      <p:ext uri="{BB962C8B-B14F-4D97-AF65-F5344CB8AC3E}">
        <p14:creationId xmlns:p14="http://schemas.microsoft.com/office/powerpoint/2010/main" val="2429432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1E556-5436-6C46-9C6B-0FF3114DDF3F}"/>
              </a:ext>
            </a:extLst>
          </p:cNvPr>
          <p:cNvSpPr>
            <a:spLocks noGrp="1"/>
          </p:cNvSpPr>
          <p:nvPr>
            <p:ph type="ctrTitle"/>
          </p:nvPr>
        </p:nvSpPr>
        <p:spPr>
          <a:xfrm>
            <a:off x="841248" y="552289"/>
            <a:ext cx="3976496" cy="3900326"/>
          </a:xfrm>
        </p:spPr>
        <p:txBody>
          <a:bodyPr>
            <a:normAutofit/>
          </a:bodyPr>
          <a:lstStyle/>
          <a:p>
            <a:pPr algn="l"/>
            <a:r>
              <a:rPr lang="en-US" sz="5200" dirty="0"/>
              <a:t>Thank you</a:t>
            </a:r>
          </a:p>
        </p:txBody>
      </p:sp>
      <p:sp>
        <p:nvSpPr>
          <p:cNvPr id="3" name="Subtitle 2">
            <a:extLst>
              <a:ext uri="{FF2B5EF4-FFF2-40B4-BE49-F238E27FC236}">
                <a16:creationId xmlns:a16="http://schemas.microsoft.com/office/drawing/2014/main" id="{4872D784-8111-73AF-B7C8-05220677508F}"/>
              </a:ext>
            </a:extLst>
          </p:cNvPr>
          <p:cNvSpPr>
            <a:spLocks noGrp="1"/>
          </p:cNvSpPr>
          <p:nvPr>
            <p:ph type="subTitle" idx="1"/>
          </p:nvPr>
        </p:nvSpPr>
        <p:spPr>
          <a:xfrm>
            <a:off x="841248" y="4624330"/>
            <a:ext cx="3976496" cy="1521620"/>
          </a:xfrm>
        </p:spPr>
        <p:txBody>
          <a:bodyPr>
            <a:normAutofit/>
          </a:bodyPr>
          <a:lstStyle/>
          <a:p>
            <a:pPr algn="l"/>
            <a:endParaRPr lang="en-US"/>
          </a:p>
        </p:txBody>
      </p:sp>
      <p:pic>
        <p:nvPicPr>
          <p:cNvPr id="7" name="Graphic 6" descr="Smiling Face with No Fill">
            <a:extLst>
              <a:ext uri="{FF2B5EF4-FFF2-40B4-BE49-F238E27FC236}">
                <a16:creationId xmlns:a16="http://schemas.microsoft.com/office/drawing/2014/main" id="{F1F4B6CB-00DD-93A3-8034-4823A9F4D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0250" y="557189"/>
            <a:ext cx="5576808" cy="5576808"/>
          </a:xfrm>
          <a:prstGeom prst="rect">
            <a:avLst/>
          </a:prstGeom>
        </p:spPr>
      </p:pic>
    </p:spTree>
    <p:extLst>
      <p:ext uri="{BB962C8B-B14F-4D97-AF65-F5344CB8AC3E}">
        <p14:creationId xmlns:p14="http://schemas.microsoft.com/office/powerpoint/2010/main" val="26279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305B-0808-00E9-1E56-244704364DEE}"/>
              </a:ext>
            </a:extLst>
          </p:cNvPr>
          <p:cNvSpPr>
            <a:spLocks noGrp="1"/>
          </p:cNvSpPr>
          <p:nvPr>
            <p:ph type="title"/>
          </p:nvPr>
        </p:nvSpPr>
        <p:spPr/>
        <p:txBody>
          <a:bodyPr>
            <a:normAutofit/>
          </a:bodyPr>
          <a:lstStyle/>
          <a:p>
            <a:r>
              <a:rPr lang="en-US" sz="2400" b="1" dirty="0"/>
              <a:t>false-positive metric = (Observed drop / Maximum noise produced drop) – 1.0</a:t>
            </a:r>
          </a:p>
        </p:txBody>
      </p:sp>
      <p:pic>
        <p:nvPicPr>
          <p:cNvPr id="6" name="Content Placeholder 5" descr="A picture containing text, diagram, screenshot, plot&#10;&#10;Description automatically generated">
            <a:extLst>
              <a:ext uri="{FF2B5EF4-FFF2-40B4-BE49-F238E27FC236}">
                <a16:creationId xmlns:a16="http://schemas.microsoft.com/office/drawing/2014/main" id="{9273D3CD-8291-A2D5-C2EE-5713A4E1BD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3155" y="1825625"/>
            <a:ext cx="10425689" cy="4351338"/>
          </a:xfrm>
        </p:spPr>
      </p:pic>
    </p:spTree>
    <p:extLst>
      <p:ext uri="{BB962C8B-B14F-4D97-AF65-F5344CB8AC3E}">
        <p14:creationId xmlns:p14="http://schemas.microsoft.com/office/powerpoint/2010/main" val="370604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95033-6768-A827-3C0C-4F867AD63E18}"/>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Roadmap of this talk</a:t>
            </a:r>
            <a:br>
              <a:rPr lang="en-US" sz="4000" dirty="0">
                <a:solidFill>
                  <a:srgbClr val="FFFFFF"/>
                </a:solidFill>
              </a:rPr>
            </a:br>
            <a:endParaRPr lang="en-US" sz="4000" dirty="0">
              <a:solidFill>
                <a:srgbClr val="FFFFFF"/>
              </a:solidFill>
            </a:endParaRPr>
          </a:p>
        </p:txBody>
      </p:sp>
      <p:graphicFrame>
        <p:nvGraphicFramePr>
          <p:cNvPr id="13" name="Content Placeholder 2">
            <a:extLst>
              <a:ext uri="{FF2B5EF4-FFF2-40B4-BE49-F238E27FC236}">
                <a16:creationId xmlns:a16="http://schemas.microsoft.com/office/drawing/2014/main" id="{091748C5-765F-7CE8-2896-E0460DE00AA3}"/>
              </a:ext>
            </a:extLst>
          </p:cNvPr>
          <p:cNvGraphicFramePr>
            <a:graphicFrameLocks noGrp="1"/>
          </p:cNvGraphicFramePr>
          <p:nvPr>
            <p:ph idx="1"/>
            <p:extLst>
              <p:ext uri="{D42A27DB-BD31-4B8C-83A1-F6EECF244321}">
                <p14:modId xmlns:p14="http://schemas.microsoft.com/office/powerpoint/2010/main" val="1805881993"/>
              </p:ext>
            </p:extLst>
          </p:nvPr>
        </p:nvGraphicFramePr>
        <p:xfrm>
          <a:off x="4581726" y="315532"/>
          <a:ext cx="7376307" cy="5879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2301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466722" y="586855"/>
            <a:ext cx="3201366" cy="3387497"/>
          </a:xfrm>
        </p:spPr>
        <p:txBody>
          <a:bodyPr anchor="b">
            <a:normAutofit/>
          </a:bodyPr>
          <a:lstStyle/>
          <a:p>
            <a:pPr algn="r"/>
            <a:r>
              <a:rPr lang="en-US" sz="2800" dirty="0">
                <a:solidFill>
                  <a:srgbClr val="FFFFFF"/>
                </a:solidFill>
              </a:rPr>
              <a:t>Case study: Paul </a:t>
            </a:r>
            <a:r>
              <a:rPr lang="en-US" sz="2800" dirty="0" err="1">
                <a:solidFill>
                  <a:srgbClr val="FFFFFF"/>
                </a:solidFill>
              </a:rPr>
              <a:t>Maley</a:t>
            </a:r>
            <a:r>
              <a:rPr lang="en-US" sz="2800" dirty="0">
                <a:solidFill>
                  <a:srgbClr val="FFFFFF"/>
                </a:solidFill>
              </a:rPr>
              <a:t> observation of 2023-06-05 CIRCE</a:t>
            </a:r>
            <a:br>
              <a:rPr lang="en-US" sz="2800" dirty="0">
                <a:solidFill>
                  <a:srgbClr val="FFFFFF"/>
                </a:solidFill>
              </a:rPr>
            </a:br>
            <a:br>
              <a:rPr lang="en-US" sz="2800" dirty="0">
                <a:solidFill>
                  <a:srgbClr val="FFFFFF"/>
                </a:solidFill>
              </a:rPr>
            </a:br>
            <a:r>
              <a:rPr lang="en-US" sz="2800" dirty="0">
                <a:solidFill>
                  <a:srgbClr val="FFFFFF"/>
                </a:solidFill>
              </a:rPr>
              <a:t>magDrop: 0.5 (v)</a:t>
            </a:r>
            <a:br>
              <a:rPr lang="en-US" sz="2800" dirty="0">
                <a:solidFill>
                  <a:srgbClr val="FFFFFF"/>
                </a:solidFill>
              </a:rPr>
            </a:br>
            <a:r>
              <a:rPr lang="en-US" sz="2800" dirty="0">
                <a:solidFill>
                  <a:srgbClr val="FFFFFF"/>
                </a:solidFill>
              </a:rPr>
              <a:t>duration: 13.4 secs</a:t>
            </a:r>
            <a:br>
              <a:rPr lang="en-US" sz="2800" dirty="0">
                <a:solidFill>
                  <a:srgbClr val="FFFFFF"/>
                </a:solidFill>
              </a:rPr>
            </a:br>
            <a:r>
              <a:rPr lang="en-US" sz="2800" dirty="0">
                <a:solidFill>
                  <a:srgbClr val="FFFFFF"/>
                </a:solidFill>
              </a:rPr>
              <a:t> (with permission)</a:t>
            </a:r>
            <a:r>
              <a:rPr lang="en-US" sz="4000" dirty="0">
                <a:solidFill>
                  <a:srgbClr val="FFFFFF"/>
                </a:solidFill>
              </a:rPr>
              <a:t> </a:t>
            </a:r>
          </a:p>
        </p:txBody>
      </p:sp>
      <p:sp>
        <p:nvSpPr>
          <p:cNvPr id="3" name="Content Placeholder 2">
            <a:extLst>
              <a:ext uri="{FF2B5EF4-FFF2-40B4-BE49-F238E27FC236}">
                <a16:creationId xmlns:a16="http://schemas.microsoft.com/office/drawing/2014/main" id="{BF194FCD-6A3F-3F4F-C7BF-0F7BC9431FB2}"/>
              </a:ext>
            </a:extLst>
          </p:cNvPr>
          <p:cNvSpPr>
            <a:spLocks noGrp="1"/>
          </p:cNvSpPr>
          <p:nvPr>
            <p:ph idx="1"/>
          </p:nvPr>
        </p:nvSpPr>
        <p:spPr>
          <a:xfrm>
            <a:off x="4810259" y="740535"/>
            <a:ext cx="6555347" cy="5924282"/>
          </a:xfrm>
        </p:spPr>
        <p:txBody>
          <a:bodyPr anchor="ctr">
            <a:normAutofit fontScale="92500" lnSpcReduction="20000"/>
          </a:bodyPr>
          <a:lstStyle/>
          <a:p>
            <a:pPr marL="0" indent="0">
              <a:buNone/>
            </a:pPr>
            <a:r>
              <a:rPr lang="en-US" sz="2000" dirty="0"/>
              <a:t>This case study demonstrates the use of a nested set of increasing radius fixed circular masks to select the ‘best’ light-curve to report. This is a classical method often referred to as ‘growth curves’ in the literature. It starts with a small mask which is too small to gather all the signal from the star and so has a small signal to noise ratio (</a:t>
            </a:r>
            <a:r>
              <a:rPr lang="en-US" sz="2000" b="1" dirty="0">
                <a:solidFill>
                  <a:schemeClr val="accent1"/>
                </a:solidFill>
              </a:rPr>
              <a:t>SNR</a:t>
            </a:r>
            <a:r>
              <a:rPr lang="en-US" sz="2000" dirty="0"/>
              <a:t>). As the mask size is increased, more star signal is captured, and the </a:t>
            </a:r>
            <a:r>
              <a:rPr lang="en-US" sz="2000" b="1" dirty="0">
                <a:solidFill>
                  <a:schemeClr val="accent1"/>
                </a:solidFill>
              </a:rPr>
              <a:t>SNR</a:t>
            </a:r>
            <a:r>
              <a:rPr lang="en-US" sz="2000" dirty="0"/>
              <a:t> grows larger. Eventually, a point is reached where all available signal from the star has been captured inside the mask perimeter and so increasing the mask just adds more sky noise, causing the </a:t>
            </a:r>
            <a:r>
              <a:rPr lang="en-US" sz="2000" b="1" dirty="0">
                <a:solidFill>
                  <a:schemeClr val="accent1"/>
                </a:solidFill>
              </a:rPr>
              <a:t>SNR</a:t>
            </a:r>
            <a:r>
              <a:rPr lang="en-US" sz="2000" dirty="0"/>
              <a:t> to decrease.</a:t>
            </a:r>
          </a:p>
          <a:p>
            <a:pPr marL="0" indent="0">
              <a:buNone/>
            </a:pPr>
            <a:endParaRPr lang="en-US" sz="2000" dirty="0"/>
          </a:p>
          <a:p>
            <a:pPr marL="0" indent="0">
              <a:buNone/>
            </a:pPr>
            <a:r>
              <a:rPr lang="en-US" sz="2000" b="1" dirty="0">
                <a:solidFill>
                  <a:schemeClr val="accent1"/>
                </a:solidFill>
              </a:rPr>
              <a:t>Background:</a:t>
            </a:r>
          </a:p>
          <a:p>
            <a:pPr marL="0" indent="0">
              <a:buNone/>
            </a:pPr>
            <a:r>
              <a:rPr lang="en-US" sz="2000" dirty="0"/>
              <a:t>This was not a particularly difficult video to work with, even with the nearby moon producing an average background of about 128 counts from a Watec-910 camera.</a:t>
            </a:r>
          </a:p>
          <a:p>
            <a:pPr marL="0" indent="0">
              <a:buNone/>
            </a:pPr>
            <a:r>
              <a:rPr lang="en-US" sz="2000" dirty="0"/>
              <a:t>But Paul was troubled by the fact that depending on how he did aperture and mask selections in </a:t>
            </a:r>
            <a:r>
              <a:rPr lang="en-US" sz="2000" dirty="0" err="1"/>
              <a:t>PyMovie</a:t>
            </a:r>
            <a:r>
              <a:rPr lang="en-US" sz="2000" dirty="0"/>
              <a:t>, he would get different answers. He was not satisfied with that situation and so sent the video to me to ‘explain or fix’.</a:t>
            </a:r>
          </a:p>
          <a:p>
            <a:pPr marL="0" indent="0">
              <a:buNone/>
            </a:pPr>
            <a:r>
              <a:rPr lang="en-US" sz="2000" dirty="0"/>
              <a:t>The first step I took was to place a set of static apertures containing fixed radius circular masks in increasing sizes as shown in the next slide.</a:t>
            </a:r>
          </a:p>
          <a:p>
            <a:pPr marL="0" indent="0">
              <a:buNone/>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p:txBody>
      </p:sp>
    </p:spTree>
    <p:extLst>
      <p:ext uri="{BB962C8B-B14F-4D97-AF65-F5344CB8AC3E}">
        <p14:creationId xmlns:p14="http://schemas.microsoft.com/office/powerpoint/2010/main" val="280898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picture containing symbol, yellow, screenshot, pixel&#10;&#10;Description automatically generated">
            <a:extLst>
              <a:ext uri="{FF2B5EF4-FFF2-40B4-BE49-F238E27FC236}">
                <a16:creationId xmlns:a16="http://schemas.microsoft.com/office/drawing/2014/main" id="{8D5B46B9-E102-101B-4B18-F09F5070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533" y="1316588"/>
            <a:ext cx="1371600" cy="1371600"/>
          </a:xfrm>
          <a:prstGeom prst="rect">
            <a:avLst/>
          </a:prstGeom>
        </p:spPr>
      </p:pic>
      <p:pic>
        <p:nvPicPr>
          <p:cNvPr id="5" name="Picture 4" descr="A picture containing screenshot, yellow, rectangle, square&#10;&#10;Description automatically generated">
            <a:extLst>
              <a:ext uri="{FF2B5EF4-FFF2-40B4-BE49-F238E27FC236}">
                <a16:creationId xmlns:a16="http://schemas.microsoft.com/office/drawing/2014/main" id="{F7F0BFFF-30BF-C326-E81A-F5E13C560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738" y="1312696"/>
            <a:ext cx="1371600" cy="1361941"/>
          </a:xfrm>
          <a:prstGeom prst="rect">
            <a:avLst/>
          </a:prstGeom>
        </p:spPr>
      </p:pic>
      <p:pic>
        <p:nvPicPr>
          <p:cNvPr id="7" name="Picture 6" descr="A picture containing screenshot, square, yellow, design&#10;&#10;Description automatically generated">
            <a:extLst>
              <a:ext uri="{FF2B5EF4-FFF2-40B4-BE49-F238E27FC236}">
                <a16:creationId xmlns:a16="http://schemas.microsoft.com/office/drawing/2014/main" id="{362B8EE9-4C19-8BD2-E22E-4BF58EA9A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833" y="1307866"/>
            <a:ext cx="1381276" cy="1371600"/>
          </a:xfrm>
          <a:prstGeom prst="rect">
            <a:avLst/>
          </a:prstGeom>
        </p:spPr>
      </p:pic>
      <p:pic>
        <p:nvPicPr>
          <p:cNvPr id="9" name="Picture 8" descr="A pixelated circle on a yellow background&#10;&#10;Description automatically generated with low confidence">
            <a:extLst>
              <a:ext uri="{FF2B5EF4-FFF2-40B4-BE49-F238E27FC236}">
                <a16:creationId xmlns:a16="http://schemas.microsoft.com/office/drawing/2014/main" id="{4C63E4CC-B665-C0AB-13D5-AB31A3C60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916" y="1311258"/>
            <a:ext cx="1356957" cy="1371600"/>
          </a:xfrm>
          <a:prstGeom prst="rect">
            <a:avLst/>
          </a:prstGeom>
        </p:spPr>
      </p:pic>
      <p:pic>
        <p:nvPicPr>
          <p:cNvPr id="11" name="Picture 10" descr="A pixelated circle on a yellow background&#10;&#10;Description automatically generated with low confidence">
            <a:extLst>
              <a:ext uri="{FF2B5EF4-FFF2-40B4-BE49-F238E27FC236}">
                <a16:creationId xmlns:a16="http://schemas.microsoft.com/office/drawing/2014/main" id="{C60596B7-174C-06F2-73E5-00FF75F60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2" y="1315915"/>
            <a:ext cx="1356957" cy="1371600"/>
          </a:xfrm>
          <a:prstGeom prst="rect">
            <a:avLst/>
          </a:prstGeom>
        </p:spPr>
      </p:pic>
      <p:pic>
        <p:nvPicPr>
          <p:cNvPr id="13" name="Picture 12" descr="A picture containing screenshot&#10;&#10;Description automatically generated">
            <a:extLst>
              <a:ext uri="{FF2B5EF4-FFF2-40B4-BE49-F238E27FC236}">
                <a16:creationId xmlns:a16="http://schemas.microsoft.com/office/drawing/2014/main" id="{4DB2DA18-8A79-CEB8-2062-FFE60582F6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6627" y="1316588"/>
            <a:ext cx="1378857" cy="1371600"/>
          </a:xfrm>
          <a:prstGeom prst="rect">
            <a:avLst/>
          </a:prstGeom>
        </p:spPr>
      </p:pic>
      <p:pic>
        <p:nvPicPr>
          <p:cNvPr id="15" name="Picture 14" descr="A black and white circle on a yellow background&#10;&#10;Description automatically generated with low confidence">
            <a:extLst>
              <a:ext uri="{FF2B5EF4-FFF2-40B4-BE49-F238E27FC236}">
                <a16:creationId xmlns:a16="http://schemas.microsoft.com/office/drawing/2014/main" id="{3C93B32E-AA55-402B-D54C-BC1DFFAEF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3533" y="2743200"/>
            <a:ext cx="1378922" cy="1371600"/>
          </a:xfrm>
          <a:prstGeom prst="rect">
            <a:avLst/>
          </a:prstGeom>
        </p:spPr>
      </p:pic>
      <p:pic>
        <p:nvPicPr>
          <p:cNvPr id="17" name="Picture 16" descr="A picture containing screenshot&#10;&#10;Description automatically generated">
            <a:extLst>
              <a:ext uri="{FF2B5EF4-FFF2-40B4-BE49-F238E27FC236}">
                <a16:creationId xmlns:a16="http://schemas.microsoft.com/office/drawing/2014/main" id="{0C3B1CBF-8B85-AA6F-F47F-C3CC1B75A8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0738" y="2743200"/>
            <a:ext cx="1361992" cy="1371600"/>
          </a:xfrm>
          <a:prstGeom prst="rect">
            <a:avLst/>
          </a:prstGeom>
        </p:spPr>
      </p:pic>
      <p:pic>
        <p:nvPicPr>
          <p:cNvPr id="19" name="Picture 18" descr="A black and white circle on a yellow background&#10;&#10;Description automatically generated with low confidence">
            <a:extLst>
              <a:ext uri="{FF2B5EF4-FFF2-40B4-BE49-F238E27FC236}">
                <a16:creationId xmlns:a16="http://schemas.microsoft.com/office/drawing/2014/main" id="{2D1CA109-9745-E60F-0A1A-C799D7DE01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1503" y="2743200"/>
            <a:ext cx="1357111" cy="1371600"/>
          </a:xfrm>
          <a:prstGeom prst="rect">
            <a:avLst/>
          </a:prstGeom>
        </p:spPr>
      </p:pic>
      <p:pic>
        <p:nvPicPr>
          <p:cNvPr id="21" name="Picture 20" descr="A picture containing screenshot&#10;&#10;Description automatically generated">
            <a:extLst>
              <a:ext uri="{FF2B5EF4-FFF2-40B4-BE49-F238E27FC236}">
                <a16:creationId xmlns:a16="http://schemas.microsoft.com/office/drawing/2014/main" id="{96A59F2F-03BB-6EB6-8724-86E62B7EE2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4733" y="2743200"/>
            <a:ext cx="1354697" cy="1371600"/>
          </a:xfrm>
          <a:prstGeom prst="rect">
            <a:avLst/>
          </a:prstGeom>
        </p:spPr>
      </p:pic>
      <p:pic>
        <p:nvPicPr>
          <p:cNvPr id="23" name="Picture 22" descr="A pixelated black circle on a yellow background&#10;&#10;Description automatically generated with low confidence">
            <a:extLst>
              <a:ext uri="{FF2B5EF4-FFF2-40B4-BE49-F238E27FC236}">
                <a16:creationId xmlns:a16="http://schemas.microsoft.com/office/drawing/2014/main" id="{4A16958F-1F8E-47B8-275C-BB5996429A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45802" y="2743200"/>
            <a:ext cx="1364239" cy="1371600"/>
          </a:xfrm>
          <a:prstGeom prst="rect">
            <a:avLst/>
          </a:prstGeom>
        </p:spPr>
      </p:pic>
      <p:sp>
        <p:nvSpPr>
          <p:cNvPr id="24" name="TextBox 23">
            <a:extLst>
              <a:ext uri="{FF2B5EF4-FFF2-40B4-BE49-F238E27FC236}">
                <a16:creationId xmlns:a16="http://schemas.microsoft.com/office/drawing/2014/main" id="{BC65AC7B-E05F-AE5E-0B17-E9B3B58B1D1C}"/>
              </a:ext>
            </a:extLst>
          </p:cNvPr>
          <p:cNvSpPr txBox="1"/>
          <p:nvPr/>
        </p:nvSpPr>
        <p:spPr>
          <a:xfrm>
            <a:off x="7791273" y="3853190"/>
            <a:ext cx="815547" cy="261610"/>
          </a:xfrm>
          <a:prstGeom prst="rect">
            <a:avLst/>
          </a:prstGeom>
          <a:noFill/>
        </p:spPr>
        <p:txBody>
          <a:bodyPr wrap="square" rtlCol="0">
            <a:spAutoFit/>
          </a:bodyPr>
          <a:lstStyle/>
          <a:p>
            <a:r>
              <a:rPr lang="en-US" sz="1100" dirty="0"/>
              <a:t>197 pixels</a:t>
            </a:r>
          </a:p>
        </p:txBody>
      </p:sp>
      <p:sp>
        <p:nvSpPr>
          <p:cNvPr id="27" name="TextBox 26">
            <a:extLst>
              <a:ext uri="{FF2B5EF4-FFF2-40B4-BE49-F238E27FC236}">
                <a16:creationId xmlns:a16="http://schemas.microsoft.com/office/drawing/2014/main" id="{0F400205-3845-868C-2CEC-6A6B41A03396}"/>
              </a:ext>
            </a:extLst>
          </p:cNvPr>
          <p:cNvSpPr txBox="1"/>
          <p:nvPr/>
        </p:nvSpPr>
        <p:spPr>
          <a:xfrm>
            <a:off x="6355533" y="3830595"/>
            <a:ext cx="1099752" cy="261610"/>
          </a:xfrm>
          <a:prstGeom prst="rect">
            <a:avLst/>
          </a:prstGeom>
          <a:noFill/>
        </p:spPr>
        <p:txBody>
          <a:bodyPr wrap="square" rtlCol="0">
            <a:spAutoFit/>
          </a:bodyPr>
          <a:lstStyle/>
          <a:p>
            <a:r>
              <a:rPr lang="en-US" sz="1100" dirty="0"/>
              <a:t>161 pixels</a:t>
            </a:r>
          </a:p>
        </p:txBody>
      </p:sp>
      <p:sp>
        <p:nvSpPr>
          <p:cNvPr id="28" name="TextBox 27">
            <a:extLst>
              <a:ext uri="{FF2B5EF4-FFF2-40B4-BE49-F238E27FC236}">
                <a16:creationId xmlns:a16="http://schemas.microsoft.com/office/drawing/2014/main" id="{E36F9B12-710B-38D8-C37C-711BE9BB047C}"/>
              </a:ext>
            </a:extLst>
          </p:cNvPr>
          <p:cNvSpPr txBox="1"/>
          <p:nvPr/>
        </p:nvSpPr>
        <p:spPr>
          <a:xfrm>
            <a:off x="4926835" y="3830595"/>
            <a:ext cx="932935" cy="261610"/>
          </a:xfrm>
          <a:prstGeom prst="rect">
            <a:avLst/>
          </a:prstGeom>
          <a:noFill/>
        </p:spPr>
        <p:txBody>
          <a:bodyPr wrap="square" rtlCol="0">
            <a:spAutoFit/>
          </a:bodyPr>
          <a:lstStyle/>
          <a:p>
            <a:r>
              <a:rPr lang="en-US" sz="1100" dirty="0"/>
              <a:t>137 pixels</a:t>
            </a:r>
          </a:p>
        </p:txBody>
      </p:sp>
      <p:sp>
        <p:nvSpPr>
          <p:cNvPr id="29" name="TextBox 28">
            <a:extLst>
              <a:ext uri="{FF2B5EF4-FFF2-40B4-BE49-F238E27FC236}">
                <a16:creationId xmlns:a16="http://schemas.microsoft.com/office/drawing/2014/main" id="{BE07AC16-EBE7-7E06-E188-761985B4A491}"/>
              </a:ext>
            </a:extLst>
          </p:cNvPr>
          <p:cNvSpPr txBox="1"/>
          <p:nvPr/>
        </p:nvSpPr>
        <p:spPr>
          <a:xfrm>
            <a:off x="3515119" y="3830595"/>
            <a:ext cx="756938" cy="261610"/>
          </a:xfrm>
          <a:prstGeom prst="rect">
            <a:avLst/>
          </a:prstGeom>
          <a:noFill/>
        </p:spPr>
        <p:txBody>
          <a:bodyPr wrap="none" rtlCol="0">
            <a:spAutoFit/>
          </a:bodyPr>
          <a:lstStyle/>
          <a:p>
            <a:r>
              <a:rPr lang="en-US" sz="1100" dirty="0"/>
              <a:t>121 pixels</a:t>
            </a:r>
          </a:p>
        </p:txBody>
      </p:sp>
      <p:sp>
        <p:nvSpPr>
          <p:cNvPr id="30" name="TextBox 29">
            <a:extLst>
              <a:ext uri="{FF2B5EF4-FFF2-40B4-BE49-F238E27FC236}">
                <a16:creationId xmlns:a16="http://schemas.microsoft.com/office/drawing/2014/main" id="{27F23C8F-A167-E39B-C7D2-729CD68AA0E6}"/>
              </a:ext>
            </a:extLst>
          </p:cNvPr>
          <p:cNvSpPr txBox="1"/>
          <p:nvPr/>
        </p:nvSpPr>
        <p:spPr>
          <a:xfrm>
            <a:off x="2087812" y="3830595"/>
            <a:ext cx="756938" cy="261610"/>
          </a:xfrm>
          <a:prstGeom prst="rect">
            <a:avLst/>
          </a:prstGeom>
          <a:noFill/>
        </p:spPr>
        <p:txBody>
          <a:bodyPr wrap="none" rtlCol="0">
            <a:spAutoFit/>
          </a:bodyPr>
          <a:lstStyle/>
          <a:p>
            <a:r>
              <a:rPr lang="en-US" sz="1100" dirty="0"/>
              <a:t>101 pixels</a:t>
            </a:r>
          </a:p>
        </p:txBody>
      </p:sp>
      <p:sp>
        <p:nvSpPr>
          <p:cNvPr id="31" name="TextBox 30">
            <a:extLst>
              <a:ext uri="{FF2B5EF4-FFF2-40B4-BE49-F238E27FC236}">
                <a16:creationId xmlns:a16="http://schemas.microsoft.com/office/drawing/2014/main" id="{8CB207C1-A212-B56C-C8F1-5A48D1D44565}"/>
              </a:ext>
            </a:extLst>
          </p:cNvPr>
          <p:cNvSpPr txBox="1"/>
          <p:nvPr/>
        </p:nvSpPr>
        <p:spPr>
          <a:xfrm>
            <a:off x="9123507" y="2373762"/>
            <a:ext cx="684803" cy="261610"/>
          </a:xfrm>
          <a:prstGeom prst="rect">
            <a:avLst/>
          </a:prstGeom>
          <a:noFill/>
        </p:spPr>
        <p:txBody>
          <a:bodyPr wrap="none" rtlCol="0">
            <a:spAutoFit/>
          </a:bodyPr>
          <a:lstStyle/>
          <a:p>
            <a:r>
              <a:rPr lang="en-US" sz="1100" dirty="0"/>
              <a:t>89 pixels</a:t>
            </a:r>
          </a:p>
        </p:txBody>
      </p:sp>
      <p:sp>
        <p:nvSpPr>
          <p:cNvPr id="32" name="TextBox 31">
            <a:extLst>
              <a:ext uri="{FF2B5EF4-FFF2-40B4-BE49-F238E27FC236}">
                <a16:creationId xmlns:a16="http://schemas.microsoft.com/office/drawing/2014/main" id="{373C7520-7B0E-B3A4-4116-AD528C14F8FA}"/>
              </a:ext>
            </a:extLst>
          </p:cNvPr>
          <p:cNvSpPr txBox="1"/>
          <p:nvPr/>
        </p:nvSpPr>
        <p:spPr>
          <a:xfrm>
            <a:off x="7746885" y="2373762"/>
            <a:ext cx="684803" cy="261610"/>
          </a:xfrm>
          <a:prstGeom prst="rect">
            <a:avLst/>
          </a:prstGeom>
          <a:noFill/>
        </p:spPr>
        <p:txBody>
          <a:bodyPr wrap="none" rtlCol="0">
            <a:spAutoFit/>
          </a:bodyPr>
          <a:lstStyle/>
          <a:p>
            <a:r>
              <a:rPr lang="en-US" sz="1100" dirty="0"/>
              <a:t>61 pixels</a:t>
            </a:r>
          </a:p>
        </p:txBody>
      </p:sp>
      <p:sp>
        <p:nvSpPr>
          <p:cNvPr id="33" name="TextBox 32">
            <a:extLst>
              <a:ext uri="{FF2B5EF4-FFF2-40B4-BE49-F238E27FC236}">
                <a16:creationId xmlns:a16="http://schemas.microsoft.com/office/drawing/2014/main" id="{DFB8B36C-B953-C253-1FCC-9472AC5B9D58}"/>
              </a:ext>
            </a:extLst>
          </p:cNvPr>
          <p:cNvSpPr txBox="1"/>
          <p:nvPr/>
        </p:nvSpPr>
        <p:spPr>
          <a:xfrm>
            <a:off x="6351861" y="2373762"/>
            <a:ext cx="684803" cy="261610"/>
          </a:xfrm>
          <a:prstGeom prst="rect">
            <a:avLst/>
          </a:prstGeom>
          <a:noFill/>
        </p:spPr>
        <p:txBody>
          <a:bodyPr wrap="none" rtlCol="0">
            <a:spAutoFit/>
          </a:bodyPr>
          <a:lstStyle/>
          <a:p>
            <a:r>
              <a:rPr lang="en-US" sz="1100" dirty="0"/>
              <a:t>49 pixels</a:t>
            </a:r>
          </a:p>
        </p:txBody>
      </p:sp>
      <p:sp>
        <p:nvSpPr>
          <p:cNvPr id="34" name="TextBox 33">
            <a:extLst>
              <a:ext uri="{FF2B5EF4-FFF2-40B4-BE49-F238E27FC236}">
                <a16:creationId xmlns:a16="http://schemas.microsoft.com/office/drawing/2014/main" id="{A6BD461C-62AC-62C6-EEE6-5F5F7ABA1BD9}"/>
              </a:ext>
            </a:extLst>
          </p:cNvPr>
          <p:cNvSpPr txBox="1"/>
          <p:nvPr/>
        </p:nvSpPr>
        <p:spPr>
          <a:xfrm>
            <a:off x="4917557" y="2373762"/>
            <a:ext cx="684803" cy="261610"/>
          </a:xfrm>
          <a:prstGeom prst="rect">
            <a:avLst/>
          </a:prstGeom>
          <a:noFill/>
        </p:spPr>
        <p:txBody>
          <a:bodyPr wrap="none" rtlCol="0">
            <a:spAutoFit/>
          </a:bodyPr>
          <a:lstStyle/>
          <a:p>
            <a:r>
              <a:rPr lang="en-US" sz="1100" dirty="0"/>
              <a:t>37 pixels</a:t>
            </a:r>
          </a:p>
        </p:txBody>
      </p:sp>
      <p:sp>
        <p:nvSpPr>
          <p:cNvPr id="35" name="TextBox 34">
            <a:extLst>
              <a:ext uri="{FF2B5EF4-FFF2-40B4-BE49-F238E27FC236}">
                <a16:creationId xmlns:a16="http://schemas.microsoft.com/office/drawing/2014/main" id="{A3A1C7CF-3252-A835-E4C7-B794F9779D28}"/>
              </a:ext>
            </a:extLst>
          </p:cNvPr>
          <p:cNvSpPr txBox="1"/>
          <p:nvPr/>
        </p:nvSpPr>
        <p:spPr>
          <a:xfrm>
            <a:off x="3515119" y="2383196"/>
            <a:ext cx="684803" cy="261610"/>
          </a:xfrm>
          <a:prstGeom prst="rect">
            <a:avLst/>
          </a:prstGeom>
          <a:noFill/>
        </p:spPr>
        <p:txBody>
          <a:bodyPr wrap="none" rtlCol="0">
            <a:spAutoFit/>
          </a:bodyPr>
          <a:lstStyle/>
          <a:p>
            <a:r>
              <a:rPr lang="en-US" sz="1100" dirty="0"/>
              <a:t>21 pixels</a:t>
            </a:r>
          </a:p>
        </p:txBody>
      </p:sp>
      <p:sp>
        <p:nvSpPr>
          <p:cNvPr id="36" name="TextBox 35">
            <a:extLst>
              <a:ext uri="{FF2B5EF4-FFF2-40B4-BE49-F238E27FC236}">
                <a16:creationId xmlns:a16="http://schemas.microsoft.com/office/drawing/2014/main" id="{5B2370F1-E80C-AE5E-70B1-EE028A342779}"/>
              </a:ext>
            </a:extLst>
          </p:cNvPr>
          <p:cNvSpPr txBox="1"/>
          <p:nvPr/>
        </p:nvSpPr>
        <p:spPr>
          <a:xfrm>
            <a:off x="2087812" y="2377018"/>
            <a:ext cx="684803" cy="261610"/>
          </a:xfrm>
          <a:prstGeom prst="rect">
            <a:avLst/>
          </a:prstGeom>
          <a:noFill/>
        </p:spPr>
        <p:txBody>
          <a:bodyPr wrap="none" rtlCol="0">
            <a:spAutoFit/>
          </a:bodyPr>
          <a:lstStyle/>
          <a:p>
            <a:r>
              <a:rPr lang="en-US" sz="1100" dirty="0"/>
              <a:t>13 pixels</a:t>
            </a:r>
          </a:p>
        </p:txBody>
      </p:sp>
      <p:pic>
        <p:nvPicPr>
          <p:cNvPr id="38" name="Picture 37" descr="A picture containing screenshot&#10;&#10;Description automatically generated">
            <a:extLst>
              <a:ext uri="{FF2B5EF4-FFF2-40B4-BE49-F238E27FC236}">
                <a16:creationId xmlns:a16="http://schemas.microsoft.com/office/drawing/2014/main" id="{9B5E1114-3BF0-C081-D322-97B11DDBBE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73943" y="2743200"/>
            <a:ext cx="1371600" cy="1371600"/>
          </a:xfrm>
          <a:prstGeom prst="rect">
            <a:avLst/>
          </a:prstGeom>
        </p:spPr>
      </p:pic>
      <p:sp>
        <p:nvSpPr>
          <p:cNvPr id="39" name="TextBox 38">
            <a:extLst>
              <a:ext uri="{FF2B5EF4-FFF2-40B4-BE49-F238E27FC236}">
                <a16:creationId xmlns:a16="http://schemas.microsoft.com/office/drawing/2014/main" id="{11057519-0003-B178-9EA6-D8CFC21AD0A6}"/>
              </a:ext>
            </a:extLst>
          </p:cNvPr>
          <p:cNvSpPr txBox="1"/>
          <p:nvPr/>
        </p:nvSpPr>
        <p:spPr>
          <a:xfrm>
            <a:off x="9177586" y="3841067"/>
            <a:ext cx="756938" cy="261610"/>
          </a:xfrm>
          <a:prstGeom prst="rect">
            <a:avLst/>
          </a:prstGeom>
          <a:noFill/>
        </p:spPr>
        <p:txBody>
          <a:bodyPr wrap="none" rtlCol="0">
            <a:spAutoFit/>
          </a:bodyPr>
          <a:lstStyle/>
          <a:p>
            <a:r>
              <a:rPr lang="en-US" sz="1100" dirty="0"/>
              <a:t>241 pixels</a:t>
            </a:r>
          </a:p>
        </p:txBody>
      </p:sp>
      <p:sp>
        <p:nvSpPr>
          <p:cNvPr id="40" name="TextBox 39">
            <a:extLst>
              <a:ext uri="{FF2B5EF4-FFF2-40B4-BE49-F238E27FC236}">
                <a16:creationId xmlns:a16="http://schemas.microsoft.com/office/drawing/2014/main" id="{ADA55278-9376-B585-5E02-E5C26F54EF50}"/>
              </a:ext>
            </a:extLst>
          </p:cNvPr>
          <p:cNvSpPr txBox="1"/>
          <p:nvPr/>
        </p:nvSpPr>
        <p:spPr>
          <a:xfrm>
            <a:off x="1889479" y="4752304"/>
            <a:ext cx="8306874" cy="369332"/>
          </a:xfrm>
          <a:prstGeom prst="rect">
            <a:avLst/>
          </a:prstGeom>
          <a:noFill/>
        </p:spPr>
        <p:txBody>
          <a:bodyPr wrap="square" rtlCol="0">
            <a:spAutoFit/>
          </a:bodyPr>
          <a:lstStyle/>
          <a:p>
            <a:r>
              <a:rPr lang="en-US" dirty="0"/>
              <a:t>Nested fixed circular mask set: radii 2.0, 2.4, 3.2, 4.0, 4.3, 5.1, 5.7, 6.1, 6.5, 7.2, 8.0, 8.8</a:t>
            </a:r>
          </a:p>
        </p:txBody>
      </p:sp>
    </p:spTree>
    <p:extLst>
      <p:ext uri="{BB962C8B-B14F-4D97-AF65-F5344CB8AC3E}">
        <p14:creationId xmlns:p14="http://schemas.microsoft.com/office/powerpoint/2010/main" val="152114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B563-EFB7-13D2-0308-11782700D6D0}"/>
              </a:ext>
            </a:extLst>
          </p:cNvPr>
          <p:cNvSpPr>
            <a:spLocks noGrp="1"/>
          </p:cNvSpPr>
          <p:nvPr>
            <p:ph type="title"/>
          </p:nvPr>
        </p:nvSpPr>
        <p:spPr>
          <a:xfrm>
            <a:off x="466722" y="586855"/>
            <a:ext cx="3201366" cy="3387497"/>
          </a:xfrm>
        </p:spPr>
        <p:txBody>
          <a:bodyPr anchor="b">
            <a:normAutofit/>
          </a:bodyPr>
          <a:lstStyle/>
          <a:p>
            <a:r>
              <a:rPr lang="en-US" sz="2800" dirty="0">
                <a:solidFill>
                  <a:srgbClr val="FFFFFF"/>
                </a:solidFill>
              </a:rPr>
              <a:t>In </a:t>
            </a:r>
            <a:r>
              <a:rPr lang="en-US" sz="2800" dirty="0" err="1">
                <a:solidFill>
                  <a:srgbClr val="FFFFFF"/>
                </a:solidFill>
              </a:rPr>
              <a:t>PyMovie</a:t>
            </a:r>
            <a:r>
              <a:rPr lang="en-US" sz="2800" dirty="0">
                <a:solidFill>
                  <a:srgbClr val="FFFFFF"/>
                </a:solidFill>
              </a:rPr>
              <a:t>, a nest of 12 fixed radius mask apertures can be put in place with a single click</a:t>
            </a:r>
            <a:r>
              <a:rPr lang="en-US" sz="4000" dirty="0">
                <a:solidFill>
                  <a:srgbClr val="FFFFFF"/>
                </a:solidFill>
              </a:rPr>
              <a:t> </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15915748-BCAE-B45B-663E-0111A6E40A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2828" y="739775"/>
            <a:ext cx="4809381" cy="5924550"/>
          </a:xfrm>
        </p:spPr>
      </p:pic>
    </p:spTree>
    <p:extLst>
      <p:ext uri="{BB962C8B-B14F-4D97-AF65-F5344CB8AC3E}">
        <p14:creationId xmlns:p14="http://schemas.microsoft.com/office/powerpoint/2010/main" val="733931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18352</TotalTime>
  <Words>4514</Words>
  <Application>Microsoft Office PowerPoint</Application>
  <PresentationFormat>Widescreen</PresentationFormat>
  <Paragraphs>291</Paragraphs>
  <Slides>49</Slides>
  <Notes>49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Glossary of terms used in this presentation </vt:lpstr>
      <vt:lpstr>Methods for improving light-curve extractions from videos</vt:lpstr>
      <vt:lpstr>The short answer for improving light-curve extractions</vt:lpstr>
      <vt:lpstr>To pick a ‘best’ light-curve, use a comprehensive set of metrics</vt:lpstr>
      <vt:lpstr>false-positive metric = (Observed drop / Maximum noise produced drop) – 1.0</vt:lpstr>
      <vt:lpstr>Roadmap of this talk </vt:lpstr>
      <vt:lpstr>Case study: Paul Maley observation of 2023-06-05 CIRCE  magDrop: 0.5 (v) duration: 13.4 secs  (with permission) </vt:lpstr>
      <vt:lpstr>PowerPoint Presentation</vt:lpstr>
      <vt:lpstr>In PyMovie, a nest of 12 fixed radius mask apertures can be put in place with a single click </vt:lpstr>
      <vt:lpstr>Next steps after placing nest of apertures</vt:lpstr>
      <vt:lpstr>PowerPoint Presentation</vt:lpstr>
      <vt:lpstr>false-positive metric = (Observed drop / Maximum noise produced drop) – 1.0</vt:lpstr>
      <vt:lpstr>PowerPoint Presentation</vt:lpstr>
      <vt:lpstr>Statistical study of repeat estimations of  edge time uncertainties and false-positive metrics</vt:lpstr>
      <vt:lpstr>We’re not done with the CIRCE-Maley case study…</vt:lpstr>
      <vt:lpstr>A little history</vt:lpstr>
      <vt:lpstr>PowerPoint Presentation</vt:lpstr>
      <vt:lpstr>Dynamic mask calculated for frame 113 compared with a circular mask large enough to capture all star pixels</vt:lpstr>
      <vt:lpstr>PowerPoint Presentation</vt:lpstr>
      <vt:lpstr>PowerPoint Presentation</vt:lpstr>
      <vt:lpstr>Pluto light curve extraction results:  circular mask versus dynamic mask</vt:lpstr>
      <vt:lpstr>Dynamic masks also help with speckled images - example from Kirk Bender  20230512_Eunomia recording (with permission)  From MIRA 36” f10 telescope; no focal reducer; Watec 910HX</vt:lpstr>
      <vt:lpstr>Caveat for dynamic mask usage in PyMovie</vt:lpstr>
      <vt:lpstr>PowerPoint Presentation</vt:lpstr>
      <vt:lpstr>Returning to CIRCE-Maley case study</vt:lpstr>
      <vt:lpstr>In PyMovie, a nest of 6 dynamic mask apertures can be put in place with a single click </vt:lpstr>
      <vt:lpstr>Next steps after placing nest of apertures</vt:lpstr>
      <vt:lpstr>PowerPoint Presentation</vt:lpstr>
      <vt:lpstr>But - we’re still not done with the CIRCE-Maley case study</vt:lpstr>
      <vt:lpstr>Tim Naylor paper titled:  An optimal extraction algorithm for imaging photometry</vt:lpstr>
      <vt:lpstr>The ideas underlying ‘Naylor extraction’ (NRE)</vt:lpstr>
      <vt:lpstr>The ideas underlying ‘Naylor extraction’</vt:lpstr>
      <vt:lpstr>The ideas underlying ‘Naylor extraction’</vt:lpstr>
      <vt:lpstr>The ideas underlying ‘Naylor extraction’</vt:lpstr>
      <vt:lpstr>Optimal weights for use in ‘Naylor extraction’ (NRE)</vt:lpstr>
      <vt:lpstr>Optimal weights for use in ‘Naylor extraction’ (NRE)</vt:lpstr>
      <vt:lpstr>Optimal weights for use in ‘Naylor extraction’ (NRE)</vt:lpstr>
      <vt:lpstr>Combining the Imax[i] values statistically</vt:lpstr>
      <vt:lpstr>Combining Imax[i] statistically</vt:lpstr>
      <vt:lpstr>Combining Imax[i] statistically</vt:lpstr>
      <vt:lpstr>Combining Imax[i] statistically</vt:lpstr>
      <vt:lpstr>Returning to CIRCE-Maley case study</vt:lpstr>
      <vt:lpstr>In PyMovie, an aperture with parameters set properly for NRE extraction can be put in place with a single click </vt:lpstr>
      <vt:lpstr>PowerPoint Presentation</vt:lpstr>
      <vt:lpstr>PowerPoint Presentation</vt:lpstr>
      <vt:lpstr>PowerPoint Presentation</vt:lpstr>
      <vt:lpstr>Summary of method caveats: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Bob</dc:title>
  <dc:creator>Robert Anderson</dc:creator>
  <cp:lastModifiedBy>Robert Anderson</cp:lastModifiedBy>
  <cp:revision>55</cp:revision>
  <dcterms:created xsi:type="dcterms:W3CDTF">2023-06-19T15:08:22Z</dcterms:created>
  <dcterms:modified xsi:type="dcterms:W3CDTF">2023-07-16T19:49:52Z</dcterms:modified>
</cp:coreProperties>
</file>