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0" r:id="rId3"/>
    <p:sldId id="274" r:id="rId4"/>
    <p:sldId id="264" r:id="rId5"/>
    <p:sldId id="265" r:id="rId6"/>
    <p:sldId id="269" r:id="rId7"/>
    <p:sldId id="268" r:id="rId8"/>
    <p:sldId id="267" r:id="rId9"/>
    <p:sldId id="266" r:id="rId10"/>
    <p:sldId id="271" r:id="rId11"/>
    <p:sldId id="257" r:id="rId12"/>
    <p:sldId id="258" r:id="rId13"/>
    <p:sldId id="259" r:id="rId14"/>
    <p:sldId id="260" r:id="rId15"/>
    <p:sldId id="261" r:id="rId16"/>
    <p:sldId id="273" r:id="rId17"/>
    <p:sldId id="262" r:id="rId18"/>
    <p:sldId id="26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68413" autoAdjust="0"/>
  </p:normalViewPr>
  <p:slideViewPr>
    <p:cSldViewPr snapToGrid="0">
      <p:cViewPr varScale="1">
        <p:scale>
          <a:sx n="76" d="100"/>
          <a:sy n="76" d="100"/>
        </p:scale>
        <p:origin x="1892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64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2322FE-378E-C320-14AD-657E651EC9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6EF9B-1D1F-2C61-DCC8-E0ECEC512B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4F934-1D77-426C-BC72-DCCD46A0440D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05106-0342-B2FE-4DBB-3198F188ED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EEB16-2A57-4CF8-6B56-2E1914D6C3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E2F93-4635-428E-9D42-B2641642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86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55AE7-5332-4413-A284-251A51687BC8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B3497-499F-433F-8550-FDA3A32B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3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This talk is more of an announcement than the presentation of a paper.</a:t>
            </a:r>
          </a:p>
          <a:p>
            <a:endParaRPr lang="en-US" sz="2800" dirty="0"/>
          </a:p>
          <a:p>
            <a:r>
              <a:rPr lang="en-US" sz="2800" dirty="0"/>
              <a:t>The title uses the term “calibrated”. That is a bit of an odd term – what it means is that the underlying noiseless light curve is known as well as all the noise contributions – I just couldn’t think of a better term to imply this fact.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4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meta-data is attached to every frame and provides a comprehensive list of the simulation parameters used for the video.</a:t>
            </a:r>
          </a:p>
          <a:p>
            <a:endParaRPr lang="en-US" dirty="0"/>
          </a:p>
          <a:p>
            <a:r>
              <a:rPr lang="en-US" dirty="0"/>
              <a:t>NOTE: scintillation noise dominates shot noise and background noise (sky plus camera dark noise) in all the videos</a:t>
            </a:r>
          </a:p>
          <a:p>
            <a:endParaRPr lang="en-US" dirty="0"/>
          </a:p>
          <a:p>
            <a:r>
              <a:rPr lang="en-US" dirty="0"/>
              <a:t>The camera simulated in these videos is one that I have acquired for bench testing – should be a good camera if a reasonable ‘optical impedance’ match can be made.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3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to use any of the test files described above, type the above link into your browser. There is a pdf file in that folder that repeats much of what was included in this little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6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8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2, 3, and 4 are what I call scintillation effects. I distinguish scintillation effects from scintillation noise.</a:t>
            </a:r>
          </a:p>
          <a:p>
            <a:endParaRPr lang="en-US" dirty="0"/>
          </a:p>
          <a:p>
            <a:r>
              <a:rPr lang="en-US" dirty="0" err="1"/>
              <a:t>Qe</a:t>
            </a:r>
            <a:r>
              <a:rPr lang="en-US" dirty="0"/>
              <a:t> = quantum efficiency</a:t>
            </a:r>
          </a:p>
          <a:p>
            <a:endParaRPr lang="en-US" dirty="0"/>
          </a:p>
          <a:p>
            <a:r>
              <a:rPr lang="en-US" dirty="0"/>
              <a:t>The modification to the Young’s Approximation for scintillation noise is ultimately just a linear factor of how much worse scintillation noise is at your observation site is than at the best observatories in the world. For the simulations included in this test suite, a factor of 4 was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6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videos start with an image like this.</a:t>
            </a:r>
          </a:p>
          <a:p>
            <a:endParaRPr lang="en-US" dirty="0"/>
          </a:p>
          <a:p>
            <a:r>
              <a:rPr lang="en-US" dirty="0"/>
              <a:t>Then, the ‘stars’ drift along a diagonal toward the lower right corner – to exercise the tracking ability of the extraction program.</a:t>
            </a:r>
          </a:p>
          <a:p>
            <a:endParaRPr lang="en-US" dirty="0"/>
          </a:p>
          <a:p>
            <a:r>
              <a:rPr lang="en-US" dirty="0"/>
              <a:t>One other thing that is not visually apparent, the background of the lower two star images are identical when sampled with a 41x41 aperture.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0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close-up view and a short movie (this is actually a frame-by-frame stepping sequence to get around Zoom limitations – it gets rather unresponsive if you change a lot of pixels at once at a rapid rate)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1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movie is really boring – because it is of the tracking star, which is being tracked, nothing appears to move.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11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little movie is more interesting. The jittering – image shifting position randomly - is caused by low-altitude turbulence. This also affects the </a:t>
            </a:r>
            <a:r>
              <a:rPr lang="en-US" dirty="0" err="1"/>
              <a:t>psf</a:t>
            </a:r>
            <a:r>
              <a:rPr lang="en-US" dirty="0"/>
              <a:t> – its shape changes when the center move by fractional pixels.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1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shape of this star is affected by jittering of the </a:t>
            </a:r>
            <a:r>
              <a:rPr lang="en-US" dirty="0" err="1"/>
              <a:t>psf</a:t>
            </a:r>
            <a:r>
              <a:rPr lang="en-US" dirty="0"/>
              <a:t> center AND background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2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star shape changes due to high-altitude turbulence, sometimes called speckling, as well as </a:t>
            </a:r>
            <a:r>
              <a:rPr lang="en-US" dirty="0" err="1"/>
              <a:t>psf</a:t>
            </a:r>
            <a:r>
              <a:rPr lang="en-US" dirty="0"/>
              <a:t> center jitter and background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3497-499F-433F-8550-FDA3A32B4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0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A4F2-62E1-6572-03EB-4D1D1313B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209A8-5B38-4819-1745-47902814D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B14A7-ACE3-91D7-E630-7F8A4390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2A750-7A42-48B6-B64E-EE63807C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BB7B6-AC44-DA5E-B56D-899699C0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9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3ADA9-C5F4-8520-15C3-58DE1EDC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F4603-AC18-B874-411B-0160131D7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7F42-1869-CD04-A21B-19DB6641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7A58-857A-4870-10FD-15133C59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AFAF7-0FB4-7595-4FD5-D96B2362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3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E4E504-9F17-B878-EA47-170C7EB55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8E26C-3633-74F3-B57B-21DF9D9E8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7685D-4838-6F4C-DD6C-0DE4839F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F11D5-BD9C-1CA6-20E1-B32A53A2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D64DD-BFDE-CB81-4C80-152A589E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9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1660-318C-9E98-92A4-4E131370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3DD16-B342-97B6-F2B6-3755791CC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A020A-9EC2-2A7D-356C-6563E7F2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FCDD9-FD2F-7440-FC03-5DF7D144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4D745-5E6F-EB74-34D0-7C112506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9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99EC-F4E6-BB56-108B-B2663853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4245C-619B-4FF2-357E-AA5DCF31E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33BF1-9B27-285D-791C-743C6905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9336B-4C6A-7059-FB47-77ABE9C8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8D240-4290-DCB9-EBA1-F081E1EA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920B-A723-52B6-7F7D-0D750903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CBA4-BFAB-EB07-85F7-9BB395FCD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1EFCD-DEA8-90A8-733D-38EABC898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F9781-2644-D8C1-F22E-323D2AA8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A9238-22F2-C182-D424-C5C26595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BEBD2-4AB1-E186-C75C-99F84F58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0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2E8D-7D61-EC31-B9DD-D4C16520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DA2F3-0B9B-A733-7699-05D31077C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0C069-5E5A-0226-6DFF-CC2858DA3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4E4785-BA08-1B21-0C2B-664E642D8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8BD86-710D-2DD6-AA78-DC28ECE52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721BB-A576-74F1-7FA8-E3F46EE8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73641-A962-BB8D-7B86-8F6FFE68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EC91DB-9056-2D63-955E-886F4579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8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488E-C02F-9AE4-D626-86302ECF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37FB7-0779-99DB-0BDF-8480184B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8EF177-52AF-AED9-FBEF-23D6E67F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AA7C4-ABEC-3296-60F0-A0DAF1EF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0C740-A235-1C35-34D2-5D2F6436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209A2-6DEA-7EF9-6BAD-F82C1B1A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40EAE-17EB-EED3-9E59-1A7D71EC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3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F050-7ED1-F230-AEA8-2FEF735F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59E1F-81D6-D08F-AA85-6193814A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74B46-7C9D-0507-DE09-90858A0F6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D8E76-D9D9-652E-12AB-0337BCA3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BAA2E-4E06-656C-44AC-21CD678F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30213-7D05-EECF-2BA0-C513915F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FE7D-1AC2-B96B-97F4-B0EBCD2F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23C14-8DA5-6205-2A9A-2AFA1B8F8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BAE1D-C117-50C6-1967-9D590D29E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71ABB-4F52-DCFE-D987-128A21F4F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4918D-55F2-0770-0C91-CD27D182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C8D18-E6FB-D76C-464A-BD80D51D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6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A937A-787E-0BAD-8767-E0725346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A9D3E-FBD4-685E-E857-6F532C13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F093C-282B-7515-5E89-181D19B73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DBA5B-4D3A-44DC-8521-EF42BA949371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6DC68-9A09-B826-E31D-A6B79E910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5258A-E44A-DB04-4096-685CF585D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1BF68-8BF8-47AF-ADB5-36FFF38A3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5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ells as seen on a microscope">
            <a:extLst>
              <a:ext uri="{FF2B5EF4-FFF2-40B4-BE49-F238E27FC236}">
                <a16:creationId xmlns:a16="http://schemas.microsoft.com/office/drawing/2014/main" id="{93847E80-B5B1-AAC4-3171-28FEA1F5C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2" r="-2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00E8C-BEAC-A996-5FEB-75C75AE9F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Calibrated synthetic videos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for testing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light curve extraction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1AC65-C49C-935F-B80F-DFB3B33FB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922" y="743803"/>
            <a:ext cx="2808844" cy="1382392"/>
          </a:xfrm>
        </p:spPr>
        <p:txBody>
          <a:bodyPr anchor="b">
            <a:normAutofit/>
          </a:bodyPr>
          <a:lstStyle/>
          <a:p>
            <a:pPr algn="r"/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6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FITS meta-data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(repeated in every frame)</a:t>
            </a:r>
          </a:p>
        </p:txBody>
      </p:sp>
      <p:pic>
        <p:nvPicPr>
          <p:cNvPr id="5" name="Picture 4" descr="A screenshot of a computer program&#10;&#10;Description automatically generated with low confidence">
            <a:extLst>
              <a:ext uri="{FF2B5EF4-FFF2-40B4-BE49-F238E27FC236}">
                <a16:creationId xmlns:a16="http://schemas.microsoft.com/office/drawing/2014/main" id="{AC0C8A2C-97F7-18B4-CEB7-BBAF8ADC9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59" y="78205"/>
            <a:ext cx="6426530" cy="66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7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A06B734A-4100-C0D9-6E67-08F4F8145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35" y="1529014"/>
            <a:ext cx="9510963" cy="475547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3368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b="1" dirty="0">
                <a:solidFill>
                  <a:srgbClr val="FF0000"/>
                </a:solidFill>
              </a:rPr>
              <a:t>stepped_levels_starmag10.0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Tests for accuracy of percent drop determinations</a:t>
            </a:r>
          </a:p>
        </p:txBody>
      </p:sp>
    </p:spTree>
    <p:extLst>
      <p:ext uri="{BB962C8B-B14F-4D97-AF65-F5344CB8AC3E}">
        <p14:creationId xmlns:p14="http://schemas.microsoft.com/office/powerpoint/2010/main" val="25152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272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b="1" dirty="0">
                <a:solidFill>
                  <a:srgbClr val="FF0000"/>
                </a:solidFill>
              </a:rPr>
              <a:t>deep_V_occultation_starmag10.0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Tests for any intensity distortions</a:t>
            </a:r>
          </a:p>
        </p:txBody>
      </p:sp>
      <p:pic>
        <p:nvPicPr>
          <p:cNvPr id="5" name="Picture 4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E6A0FA92-1267-6676-4D48-03778D8C5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87" y="1437774"/>
            <a:ext cx="9817446" cy="48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7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272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b="1" dirty="0">
                <a:solidFill>
                  <a:srgbClr val="FF0000"/>
                </a:solidFill>
              </a:rPr>
              <a:t>magDrop_occultation_starmag10.0_magdrop0.05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Low magDrop (0.05) of bright star (D and R timing should be reliable)</a:t>
            </a:r>
          </a:p>
        </p:txBody>
      </p:sp>
      <p:pic>
        <p:nvPicPr>
          <p:cNvPr id="3" name="Picture 2" descr="A picture containing text, screenshot, display, line&#10;&#10;Description automatically generated">
            <a:extLst>
              <a:ext uri="{FF2B5EF4-FFF2-40B4-BE49-F238E27FC236}">
                <a16:creationId xmlns:a16="http://schemas.microsoft.com/office/drawing/2014/main" id="{961CA6DE-22F5-3162-817F-FCD7A2400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83" y="1509388"/>
            <a:ext cx="9721483" cy="48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13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272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b="1" dirty="0">
                <a:solidFill>
                  <a:srgbClr val="FF0000"/>
                </a:solidFill>
              </a:rPr>
              <a:t>magDrop_occultation_starmag10.0_magdrop0.03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Low magDrop (0.03) of bright star (challenges D and R timing)</a:t>
            </a:r>
          </a:p>
        </p:txBody>
      </p:sp>
      <p:pic>
        <p:nvPicPr>
          <p:cNvPr id="5" name="Picture 4" descr="A picture containing text, screenshot, display, line&#10;&#10;Description automatically generated">
            <a:extLst>
              <a:ext uri="{FF2B5EF4-FFF2-40B4-BE49-F238E27FC236}">
                <a16:creationId xmlns:a16="http://schemas.microsoft.com/office/drawing/2014/main" id="{1F7DBF6E-BDD1-61F2-A32D-49BCE023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86" y="1546057"/>
            <a:ext cx="9639879" cy="480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20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272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b="1" dirty="0">
                <a:solidFill>
                  <a:srgbClr val="FF0000"/>
                </a:solidFill>
              </a:rPr>
              <a:t>magdrop_occultation_starmag10.0_magdrop95percent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A deep occultation (95% drop) of bright star to test drop accuracy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E0BAB556-0509-65D0-0AFE-1FC93E3F0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73" y="1558401"/>
            <a:ext cx="9518494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272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b="1" dirty="0">
                <a:solidFill>
                  <a:srgbClr val="FF0000"/>
                </a:solidFill>
              </a:rPr>
              <a:t>total_occultation_starmag14.0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A complete occultation (100% drop) of a dim star</a:t>
            </a:r>
          </a:p>
        </p:txBody>
      </p:sp>
      <p:pic>
        <p:nvPicPr>
          <p:cNvPr id="3" name="Picture 2" descr="A picture containing text, screenshot, rectangle, diagram&#10;&#10;Description automatically generated">
            <a:extLst>
              <a:ext uri="{FF2B5EF4-FFF2-40B4-BE49-F238E27FC236}">
                <a16:creationId xmlns:a16="http://schemas.microsoft.com/office/drawing/2014/main" id="{0D6A8ADD-5466-8656-1CBF-1DAD7A7F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24" y="1565393"/>
            <a:ext cx="9596988" cy="47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9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272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b="1" dirty="0">
                <a:solidFill>
                  <a:srgbClr val="FF0000"/>
                </a:solidFill>
              </a:rPr>
              <a:t>penumbral_starmag10.0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A typical penumbral occultation when a large star disk is present</a:t>
            </a:r>
          </a:p>
        </p:txBody>
      </p:sp>
      <p:pic>
        <p:nvPicPr>
          <p:cNvPr id="5" name="Picture 4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C5A069D7-6220-A8C3-0125-090A5B583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80" y="1654342"/>
            <a:ext cx="9538683" cy="4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62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272" y="293189"/>
            <a:ext cx="10515600" cy="101850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Folder name: </a:t>
            </a:r>
            <a:r>
              <a:rPr lang="en-US" sz="2000" dirty="0">
                <a:solidFill>
                  <a:srgbClr val="FF0000"/>
                </a:solidFill>
              </a:rPr>
              <a:t>diffraction_occultation_starmag10.0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An example diffraction occultation with a 2.185 magDrop</a:t>
            </a:r>
          </a:p>
        </p:txBody>
      </p:sp>
      <p:pic>
        <p:nvPicPr>
          <p:cNvPr id="3" name="Picture 2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8F34C3BA-EC1F-9F99-328A-98C89494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26" y="1546058"/>
            <a:ext cx="9649567" cy="47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6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33950-BDF3-07D8-F5A8-C75183CD7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In 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DD3F8-4521-9A27-4BDC-2D95FCE05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 fontScale="92500"/>
          </a:bodyPr>
          <a:lstStyle/>
          <a:p>
            <a:pPr algn="l"/>
            <a:r>
              <a:rPr lang="en-US" dirty="0"/>
              <a:t>To get a copy of the files, go to …</a:t>
            </a:r>
          </a:p>
          <a:p>
            <a:pPr algn="l"/>
            <a:r>
              <a:rPr lang="en-US" b="1" dirty="0">
                <a:solidFill>
                  <a:schemeClr val="accent1"/>
                </a:solidFill>
              </a:rPr>
              <a:t>https://occultations.org/observing/software/pymovie/</a:t>
            </a:r>
          </a:p>
          <a:p>
            <a:pPr algn="l"/>
            <a:r>
              <a:rPr lang="en-US" dirty="0"/>
              <a:t>and click on </a:t>
            </a:r>
            <a:r>
              <a:rPr lang="en-US" b="1" dirty="0">
                <a:solidFill>
                  <a:schemeClr val="accent1"/>
                </a:solidFill>
              </a:rPr>
              <a:t>calibrated synthetic test videos </a:t>
            </a:r>
            <a:r>
              <a:rPr lang="en-US" dirty="0"/>
              <a:t>in the </a:t>
            </a:r>
            <a:r>
              <a:rPr lang="en-US" b="1" dirty="0"/>
              <a:t>Additional documentation </a:t>
            </a:r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44814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250A0-718D-AB97-84CB-193BFCE57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878" y="1921591"/>
            <a:ext cx="10053763" cy="162760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>
                <a:solidFill>
                  <a:srgbClr val="FF0000"/>
                </a:solidFill>
              </a:rPr>
              <a:t>The need: </a:t>
            </a:r>
            <a:r>
              <a:rPr lang="en-US" sz="4800" dirty="0">
                <a:solidFill>
                  <a:srgbClr val="FFFFFF"/>
                </a:solidFill>
              </a:rPr>
              <a:t>a suite of calibrated synthetic test videos for objective evaluation of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light curve extraction methods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>Public ‘share’ available at:</a:t>
            </a:r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>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https://occultations.org/observing/software/pymovie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DBDCA-9AE4-D2E8-2D08-556FEF702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The desire/need for a suite of test videos for comparing light curve extraction techniques has been expressed several times in </a:t>
            </a:r>
            <a:r>
              <a:rPr lang="en-US" sz="2000" dirty="0" err="1"/>
              <a:t>IOTAoccultations</a:t>
            </a:r>
            <a:r>
              <a:rPr lang="en-US" sz="2000" dirty="0"/>
              <a:t> via groups.io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Testing of new features in </a:t>
            </a:r>
            <a:r>
              <a:rPr lang="en-US" sz="2000" dirty="0" err="1"/>
              <a:t>PyMovie</a:t>
            </a:r>
            <a:r>
              <a:rPr lang="en-US" sz="2000" dirty="0"/>
              <a:t> required just such a suite</a:t>
            </a:r>
          </a:p>
        </p:txBody>
      </p:sp>
    </p:spTree>
    <p:extLst>
      <p:ext uri="{BB962C8B-B14F-4D97-AF65-F5344CB8AC3E}">
        <p14:creationId xmlns:p14="http://schemas.microsoft.com/office/powerpoint/2010/main" val="220423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15103-5352-D7FB-BE31-A147EF7F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Simulation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216E9-2635-F436-92CC-02BBAA14E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9" y="649480"/>
            <a:ext cx="7371150" cy="55460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Each video is a sequence of FITS images enclosed in a folder.</a:t>
            </a:r>
          </a:p>
          <a:p>
            <a:pPr marL="0" indent="0">
              <a:buNone/>
            </a:pPr>
            <a:r>
              <a:rPr lang="en-US" sz="2000" dirty="0"/>
              <a:t>The following factors are incorporated to make the simulation look like common occultation recordings: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Sky (</a:t>
            </a:r>
            <a:r>
              <a:rPr lang="en-US" sz="2000" dirty="0" err="1"/>
              <a:t>mpsas</a:t>
            </a:r>
            <a:r>
              <a:rPr lang="en-US" sz="2000" dirty="0"/>
              <a:t> -magnitude per square arc second)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Seeing (arcseconds)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Image ‘jitter’ (low-altitude turbulence)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Image speckling (high-altitude turbulence)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Telescope: diameter, effective focal length, obscuration area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Camera: pixel size, pixel count, read noise, dark noise, full-well depth, </a:t>
            </a:r>
            <a:r>
              <a:rPr lang="en-US" sz="2000" dirty="0" err="1"/>
              <a:t>Qe</a:t>
            </a:r>
            <a:r>
              <a:rPr lang="en-US" sz="2000" dirty="0"/>
              <a:t>, absolute photon-sensitivity, exposure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Scintillation noise: site factor, zenith angle, observation altitude using a modified form of Young's Scintillation Approximation as described in:</a:t>
            </a:r>
          </a:p>
          <a:p>
            <a:pPr marL="0" indent="0">
              <a:buNone/>
            </a:pPr>
            <a:r>
              <a:rPr lang="en-US" sz="2000" dirty="0"/>
              <a:t>        </a:t>
            </a:r>
            <a:r>
              <a:rPr lang="en-US" sz="2000" b="1" dirty="0">
                <a:solidFill>
                  <a:srgbClr val="FF0000"/>
                </a:solidFill>
              </a:rPr>
              <a:t>https://academic.oup.com/mnras/article/452/2/1707/1067913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220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Roadmap for all test videos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(This is from the pdf that is in the publicly shared folder)</a:t>
            </a:r>
          </a:p>
        </p:txBody>
      </p:sp>
      <p:pic>
        <p:nvPicPr>
          <p:cNvPr id="5" name="Picture 4" descr="A picture containing text, screenshot, design, font&#10;&#10;Description automatically generated">
            <a:extLst>
              <a:ext uri="{FF2B5EF4-FFF2-40B4-BE49-F238E27FC236}">
                <a16:creationId xmlns:a16="http://schemas.microsoft.com/office/drawing/2014/main" id="{E6CA1254-7D8C-630E-A128-7135F26A8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8" y="407095"/>
            <a:ext cx="6265532" cy="62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67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Close-up view of frame 1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(and  a short movie)</a:t>
            </a:r>
          </a:p>
        </p:txBody>
      </p:sp>
      <p:pic>
        <p:nvPicPr>
          <p:cNvPr id="2" name="zoomed-overview">
            <a:hlinkClick r:id="" action="ppaction://media"/>
            <a:extLst>
              <a:ext uri="{FF2B5EF4-FFF2-40B4-BE49-F238E27FC236}">
                <a16:creationId xmlns:a16="http://schemas.microsoft.com/office/drawing/2014/main" id="{0190BD62-ECFB-1724-55B7-77594754F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2116" y="1258433"/>
            <a:ext cx="4702282" cy="475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9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9831" y="1565158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Tracking star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 </a:t>
            </a:r>
            <a:r>
              <a:rPr lang="en-US" sz="3100" b="1" dirty="0">
                <a:solidFill>
                  <a:srgbClr val="FFFFFF"/>
                </a:solidFill>
              </a:rPr>
              <a:t>turbulence effects</a:t>
            </a:r>
            <a:br>
              <a:rPr lang="en-US" sz="3100" b="1" dirty="0">
                <a:solidFill>
                  <a:srgbClr val="FFFFFF"/>
                </a:solidFill>
              </a:rPr>
            </a:br>
            <a:br>
              <a:rPr lang="en-US" sz="3100" b="1" dirty="0">
                <a:solidFill>
                  <a:srgbClr val="FFFFFF"/>
                </a:solidFill>
              </a:rPr>
            </a:br>
            <a:r>
              <a:rPr lang="en-US" sz="3100" b="1" dirty="0">
                <a:solidFill>
                  <a:srgbClr val="FFFFFF"/>
                </a:solidFill>
              </a:rPr>
              <a:t>No noise</a:t>
            </a:r>
            <a:br>
              <a:rPr lang="en-US" sz="3100" b="1" dirty="0">
                <a:solidFill>
                  <a:srgbClr val="FFFFFF"/>
                </a:solidFill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Perfect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psf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(short movie)</a:t>
            </a:r>
          </a:p>
        </p:txBody>
      </p:sp>
      <p:pic>
        <p:nvPicPr>
          <p:cNvPr id="2" name="tracking-star">
            <a:hlinkClick r:id="" action="ppaction://media"/>
            <a:extLst>
              <a:ext uri="{FF2B5EF4-FFF2-40B4-BE49-F238E27FC236}">
                <a16:creationId xmlns:a16="http://schemas.microsoft.com/office/drawing/2014/main" id="{76CE9EA7-E400-21C0-7108-27349AE4B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4101" y="830179"/>
            <a:ext cx="4524457" cy="49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9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4215" y="1709692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Noiseless star:</a:t>
            </a:r>
            <a:br>
              <a:rPr 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b="1" dirty="0">
                <a:solidFill>
                  <a:srgbClr val="FFFFFF"/>
                </a:solidFill>
              </a:rPr>
              <a:t>This </a:t>
            </a:r>
            <a:r>
              <a:rPr 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gives us the underlying light curve</a:t>
            </a:r>
            <a:br>
              <a:rPr lang="en-US" sz="2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(short movie)</a:t>
            </a:r>
          </a:p>
        </p:txBody>
      </p:sp>
      <p:pic>
        <p:nvPicPr>
          <p:cNvPr id="3" name="noiseless-underlying">
            <a:hlinkClick r:id="" action="ppaction://media"/>
            <a:extLst>
              <a:ext uri="{FF2B5EF4-FFF2-40B4-BE49-F238E27FC236}">
                <a16:creationId xmlns:a16="http://schemas.microsoft.com/office/drawing/2014/main" id="{EC393ECC-46C4-5C8E-25CC-9AE04C1C3A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10.6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3976" y="956377"/>
            <a:ext cx="4728372" cy="51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3045" y="1607868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Normal star that is not affected by high-altitude turbulence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(short movie)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1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normal-target-movie">
            <a:hlinkClick r:id="" action="ppaction://media"/>
            <a:extLst>
              <a:ext uri="{FF2B5EF4-FFF2-40B4-BE49-F238E27FC236}">
                <a16:creationId xmlns:a16="http://schemas.microsoft.com/office/drawing/2014/main" id="{66D37AAC-049E-E2EC-F450-10B2D070DD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77.6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0543" y="991482"/>
            <a:ext cx="4813672" cy="52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4D1BA-41E0-50ED-1CFA-3AA8307798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Speckled star that is being affected by high-altitude turbulence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(short movie)</a:t>
            </a:r>
          </a:p>
        </p:txBody>
      </p:sp>
      <p:pic>
        <p:nvPicPr>
          <p:cNvPr id="3" name="speckled-target-movie">
            <a:hlinkClick r:id="" action="ppaction://media"/>
            <a:extLst>
              <a:ext uri="{FF2B5EF4-FFF2-40B4-BE49-F238E27FC236}">
                <a16:creationId xmlns:a16="http://schemas.microsoft.com/office/drawing/2014/main" id="{E5EF42E7-D7AE-79F0-2D50-E833CEEF0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4419" y="901413"/>
            <a:ext cx="4864769" cy="5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4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8640</TotalTime>
  <Words>1019</Words>
  <Application>Microsoft Office PowerPoint</Application>
  <PresentationFormat>Widescreen</PresentationFormat>
  <Paragraphs>70</Paragraphs>
  <Slides>19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Calibrated synthetic videos for testing light curve extraction</vt:lpstr>
      <vt:lpstr>The need: a suite of calibrated synthetic test videos for objective evaluation of light curve extraction methods  Public ‘share’ available at:   https://occultations.org/observing/software/pymovie</vt:lpstr>
      <vt:lpstr>Simulation details</vt:lpstr>
      <vt:lpstr>Roadmap for all test videos  (This is from the pdf that is in the publicly shared folder)</vt:lpstr>
      <vt:lpstr>Close-up view of frame 1  (and  a short movie)</vt:lpstr>
      <vt:lpstr>Tracking star  No turbulence effects  No noise  Perfect psf  (short movie)</vt:lpstr>
      <vt:lpstr>Noiseless star:  This gives us the underlying light curve  (short movie)</vt:lpstr>
      <vt:lpstr>Normal star that is not affected by high-altitude turbulence  (short movie)  </vt:lpstr>
      <vt:lpstr>Speckled star that is being affected by high-altitude turbulence  (short movie)</vt:lpstr>
      <vt:lpstr>FITS meta-data  (repeated in every frame)</vt:lpstr>
      <vt:lpstr>Folder name: stepped_levels_starmag10.0  Tests for accuracy of percent drop determinations</vt:lpstr>
      <vt:lpstr>Folder name: deep_V_occultation_starmag10.0  Tests for any intensity distortions</vt:lpstr>
      <vt:lpstr>Folder name: magDrop_occultation_starmag10.0_magdrop0.05  Low magDrop (0.05) of bright star (D and R timing should be reliable)</vt:lpstr>
      <vt:lpstr>Folder name: magDrop_occultation_starmag10.0_magdrop0.03  Low magDrop (0.03) of bright star (challenges D and R timing)</vt:lpstr>
      <vt:lpstr>Folder name: magdrop_occultation_starmag10.0_magdrop95percent  A deep occultation (95% drop) of bright star to test drop accuracy</vt:lpstr>
      <vt:lpstr>Folder name: total_occultation_starmag14.0  A complete occultation (100% drop) of a dim star</vt:lpstr>
      <vt:lpstr>Folder name: penumbral_starmag10.0  A typical penumbral occultation when a large star disk is present</vt:lpstr>
      <vt:lpstr>Folder name: diffraction_occultation_starmag10.0  An example diffraction occultation with a 2.185 magDrop</vt:lpstr>
      <vt:lpstr>In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Anderson</dc:creator>
  <cp:lastModifiedBy>Robert Anderson</cp:lastModifiedBy>
  <cp:revision>18</cp:revision>
  <dcterms:created xsi:type="dcterms:W3CDTF">2023-07-01T21:59:53Z</dcterms:created>
  <dcterms:modified xsi:type="dcterms:W3CDTF">2023-07-15T02:49:41Z</dcterms:modified>
</cp:coreProperties>
</file>